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8" r:id="rId1"/>
  </p:sldMasterIdLst>
  <p:notesMasterIdLst>
    <p:notesMasterId r:id="rId27"/>
  </p:notesMasterIdLst>
  <p:sldIdLst>
    <p:sldId id="256" r:id="rId2"/>
    <p:sldId id="282" r:id="rId3"/>
    <p:sldId id="257" r:id="rId4"/>
    <p:sldId id="274" r:id="rId5"/>
    <p:sldId id="260" r:id="rId6"/>
    <p:sldId id="261" r:id="rId7"/>
    <p:sldId id="281" r:id="rId8"/>
    <p:sldId id="273" r:id="rId9"/>
    <p:sldId id="264" r:id="rId10"/>
    <p:sldId id="263" r:id="rId11"/>
    <p:sldId id="278" r:id="rId12"/>
    <p:sldId id="280" r:id="rId13"/>
    <p:sldId id="266" r:id="rId14"/>
    <p:sldId id="267" r:id="rId15"/>
    <p:sldId id="283" r:id="rId16"/>
    <p:sldId id="284" r:id="rId17"/>
    <p:sldId id="285" r:id="rId18"/>
    <p:sldId id="270" r:id="rId19"/>
    <p:sldId id="290" r:id="rId20"/>
    <p:sldId id="286" r:id="rId21"/>
    <p:sldId id="289" r:id="rId22"/>
    <p:sldId id="275" r:id="rId23"/>
    <p:sldId id="291" r:id="rId24"/>
    <p:sldId id="265" r:id="rId25"/>
    <p:sldId id="27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20"/>
    <p:restoredTop sz="82949"/>
  </p:normalViewPr>
  <p:slideViewPr>
    <p:cSldViewPr snapToGrid="0">
      <p:cViewPr varScale="1">
        <p:scale>
          <a:sx n="62" d="100"/>
          <a:sy n="62" d="100"/>
        </p:scale>
        <p:origin x="1834" y="48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 Davis" userId="abbceb06e508328d" providerId="LiveId" clId="{DCEB576C-3298-4642-B033-9B7B83E01D97}"/>
    <pc:docChg chg="custSel modSld">
      <pc:chgData name="Miriam Davis" userId="abbceb06e508328d" providerId="LiveId" clId="{DCEB576C-3298-4642-B033-9B7B83E01D97}" dt="2026-10-14T10:07:00.571" v="5" actId="14100"/>
      <pc:docMkLst>
        <pc:docMk/>
      </pc:docMkLst>
      <pc:sldChg chg="delSp modSp mod">
        <pc:chgData name="Miriam Davis" userId="abbceb06e508328d" providerId="LiveId" clId="{DCEB576C-3298-4642-B033-9B7B83E01D97}" dt="2026-10-14T10:07:00.571" v="5" actId="14100"/>
        <pc:sldMkLst>
          <pc:docMk/>
          <pc:sldMk cId="162828606" sldId="260"/>
        </pc:sldMkLst>
        <pc:picChg chg="del">
          <ac:chgData name="Miriam Davis" userId="abbceb06e508328d" providerId="LiveId" clId="{DCEB576C-3298-4642-B033-9B7B83E01D97}" dt="2026-10-14T10:06:41.919" v="0" actId="478"/>
          <ac:picMkLst>
            <pc:docMk/>
            <pc:sldMk cId="162828606" sldId="260"/>
            <ac:picMk id="3" creationId="{92244A39-BC0E-DD05-A31A-D414710A89A4}"/>
          </ac:picMkLst>
        </pc:picChg>
        <pc:picChg chg="mod">
          <ac:chgData name="Miriam Davis" userId="abbceb06e508328d" providerId="LiveId" clId="{DCEB576C-3298-4642-B033-9B7B83E01D97}" dt="2026-10-14T10:07:00.571" v="5" actId="14100"/>
          <ac:picMkLst>
            <pc:docMk/>
            <pc:sldMk cId="162828606" sldId="260"/>
            <ac:picMk id="4" creationId="{77EE768D-D6E7-BA54-4E04-059AE8FFE1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E624E-7511-8B4F-B376-93EAAB6C05B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7CBE7-8E32-A142-89EC-B233F70FAF9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548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Hello everyone. / </a:t>
            </a:r>
            <a:r>
              <a:rPr lang="en-US" altLang="ja-JP" b="1" dirty="0">
                <a:effectLst/>
              </a:rPr>
              <a:t>Thank you</a:t>
            </a:r>
            <a:r>
              <a:rPr lang="en-US" altLang="ja-JP" dirty="0"/>
              <a:t> so much / for welcoming us today. </a:t>
            </a:r>
          </a:p>
          <a:p>
            <a:r>
              <a:rPr lang="en-US" altLang="ja-JP" dirty="0"/>
              <a:t>It is a great </a:t>
            </a:r>
            <a:r>
              <a:rPr lang="en-US" altLang="ja-JP" b="1" dirty="0">
                <a:effectLst/>
              </a:rPr>
              <a:t>joy</a:t>
            </a:r>
            <a:r>
              <a:rPr lang="en-US" altLang="ja-JP" dirty="0"/>
              <a:t> / to worship together / and to have this time / to share our report. </a:t>
            </a:r>
          </a:p>
          <a:p>
            <a:r>
              <a:rPr lang="en-US" altLang="ja-JP" dirty="0"/>
              <a:t>Also, / thank you for letting us see / the many ministries of your church / during this trip. </a:t>
            </a:r>
          </a:p>
          <a:p>
            <a:r>
              <a:rPr lang="en-US" altLang="ja-JP" dirty="0"/>
              <a:t>We are learning </a:t>
            </a:r>
            <a:r>
              <a:rPr lang="en-US" altLang="ja-JP" b="1" dirty="0">
                <a:effectLst/>
              </a:rPr>
              <a:t>a lot</a:t>
            </a:r>
            <a:r>
              <a:rPr lang="en-US" altLang="ja-JP" dirty="0"/>
              <a:t>. / Thank you very much.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131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Let me introduce myself. / My name is </a:t>
            </a:r>
            <a:r>
              <a:rPr lang="en-US" altLang="ja-JP" b="1" dirty="0">
                <a:effectLst/>
              </a:rPr>
              <a:t>Takehiko</a:t>
            </a:r>
            <a:r>
              <a:rPr lang="en-US" altLang="ja-JP" dirty="0"/>
              <a:t>.</a:t>
            </a:r>
          </a:p>
          <a:p>
            <a:r>
              <a:rPr lang="en-US" altLang="ja-JP" dirty="0"/>
              <a:t>I serve as a </a:t>
            </a:r>
            <a:r>
              <a:rPr lang="en-US" altLang="ja-JP" b="1" dirty="0">
                <a:effectLst/>
              </a:rPr>
              <a:t>pastor</a:t>
            </a:r>
            <a:r>
              <a:rPr lang="en-US" altLang="ja-JP" dirty="0"/>
              <a:t>, / and I am also a </a:t>
            </a:r>
            <a:r>
              <a:rPr lang="en-US" altLang="ja-JP" b="1" dirty="0">
                <a:effectLst/>
              </a:rPr>
              <a:t>teacher</a:t>
            </a:r>
            <a:r>
              <a:rPr lang="en-US" altLang="ja-JP" dirty="0"/>
              <a:t> / at our seminary.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171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b="0" dirty="0"/>
              <a:t>We are from Hokkaido Bible Institute, / or HBI. </a:t>
            </a:r>
          </a:p>
          <a:p>
            <a:r>
              <a:rPr lang="en-US" altLang="ja-JP" b="0" dirty="0"/>
              <a:t>It is a Bible school / in Hokkaido, / the northern part of Japan. </a:t>
            </a:r>
          </a:p>
          <a:p>
            <a:r>
              <a:rPr lang="en-US" altLang="ja-JP" b="0" dirty="0"/>
              <a:t>HBI started in 1963 / as an evening Bible school. </a:t>
            </a:r>
          </a:p>
          <a:p>
            <a:endParaRPr kumimoji="1" lang="ja-JP" altLang="en-US" b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0614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b="0" dirty="0"/>
              <a:t>OMF missionaries helped to start it, / and many churches prayed for it. </a:t>
            </a:r>
          </a:p>
          <a:p>
            <a:r>
              <a:rPr lang="en-US" altLang="ja-JP" b="0" dirty="0"/>
              <a:t>It is a three-year school, / and many graduates / become pastors / or church workers. </a:t>
            </a:r>
          </a:p>
          <a:p>
            <a:r>
              <a:rPr lang="en-US" altLang="ja-JP" b="0" dirty="0"/>
              <a:t>Visiting the UK / is a part of our school program / called "Overseas Training."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0378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The photo on the left shows the classroom, which also serves as a chapel.</a:t>
            </a:r>
          </a:p>
          <a:p>
            <a:r>
              <a:rPr kumimoji="1" lang="en-US" altLang="ja-JP" dirty="0"/>
              <a:t>The right was taken during a picnic.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4100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On a personal note, / I have known Miriam / since I was a university student. /</a:t>
            </a:r>
            <a:br>
              <a:rPr lang="en-US" altLang="ja-JP" dirty="0"/>
            </a:br>
            <a:r>
              <a:rPr lang="en-US" altLang="ja-JP" dirty="0"/>
              <a:t>She served as a missionary / at the church where I grew up, / and where I now serve as a pastor. </a:t>
            </a:r>
            <a:br>
              <a:rPr lang="en-US" altLang="ja-JP" dirty="0"/>
            </a:br>
            <a:r>
              <a:rPr lang="en-US" altLang="ja-JP" dirty="0"/>
              <a:t>Our English is not very good, / so she is helping us so much / and remembering her Japanese for us. /</a:t>
            </a:r>
            <a:br>
              <a:rPr lang="en-US" altLang="ja-JP" dirty="0"/>
            </a:br>
            <a:r>
              <a:rPr lang="en-US" altLang="ja-JP" dirty="0"/>
              <a:t>I want to thank Miriam / from the bottom of my heart.</a:t>
            </a:r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4717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I would like to share / about the current situation / of </a:t>
            </a:r>
            <a:r>
              <a:rPr lang="en-US" altLang="ja-JP" b="1" dirty="0"/>
              <a:t>Japanese society</a:t>
            </a:r>
            <a:r>
              <a:rPr lang="en-US" altLang="ja-JP" dirty="0"/>
              <a:t> / and </a:t>
            </a:r>
            <a:r>
              <a:rPr lang="en-US" altLang="ja-JP" b="1" dirty="0"/>
              <a:t>churches</a:t>
            </a:r>
            <a:r>
              <a:rPr lang="en-US" altLang="ja-JP" dirty="0"/>
              <a:t>.</a:t>
            </a:r>
            <a:endParaRPr kumimoji="1" lang="en-US" altLang="ja-JP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Now, / what comes to your mind / when you hear the word "</a:t>
            </a:r>
            <a:r>
              <a:rPr lang="en-US" altLang="ja-JP" b="1" dirty="0">
                <a:effectLst/>
              </a:rPr>
              <a:t>Japan</a:t>
            </a:r>
            <a:r>
              <a:rPr lang="en-US" altLang="ja-JP" dirty="0"/>
              <a:t>"? / (</a:t>
            </a:r>
            <a:r>
              <a:rPr lang="ja-JP" altLang="en-US"/>
              <a:t>少し間を空ける</a:t>
            </a:r>
            <a:r>
              <a:rPr lang="en-US" altLang="ja-JP" dirty="0"/>
              <a:t>)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3499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Perhaps you think of anime / like </a:t>
            </a:r>
            <a:r>
              <a:rPr lang="en-US" altLang="ja-JP" b="1" dirty="0">
                <a:effectLst/>
              </a:rPr>
              <a:t>Ghibli</a:t>
            </a:r>
            <a:r>
              <a:rPr lang="en-US" altLang="ja-JP" dirty="0"/>
              <a:t> or </a:t>
            </a:r>
            <a:r>
              <a:rPr lang="en-US" altLang="ja-JP" b="1" dirty="0" err="1">
                <a:effectLst/>
              </a:rPr>
              <a:t>Pokemon</a:t>
            </a:r>
            <a:r>
              <a:rPr lang="en-US" altLang="ja-JP" dirty="0"/>
              <a:t>. </a:t>
            </a:r>
          </a:p>
          <a:p>
            <a:r>
              <a:rPr lang="en-US" altLang="ja-JP" dirty="0"/>
              <a:t> Or maybe our beautiful traditional culture, / or our safe streets. </a:t>
            </a:r>
          </a:p>
          <a:p>
            <a:r>
              <a:rPr lang="en-US" altLang="ja-JP" dirty="0"/>
              <a:t>These are truly wonderful things, / and </a:t>
            </a:r>
            <a:r>
              <a:rPr lang="en-US" altLang="ja-JP" b="1" dirty="0">
                <a:effectLst/>
              </a:rPr>
              <a:t>I love these beautiful aspects of Japan.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387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/ behind this peaceful society, / there are deep challenges.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Japan, / we have a unique social problem called "</a:t>
            </a:r>
            <a:r>
              <a:rPr kumimoji="1" lang="en-US" altLang="ja-JP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Hikikomori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/ — severe social withdrawal.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Today, / about </a:t>
            </a:r>
            <a:r>
              <a:rPr kumimoji="1" lang="en-US" altLang="ja-JP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1.5 million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people / — </a:t>
            </a:r>
            <a:r>
              <a:rPr kumimoji="1" lang="en-US" altLang="ja-JP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in every fifty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/ have cut off contact with society / and cannot leave their homes. </a:t>
            </a: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My own uncle / is one of them.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the pressure where "</a:t>
            </a:r>
            <a:r>
              <a:rPr kumimoji="1" lang="en-US" altLang="ja-JP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failure is not allowed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," / they cannot ask for help, / and they become completely isolated.</a:t>
            </a:r>
            <a:endParaRPr kumimoji="1" lang="ja-JP" altLang="ja-JP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28103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b="0" dirty="0"/>
              <a:t>However, / isolation is not the only issue. </a:t>
            </a:r>
          </a:p>
          <a:p>
            <a:r>
              <a:rPr lang="en-US" altLang="ja-JP" b="0" dirty="0"/>
              <a:t>Because of the general feeling of suffocation in society, / </a:t>
            </a:r>
            <a:r>
              <a:rPr lang="en-US" altLang="ja-JP" dirty="0"/>
              <a:t>a boom called "</a:t>
            </a:r>
            <a:r>
              <a:rPr lang="en-US" altLang="ja-JP" dirty="0" err="1"/>
              <a:t>Oshikatsu</a:t>
            </a:r>
            <a:r>
              <a:rPr lang="en-US" altLang="ja-JP" dirty="0"/>
              <a:t>" / is happening in Japan right now. </a:t>
            </a:r>
          </a:p>
          <a:p>
            <a:r>
              <a:rPr lang="en-US" altLang="ja-JP" dirty="0"/>
              <a:t> This is when people obsessively support / pop idols or anime characters. </a:t>
            </a:r>
          </a:p>
          <a:p>
            <a:r>
              <a:rPr lang="en-US" altLang="ja-JP" dirty="0"/>
              <a:t>They give all their time, / money, / and even their whole lives to them. /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590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Recently, / there is a bestselling novel in Japan / about this idol culture. /</a:t>
            </a:r>
            <a:br>
              <a:rPr lang="en-US" altLang="ja-JP" dirty="0"/>
            </a:br>
            <a:r>
              <a:rPr lang="en-US" altLang="ja-JP" dirty="0"/>
              <a:t>Interestingly, / the title of this novel / is "</a:t>
            </a:r>
            <a:r>
              <a:rPr lang="en-US" altLang="ja-JP" i="1" dirty="0"/>
              <a:t>In the Megachurch</a:t>
            </a:r>
            <a:r>
              <a:rPr lang="en-US" altLang="ja-JP" dirty="0"/>
              <a:t>." /</a:t>
            </a:r>
            <a:br>
              <a:rPr lang="en-US" altLang="ja-JP" dirty="0"/>
            </a:br>
            <a:r>
              <a:rPr lang="en-US" altLang="ja-JP" dirty="0"/>
              <a:t>It is a story about promoters / who copy the marketing of American megachurches, / and use it to make people fanatic / just to make money.</a:t>
            </a:r>
          </a:p>
          <a:p>
            <a:r>
              <a:rPr lang="en-US" altLang="ja-JP" dirty="0"/>
              <a:t>Many Japanese people / do not know the true God's </a:t>
            </a:r>
            <a:r>
              <a:rPr lang="en-US" altLang="ja-JP" b="1" dirty="0"/>
              <a:t>unconditional love</a:t>
            </a:r>
            <a:r>
              <a:rPr lang="en-US" altLang="ja-JP" dirty="0"/>
              <a:t>, / or His </a:t>
            </a:r>
            <a:r>
              <a:rPr lang="en-US" altLang="ja-JP" b="1" dirty="0"/>
              <a:t>grace</a:t>
            </a:r>
            <a:r>
              <a:rPr lang="en-US" altLang="ja-JP" dirty="0"/>
              <a:t> that allows us to start over. /</a:t>
            </a:r>
            <a:br>
              <a:rPr lang="en-US" altLang="ja-JP" dirty="0"/>
            </a:br>
            <a:r>
              <a:rPr lang="en-US" altLang="ja-JP" dirty="0"/>
              <a:t>So, / they are desperately seeking someone to accept them, / and a solid "</a:t>
            </a:r>
            <a:r>
              <a:rPr lang="en-US" altLang="ja-JP" b="1" dirty="0"/>
              <a:t>story</a:t>
            </a:r>
            <a:r>
              <a:rPr lang="en-US" altLang="ja-JP" dirty="0"/>
              <a:t>" to hold on to. /</a:t>
            </a:r>
            <a:br>
              <a:rPr lang="en-US" altLang="ja-JP" dirty="0"/>
            </a:br>
            <a:r>
              <a:rPr lang="en-US" altLang="ja-JP" dirty="0"/>
              <a:t>Wandering around / seeking salvation in made-up stories... /</a:t>
            </a:r>
            <a:br>
              <a:rPr lang="en-US" altLang="ja-JP" dirty="0"/>
            </a:br>
            <a:r>
              <a:rPr lang="en-US" altLang="ja-JP" dirty="0"/>
              <a:t>This is the reality / of modern Japanese people.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0654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Now, / let me talk about the current situation / of churches in Japan. </a:t>
            </a:r>
          </a:p>
          <a:p>
            <a:r>
              <a:rPr lang="en-US" altLang="ja-JP" dirty="0"/>
              <a:t> First of all, / the Christian population in Japan today / is </a:t>
            </a:r>
            <a:r>
              <a:rPr lang="en-US" altLang="ja-JP" b="1" dirty="0">
                <a:effectLst/>
              </a:rPr>
              <a:t>less than 1%</a:t>
            </a:r>
            <a:r>
              <a:rPr lang="en-US" altLang="ja-JP" dirty="0"/>
              <a:t>. </a:t>
            </a:r>
          </a:p>
          <a:p>
            <a:r>
              <a:rPr lang="en-US" altLang="ja-JP" dirty="0"/>
              <a:t> We are an overwhelming minority.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477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Right after World War II, / there was a boom in Christianity, / and many people came to church. </a:t>
            </a:r>
          </a:p>
          <a:p>
            <a:r>
              <a:rPr lang="en-US" altLang="ja-JP" dirty="0"/>
              <a:t> But since then, / the growth has stopped. </a:t>
            </a:r>
          </a:p>
          <a:p>
            <a:r>
              <a:rPr lang="en-US" altLang="ja-JP" dirty="0"/>
              <a:t> Through all those difficult years, however, / many OMF missionaries, / including </a:t>
            </a:r>
            <a:r>
              <a:rPr lang="en-US" altLang="ja-JP" b="1" dirty="0">
                <a:effectLst/>
              </a:rPr>
              <a:t>Miriam</a:t>
            </a:r>
            <a:r>
              <a:rPr lang="en-US" altLang="ja-JP" dirty="0"/>
              <a:t>, / continued to come to Japan. </a:t>
            </a:r>
          </a:p>
          <a:p>
            <a:r>
              <a:rPr lang="en-US" altLang="ja-JP" dirty="0"/>
              <a:t> We are deeply grateful for that.</a:t>
            </a:r>
          </a:p>
          <a:p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439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Today, / the Japanese church faces a strong headwind. / Because of past incidents with dangerous cults, / Japanese society has a strong </a:t>
            </a:r>
            <a:r>
              <a:rPr lang="en-US" altLang="ja-JP" b="1" dirty="0"/>
              <a:t>allergy</a:t>
            </a:r>
            <a:r>
              <a:rPr lang="en-US" altLang="ja-JP" dirty="0"/>
              <a:t> to religion. </a:t>
            </a:r>
          </a:p>
          <a:p>
            <a:r>
              <a:rPr lang="en-US" altLang="ja-JP" dirty="0"/>
              <a:t> Many people think, / "All religions are dangerous," / which creates a deep stagnation / in our churches. /</a:t>
            </a:r>
          </a:p>
          <a:p>
            <a:r>
              <a:rPr lang="en-US" altLang="ja-JP" dirty="0"/>
              <a:t>During the post-war boom, / Sunday Schools easily had over 100 children. </a:t>
            </a:r>
          </a:p>
          <a:p>
            <a:r>
              <a:rPr lang="en-US" altLang="ja-JP" dirty="0"/>
              <a:t> But today, / </a:t>
            </a:r>
            <a:r>
              <a:rPr lang="en-US" altLang="ja-JP" b="1" dirty="0"/>
              <a:t>one-fourth</a:t>
            </a:r>
            <a:r>
              <a:rPr lang="en-US" altLang="ja-JP" dirty="0"/>
              <a:t> of our churches / have </a:t>
            </a:r>
            <a:r>
              <a:rPr lang="en-US" altLang="ja-JP" b="1" dirty="0"/>
              <a:t>no</a:t>
            </a:r>
            <a:r>
              <a:rPr lang="en-US" altLang="ja-JP" dirty="0"/>
              <a:t> kids' ministry at all.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626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However, / it sounds like a paradox, / but Christianity actually has a </a:t>
            </a:r>
            <a:r>
              <a:rPr lang="en-US" altLang="ja-JP" b="1" dirty="0">
                <a:effectLst/>
              </a:rPr>
              <a:t>good public image</a:t>
            </a:r>
            <a:r>
              <a:rPr lang="en-US" altLang="ja-JP" dirty="0"/>
              <a:t> in Japan. </a:t>
            </a:r>
          </a:p>
          <a:p>
            <a:r>
              <a:rPr lang="en-US" altLang="ja-JP" dirty="0"/>
              <a:t>Christian schools and hospitals / are highly respected. </a:t>
            </a:r>
          </a:p>
          <a:p>
            <a:r>
              <a:rPr lang="en-US" altLang="ja-JP" dirty="0"/>
              <a:t> Many Japanese people want to learn about Christianity / as general knowledge, / and books about it sell very well. </a:t>
            </a:r>
          </a:p>
          <a:p>
            <a:r>
              <a:rPr lang="en-US" altLang="ja-JP" dirty="0"/>
              <a:t> But their attitude is: </a:t>
            </a:r>
          </a:p>
          <a:p>
            <a:r>
              <a:rPr lang="en-US" altLang="ja-JP" dirty="0"/>
              <a:t> "I want to learn about it, / but I will </a:t>
            </a:r>
            <a:r>
              <a:rPr lang="en-US" altLang="ja-JP" b="1" dirty="0">
                <a:effectLst/>
              </a:rPr>
              <a:t>not</a:t>
            </a:r>
            <a:r>
              <a:rPr lang="en-US" altLang="ja-JP" dirty="0"/>
              <a:t> believe it, / and I will </a:t>
            </a:r>
            <a:r>
              <a:rPr lang="en-US" altLang="ja-JP" b="1" dirty="0">
                <a:effectLst/>
              </a:rPr>
              <a:t>not</a:t>
            </a:r>
            <a:r>
              <a:rPr lang="en-US" altLang="ja-JP" dirty="0"/>
              <a:t> go to church."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64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Also, / especially in rural areas, / there is a long history of persecution / from the era of the </a:t>
            </a:r>
            <a:r>
              <a:rPr lang="en-US" altLang="ja-JP" b="1" dirty="0">
                <a:effectLst/>
              </a:rPr>
              <a:t>Samurai</a:t>
            </a:r>
            <a:r>
              <a:rPr lang="en-US" altLang="ja-JP" dirty="0"/>
              <a:t>, / a few hundred years ago. </a:t>
            </a:r>
          </a:p>
          <a:p>
            <a:r>
              <a:rPr lang="en-US" altLang="ja-JP" dirty="0"/>
              <a:t>Because of this history, / some people still feel / that Christianity is a "foreign" / or even "dangerous" religion / that goes against our ancestors.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630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Alongside these cultural barriers, / our churches are hit hard / by a "</a:t>
            </a:r>
            <a:r>
              <a:rPr lang="en-US" altLang="ja-JP" b="1" dirty="0"/>
              <a:t>hyper-aging</a:t>
            </a:r>
            <a:r>
              <a:rPr lang="en-US" altLang="ja-JP" dirty="0"/>
              <a:t>" society.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/>
              <a:t>Today, / </a:t>
            </a:r>
            <a:r>
              <a:rPr lang="en-US" altLang="ja-JP" b="1" dirty="0"/>
              <a:t>the most common size of a church in Japan / is only about 20 people.</a:t>
            </a:r>
            <a:r>
              <a:rPr lang="en-US" altLang="ja-JP" dirty="0"/>
              <a:t> /</a:t>
            </a:r>
          </a:p>
          <a:p>
            <a:r>
              <a:rPr lang="en-US" altLang="ja-JP" dirty="0"/>
              <a:t>/ and the average pastor is </a:t>
            </a:r>
            <a:r>
              <a:rPr lang="en-US" altLang="ja-JP" b="1" dirty="0"/>
              <a:t>62 years old</a:t>
            </a:r>
            <a:r>
              <a:rPr lang="en-US" altLang="ja-JP" dirty="0"/>
              <a:t>. /</a:t>
            </a:r>
          </a:p>
          <a:p>
            <a:r>
              <a:rPr lang="en-US" altLang="ja-JP" dirty="0"/>
              <a:t>At 38, / I am considered a very rare, / young pastor. / The same is true / for the students with me today. /</a:t>
            </a:r>
          </a:p>
          <a:p>
            <a:r>
              <a:rPr lang="en-US" altLang="ja-JP" dirty="0"/>
              <a:t>Because the number of Bible school graduates / </a:t>
            </a:r>
            <a:r>
              <a:rPr lang="en-US" altLang="ja-JP" b="1" dirty="0"/>
              <a:t>has dropped by 30% / compared to 40 years ago,</a:t>
            </a:r>
          </a:p>
          <a:p>
            <a:r>
              <a:rPr lang="en-US" altLang="ja-JP" dirty="0"/>
              <a:t> / pastors of my generation constantly ask:</a:t>
            </a:r>
          </a:p>
          <a:p>
            <a:r>
              <a:rPr lang="en-US" altLang="ja-JP" dirty="0"/>
              <a:t> / "How can we </a:t>
            </a:r>
            <a:r>
              <a:rPr lang="en-US" altLang="ja-JP" b="1" dirty="0"/>
              <a:t>simplify</a:t>
            </a:r>
            <a:r>
              <a:rPr lang="en-US" altLang="ja-JP" dirty="0"/>
              <a:t> / the heavy ministries / our seniors built?" /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924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Recently, / a Christian TV network made a documentary / called "</a:t>
            </a:r>
            <a:r>
              <a:rPr lang="en-US" altLang="ja-JP" i="1" dirty="0"/>
              <a:t>Churches Without Pastors</a:t>
            </a:r>
            <a:r>
              <a:rPr lang="en-US" altLang="ja-JP" dirty="0"/>
              <a:t>." /</a:t>
            </a:r>
            <a:br>
              <a:rPr lang="en-US" altLang="ja-JP" dirty="0"/>
            </a:br>
            <a:r>
              <a:rPr lang="en-US" altLang="ja-JP" dirty="0"/>
              <a:t>It showed many churches / that have no pastor, / or have to share a pastor. /</a:t>
            </a:r>
            <a:br>
              <a:rPr lang="en-US" altLang="ja-JP" dirty="0"/>
            </a:br>
            <a:r>
              <a:rPr lang="en-US" altLang="ja-JP" dirty="0"/>
              <a:t>For example, / one pastor is taking care of </a:t>
            </a:r>
            <a:r>
              <a:rPr lang="en-US" altLang="ja-JP" b="1" dirty="0"/>
              <a:t>five</a:t>
            </a:r>
            <a:r>
              <a:rPr lang="en-US" altLang="ja-JP" dirty="0"/>
              <a:t> different churches / at the same time. /</a:t>
            </a:r>
            <a:br>
              <a:rPr lang="en-US" altLang="ja-JP" dirty="0"/>
            </a:br>
            <a:r>
              <a:rPr lang="en-US" altLang="ja-JP" dirty="0"/>
              <a:t>In another case, / only </a:t>
            </a:r>
            <a:r>
              <a:rPr lang="en-US" altLang="ja-JP" b="1" dirty="0"/>
              <a:t>three</a:t>
            </a:r>
            <a:r>
              <a:rPr lang="en-US" altLang="ja-JP" dirty="0"/>
              <a:t> church members / are desperately keeping their church going / without a pastor.</a:t>
            </a:r>
          </a:p>
          <a:p>
            <a:r>
              <a:rPr lang="en-US" altLang="ja-JP" dirty="0"/>
              <a:t>In the future, / as older pastors retire, / this trend will accelerate. /</a:t>
            </a:r>
            <a:br>
              <a:rPr lang="en-US" altLang="ja-JP" dirty="0"/>
            </a:br>
            <a:r>
              <a:rPr lang="en-US" altLang="ja-JP" dirty="0"/>
              <a:t>We will definitely see more churches / without pastors, / sharing pastors, / or even </a:t>
            </a:r>
            <a:r>
              <a:rPr lang="en-US" altLang="ja-JP" b="1" dirty="0"/>
              <a:t>closing</a:t>
            </a:r>
            <a:r>
              <a:rPr lang="en-US" altLang="ja-JP" dirty="0"/>
              <a:t> and </a:t>
            </a:r>
            <a:r>
              <a:rPr lang="en-US" altLang="ja-JP" b="1" dirty="0"/>
              <a:t>merging</a:t>
            </a:r>
            <a:r>
              <a:rPr lang="en-US" altLang="ja-JP" dirty="0"/>
              <a:t>. /</a:t>
            </a:r>
            <a:br>
              <a:rPr lang="en-US" altLang="ja-JP" dirty="0"/>
            </a:br>
            <a:r>
              <a:rPr lang="en-US" altLang="ja-JP" dirty="0"/>
              <a:t>This is the painful reality / of the Japanese church today.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89204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3E0A2-679C-1CF3-2949-73AC5BB12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BCF695-1FF4-BB91-C6A3-37457ED66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C5BE0FC-8F0D-1963-467D-DFE6C9B9A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2857CDD-B0EE-00A5-85F4-C8EDCFFCA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1279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To respond to this crisis, / our seminary, </a:t>
            </a:r>
            <a:r>
              <a:rPr lang="en-US" altLang="ja-JP" b="1" dirty="0"/>
              <a:t>HBI</a:t>
            </a:r>
            <a:r>
              <a:rPr lang="en-US" altLang="ja-JP" dirty="0"/>
              <a:t>, / is taking action. /</a:t>
            </a:r>
          </a:p>
          <a:p>
            <a:r>
              <a:rPr lang="en-US" altLang="ja-JP" dirty="0"/>
              <a:t>Currently, / we have </a:t>
            </a:r>
            <a:r>
              <a:rPr lang="en-US" altLang="ja-JP" b="1" dirty="0"/>
              <a:t>five</a:t>
            </a:r>
            <a:r>
              <a:rPr lang="en-US" altLang="ja-JP" dirty="0"/>
              <a:t> regular students, / but also about </a:t>
            </a:r>
            <a:r>
              <a:rPr lang="en-US" altLang="ja-JP" b="1" dirty="0"/>
              <a:t>ten</a:t>
            </a:r>
            <a:r>
              <a:rPr lang="en-US" altLang="ja-JP" dirty="0"/>
              <a:t> lay people / auditing our classes. /</a:t>
            </a:r>
          </a:p>
          <a:p>
            <a:r>
              <a:rPr lang="en-US" altLang="ja-JP" dirty="0"/>
              <a:t>To support churches without pastors, / HBI recently started a "</a:t>
            </a:r>
            <a:r>
              <a:rPr lang="en-US" altLang="ja-JP" b="1" dirty="0"/>
              <a:t>Lay Preacher Course</a:t>
            </a:r>
            <a:r>
              <a:rPr lang="en-US" altLang="ja-JP" dirty="0"/>
              <a:t>." </a:t>
            </a:r>
          </a:p>
          <a:p>
            <a:r>
              <a:rPr lang="en-US" altLang="ja-JP" dirty="0"/>
              <a:t> We train lay leaders / to preach the Word of God / when no pastor is available. </a:t>
            </a:r>
          </a:p>
          <a:p>
            <a:r>
              <a:rPr lang="en-US" altLang="ja-JP" dirty="0"/>
              <a:t> It is a ministry of </a:t>
            </a:r>
            <a:r>
              <a:rPr lang="en-US" altLang="ja-JP" b="1" dirty="0"/>
              <a:t>hope</a:t>
            </a:r>
            <a:r>
              <a:rPr lang="en-US" altLang="ja-JP" dirty="0"/>
              <a:t> / to help them protect their own churches. /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91931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I have shared many difficult things / about the Japanese church today. /</a:t>
            </a:r>
            <a:br>
              <a:rPr lang="en-US" altLang="ja-JP" dirty="0"/>
            </a:br>
            <a:r>
              <a:rPr lang="en-US" altLang="ja-JP" dirty="0"/>
              <a:t>However, / we are not pessimistic. /</a:t>
            </a:r>
            <a:br>
              <a:rPr lang="en-US" altLang="ja-JP" dirty="0"/>
            </a:br>
            <a:r>
              <a:rPr lang="en-US" altLang="ja-JP" dirty="0"/>
              <a:t>We believe / there is </a:t>
            </a:r>
            <a:r>
              <a:rPr lang="en-US" altLang="ja-JP" b="1" dirty="0"/>
              <a:t>great hope</a:t>
            </a:r>
            <a:r>
              <a:rPr lang="en-US" altLang="ja-JP" dirty="0"/>
              <a:t> / for the church in Japan.</a:t>
            </a:r>
          </a:p>
          <a:p>
            <a:r>
              <a:rPr lang="en-US" altLang="ja-JP" dirty="0"/>
              <a:t>There are two reasons for this. /</a:t>
            </a:r>
            <a:br>
              <a:rPr lang="en-US" altLang="ja-JP" dirty="0"/>
            </a:br>
            <a:r>
              <a:rPr lang="en-US" altLang="ja-JP" dirty="0"/>
              <a:t>First, / Japan has never truly experienced / "</a:t>
            </a:r>
            <a:r>
              <a:rPr lang="en-US" altLang="ja-JP" b="1" dirty="0"/>
              <a:t>true Christian culture</a:t>
            </a:r>
            <a:r>
              <a:rPr lang="en-US" altLang="ja-JP" dirty="0"/>
              <a:t>." /</a:t>
            </a:r>
            <a:br>
              <a:rPr lang="en-US" altLang="ja-JP" dirty="0"/>
            </a:br>
            <a:r>
              <a:rPr lang="en-US" altLang="ja-JP" dirty="0"/>
              <a:t>Many Japanese people follow Buddhist traditions, / but deep down, / they don't really believe it can save them. /</a:t>
            </a:r>
            <a:br>
              <a:rPr lang="en-US" altLang="ja-JP" dirty="0"/>
            </a:br>
            <a:r>
              <a:rPr lang="en-US" altLang="ja-JP" dirty="0"/>
              <a:t>So, / when Japanese people finally realize / the true value of the Gospel / and His unconditional love, / our society has the potential / to change </a:t>
            </a:r>
            <a:r>
              <a:rPr lang="en-US" altLang="ja-JP" b="1" dirty="0"/>
              <a:t>dramatically</a:t>
            </a:r>
            <a:r>
              <a:rPr lang="en-US" altLang="ja-JP" dirty="0"/>
              <a:t>.</a:t>
            </a:r>
          </a:p>
          <a:p>
            <a:r>
              <a:rPr lang="en-US" altLang="ja-JP" dirty="0"/>
              <a:t>Second, / our society is shaking right now. /</a:t>
            </a:r>
            <a:br>
              <a:rPr lang="en-US" altLang="ja-JP" dirty="0"/>
            </a:br>
            <a:r>
              <a:rPr lang="en-US" altLang="ja-JP" dirty="0"/>
              <a:t>But this shaking / is actually a </a:t>
            </a:r>
            <a:r>
              <a:rPr lang="en-US" altLang="ja-JP" b="1" dirty="0"/>
              <a:t>great opportunity</a:t>
            </a:r>
            <a:r>
              <a:rPr lang="en-US" altLang="ja-JP" dirty="0"/>
              <a:t>. /</a:t>
            </a:r>
            <a:br>
              <a:rPr lang="en-US" altLang="ja-JP" dirty="0"/>
            </a:br>
            <a:r>
              <a:rPr lang="en-US" altLang="ja-JP" dirty="0"/>
              <a:t>People are desperately seeking a solid foundation, / and they will come to the church. /</a:t>
            </a:r>
            <a:br>
              <a:rPr lang="en-US" altLang="ja-JP" dirty="0"/>
            </a:br>
            <a:r>
              <a:rPr lang="en-US" altLang="ja-JP" dirty="0"/>
              <a:t>The Japanese church is at a turning point. /</a:t>
            </a:r>
            <a:br>
              <a:rPr lang="en-US" altLang="ja-JP" dirty="0"/>
            </a:br>
            <a:r>
              <a:rPr lang="en-US" altLang="ja-JP" dirty="0"/>
              <a:t>For better or worse, / we must change our traditional ways. /</a:t>
            </a:r>
            <a:br>
              <a:rPr lang="en-US" altLang="ja-JP" dirty="0"/>
            </a:br>
            <a:r>
              <a:rPr lang="en-US" altLang="ja-JP" dirty="0"/>
              <a:t>And </a:t>
            </a:r>
            <a:r>
              <a:rPr lang="en-US" altLang="ja-JP" b="1" dirty="0"/>
              <a:t>we</a:t>
            </a:r>
            <a:r>
              <a:rPr lang="en-US" altLang="ja-JP" dirty="0"/>
              <a:t>, / the young generation here today, / are the ones called to experience / and lead this change.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100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Therefore, / finally, / I have three </a:t>
            </a:r>
            <a:r>
              <a:rPr lang="en-US" altLang="ja-JP" b="1" dirty="0"/>
              <a:t>prayer requests</a:t>
            </a:r>
            <a:r>
              <a:rPr lang="en-US" altLang="ja-JP" dirty="0"/>
              <a:t> for you.</a:t>
            </a:r>
          </a:p>
          <a:p>
            <a:r>
              <a:rPr lang="en-US" altLang="ja-JP" dirty="0"/>
              <a:t>First, / please pray that our churches / will stand firm on the Gospel, / and be able to share it boldly / with Japanese people who do not know it. /</a:t>
            </a:r>
          </a:p>
          <a:p>
            <a:r>
              <a:rPr lang="en-US" altLang="ja-JP" dirty="0"/>
              <a:t>Second, / please pray that our seminary, / HBI, / will be powerfully used / </a:t>
            </a:r>
            <a:r>
              <a:rPr lang="en-US" altLang="ja-JP" b="1" dirty="0"/>
              <a:t>to build up churches / across Japan</a:t>
            </a:r>
            <a:r>
              <a:rPr lang="en-US" altLang="ja-JP" dirty="0"/>
              <a:t>. /</a:t>
            </a:r>
          </a:p>
          <a:p>
            <a:r>
              <a:rPr lang="en-US" altLang="ja-JP" dirty="0"/>
              <a:t>And third, / please pray with us / that God will send </a:t>
            </a:r>
            <a:r>
              <a:rPr lang="en-US" altLang="ja-JP" b="1" dirty="0"/>
              <a:t>FIVE</a:t>
            </a:r>
            <a:r>
              <a:rPr lang="en-US" altLang="ja-JP" dirty="0"/>
              <a:t> new students / to our seminary / </a:t>
            </a:r>
            <a:r>
              <a:rPr lang="en-US" altLang="ja-JP" b="1" dirty="0"/>
              <a:t>every year</a:t>
            </a:r>
            <a:r>
              <a:rPr lang="en-US" altLang="ja-JP" dirty="0"/>
              <a:t>.</a:t>
            </a:r>
          </a:p>
          <a:p>
            <a:r>
              <a:rPr lang="en-US" altLang="ja-JP" dirty="0"/>
              <a:t>Thank you very much for listening, / and thank you for your </a:t>
            </a:r>
            <a:r>
              <a:rPr lang="en-US" altLang="ja-JP" b="1" dirty="0"/>
              <a:t>partnership</a:t>
            </a:r>
            <a:r>
              <a:rPr lang="en-US" altLang="ja-JP" dirty="0"/>
              <a:t> in the Gospel.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81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0782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While we face this loneliness / at a personal level, / we also feel a deep sense of crisis / at the </a:t>
            </a:r>
            <a:r>
              <a:rPr lang="en-US" altLang="ja-JP" b="1" dirty="0"/>
              <a:t>social</a:t>
            </a:r>
            <a:r>
              <a:rPr lang="en-US" altLang="ja-JP" dirty="0"/>
              <a:t> and </a:t>
            </a:r>
            <a:r>
              <a:rPr lang="en-US" altLang="ja-JP" b="1" dirty="0"/>
              <a:t>national</a:t>
            </a:r>
            <a:r>
              <a:rPr lang="en-US" altLang="ja-JP" dirty="0"/>
              <a:t> level.</a:t>
            </a:r>
          </a:p>
          <a:p>
            <a:r>
              <a:rPr lang="en-US" altLang="ja-JP" dirty="0"/>
              <a:t>One of the main reasons / we came to the UK / is to learn about / your church's ministry to </a:t>
            </a:r>
            <a:r>
              <a:rPr lang="en-US" altLang="ja-JP" b="1" dirty="0"/>
              <a:t>immigrants</a:t>
            </a:r>
            <a:r>
              <a:rPr lang="en-US" altLang="ja-JP" dirty="0"/>
              <a:t>. / Because of our aging population, / Japan expects to receive / many more foreign workers / in the future. / Also, / because of the weak Yen, / we are seeing more foreign tourists / than ever before.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75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Sadly, / this has caused some problems. </a:t>
            </a:r>
          </a:p>
          <a:p>
            <a:r>
              <a:rPr lang="en-US" altLang="ja-JP" dirty="0"/>
              <a:t>We see growing hostility / toward foreigners, / and tension from over-tourism. </a:t>
            </a:r>
          </a:p>
          <a:p>
            <a:r>
              <a:rPr lang="en-US" altLang="ja-JP" dirty="0"/>
              <a:t>In our recent elections, / the liberal parties lost badly. </a:t>
            </a:r>
          </a:p>
          <a:p>
            <a:r>
              <a:rPr lang="en-US" altLang="ja-JP" dirty="0"/>
              <a:t> We feel a growing wave / of </a:t>
            </a:r>
            <a:r>
              <a:rPr lang="en-US" altLang="ja-JP" b="1" dirty="0"/>
              <a:t>nationalism</a:t>
            </a:r>
            <a:r>
              <a:rPr lang="en-US" altLang="ja-JP" dirty="0"/>
              <a:t> / and a shift to the political right / across our society.</a:t>
            </a:r>
          </a:p>
          <a:p>
            <a:endParaRPr lang="en-US" altLang="ja-JP" dirty="0"/>
          </a:p>
          <a:p>
            <a:r>
              <a:rPr lang="en-US" altLang="ja-JP" dirty="0"/>
              <a:t>As Japanese Christians, / we cannot ignore / the issue of "</a:t>
            </a:r>
            <a:r>
              <a:rPr lang="en-US" altLang="ja-JP" b="1" dirty="0"/>
              <a:t>Church and State</a:t>
            </a:r>
            <a:r>
              <a:rPr lang="en-US" altLang="ja-JP" dirty="0"/>
              <a:t>", / especially the presence of "</a:t>
            </a:r>
            <a:r>
              <a:rPr lang="en-US" altLang="ja-JP" b="1" dirty="0"/>
              <a:t>State Shinto</a:t>
            </a:r>
            <a:r>
              <a:rPr lang="en-US" altLang="ja-JP" dirty="0"/>
              <a:t>" / and the Emperor system. </a:t>
            </a:r>
          </a:p>
          <a:p>
            <a:r>
              <a:rPr lang="en-US" altLang="ja-JP" dirty="0"/>
              <a:t> During World War II, / the Japanese people were united / under the Emperor / to fight the war. </a:t>
            </a:r>
          </a:p>
          <a:p>
            <a:r>
              <a:rPr lang="en-US" altLang="ja-JP" dirty="0"/>
              <a:t> It is a very sad and bitter history, / but the Japanese Church at that time / gave in to state pressure / and </a:t>
            </a:r>
            <a:r>
              <a:rPr lang="en-US" altLang="ja-JP" b="1" dirty="0"/>
              <a:t>cooperated</a:t>
            </a:r>
            <a:r>
              <a:rPr lang="en-US" altLang="ja-JP" dirty="0"/>
              <a:t> with the war.  We carry this guilt.</a:t>
            </a:r>
          </a:p>
          <a:p>
            <a:r>
              <a:rPr lang="en-US" altLang="ja-JP" dirty="0"/>
              <a:t>As our society becomes more nationalistic / and exclusive, / we fear that our country / might head in that same direction again. </a:t>
            </a:r>
          </a:p>
          <a:p>
            <a:r>
              <a:rPr lang="en-US" altLang="ja-JP" dirty="0"/>
              <a:t> That is why / the Japanese Church today / must pray and prepare / so we do not repeat / the mistakes of the past. </a:t>
            </a:r>
          </a:p>
          <a:p>
            <a:r>
              <a:rPr lang="en-US" altLang="ja-JP" dirty="0"/>
              <a:t> We believe / we are called / to be the "</a:t>
            </a:r>
            <a:r>
              <a:rPr lang="en-US" altLang="ja-JP" b="1" dirty="0">
                <a:effectLst/>
              </a:rPr>
              <a:t>Watchman</a:t>
            </a:r>
            <a:r>
              <a:rPr lang="en-US" altLang="ja-JP" dirty="0"/>
              <a:t>" / for our society.</a:t>
            </a:r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B7CBE7-8E32-A142-89EC-B233F70FAF9F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844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56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74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47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3508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53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038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5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47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846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05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126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848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564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kumimoji="1"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CE3886-9FC4-9857-C121-3DE8BFF5A5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dirty="0"/>
              <a:t>The Church </a:t>
            </a:r>
            <a:br>
              <a:rPr lang="en-US" altLang="ja-JP" dirty="0"/>
            </a:br>
            <a:r>
              <a:rPr lang="en-US" altLang="ja-JP" dirty="0"/>
              <a:t>in Japan Today</a:t>
            </a:r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9E11D61-3789-A780-ABC0-9CDE3F1AE7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ja-JP" sz="2800" dirty="0"/>
              <a:t>Our Challenges and Hope</a:t>
            </a:r>
            <a:endParaRPr kumimoji="1" lang="ja-JP" altLang="en-US" sz="28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2C5D11C-1303-EF85-57CE-0CBF5E2EA180}"/>
              </a:ext>
            </a:extLst>
          </p:cNvPr>
          <p:cNvSpPr txBox="1"/>
          <p:nvPr/>
        </p:nvSpPr>
        <p:spPr>
          <a:xfrm>
            <a:off x="3904160" y="4358921"/>
            <a:ext cx="610209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en-US" altLang="ja-JP" sz="2400" b="0" i="0" dirty="0">
                <a:solidFill>
                  <a:srgbClr val="303870"/>
                </a:solidFill>
                <a:effectLst/>
              </a:rPr>
              <a:t>2026.7.12</a:t>
            </a:r>
          </a:p>
          <a:p>
            <a:endParaRPr lang="en-US" altLang="ja-JP" sz="2400" dirty="0"/>
          </a:p>
          <a:p>
            <a:r>
              <a:rPr lang="en-US" altLang="ja-JP" sz="2800" b="1" dirty="0"/>
              <a:t>Takehiko Nakanishi</a:t>
            </a:r>
          </a:p>
          <a:p>
            <a:r>
              <a:rPr lang="en-US" altLang="ja-JP" sz="2400" dirty="0"/>
              <a:t>Hokkaido Bible Institute (HBI)</a:t>
            </a:r>
          </a:p>
          <a:p>
            <a:pPr algn="l" rtl="0">
              <a:buNone/>
            </a:pPr>
            <a:endParaRPr lang="ja-JP" altLang="en-US" sz="24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23633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EA9BA-53CB-BF86-5F73-BD63A78F4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1619BAE3-EB1A-3125-A9FC-A51DCCB70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9837008" cy="2541431"/>
          </a:xfrm>
        </p:spPr>
        <p:txBody>
          <a:bodyPr>
            <a:normAutofit/>
          </a:bodyPr>
          <a:lstStyle/>
          <a:p>
            <a:r>
              <a:rPr lang="en-US" altLang="ja-JP" dirty="0"/>
              <a:t>1. Introduction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81277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57C90B-9BFF-1595-82F7-C13A7FEC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We're from Hokkaido (North Japan)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1788E67-BE41-7EF1-DB51-615A9453A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92" y="1853754"/>
            <a:ext cx="3790282" cy="401999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1AB6495-6546-1159-D29C-DECB74ABA2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9225" y="1853754"/>
            <a:ext cx="6245629" cy="416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0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579818-3B8C-E893-346C-BE11560A3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Hokkaido Bible Institute (HBI)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C44228D9-26CC-5319-001B-994332A4BB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7" y="2128841"/>
            <a:ext cx="2710429" cy="344963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E0F833A-A6A5-A421-B604-19EA7672D2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73991" y="2128841"/>
            <a:ext cx="4682473" cy="34496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756D83F-8FCF-36D9-4722-72752661EC8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6911" y="119705"/>
            <a:ext cx="2737862" cy="1863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6B16A24-2530-03FA-F805-65E3642747C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8950" y="2128841"/>
            <a:ext cx="5174457" cy="344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11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85790E-33CE-3F91-E364-8F4B404AB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299552"/>
            <a:ext cx="9520158" cy="1049235"/>
          </a:xfrm>
        </p:spPr>
        <p:txBody>
          <a:bodyPr/>
          <a:lstStyle/>
          <a:p>
            <a:r>
              <a:rPr lang="en-US" altLang="ja-JP" dirty="0"/>
              <a:t>Hokkaido Bible Institute (HBI)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77EE768D-D6E7-BA54-4E04-059AE8FFE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520" y="1500672"/>
            <a:ext cx="5934535" cy="433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8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ECF59D-06B1-3DF2-6FE0-A6C66674E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My Connection to Miriam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1FEE46C7-4D4E-0B79-7006-95BB4AFA7E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557" y="2141537"/>
            <a:ext cx="3842295" cy="391194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75948CD-832A-7274-EC99-13AC88CCFE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5002" y="137717"/>
            <a:ext cx="2348889" cy="200382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3146384-A2B4-678D-DF79-869E91F70D2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8" y="2294449"/>
            <a:ext cx="5473691" cy="391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91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1C1E-52A3-E9E9-CE04-8AC6CD07E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F366ECE5-C59B-FDED-0400-92B149C039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9837008" cy="2541431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2. Aspects of Modern Japan</a:t>
            </a:r>
            <a:br>
              <a:rPr lang="en-US" altLang="ja-JP" dirty="0"/>
            </a:br>
            <a:endParaRPr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75E26F9-D97D-BA2E-7E61-7AB433C381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47" y="2800641"/>
            <a:ext cx="4795837" cy="3255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67318CB-19F7-9C57-6157-A838FB7A60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5918" y="2800641"/>
            <a:ext cx="5015753" cy="3255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6953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8F23CA0B-D265-A558-0227-9D3F6160B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50" y="3055144"/>
            <a:ext cx="4047518" cy="2991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E83FF2D-E451-D315-A970-176195F22C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17" y="1853605"/>
            <a:ext cx="1138061" cy="1201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93C7C9B-7729-C290-9E9C-549D5D8E441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9459" y="1812639"/>
            <a:ext cx="951200" cy="1397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0B4C0DF-C4B5-8C0F-C527-4B62D9BE3A0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6243" y="1853604"/>
            <a:ext cx="991669" cy="1315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F4875B5-E132-8B3F-2C0E-39CC0640735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268" y="3009549"/>
            <a:ext cx="1635263" cy="2991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タイトル 8">
            <a:extLst>
              <a:ext uri="{FF2B5EF4-FFF2-40B4-BE49-F238E27FC236}">
                <a16:creationId xmlns:a16="http://schemas.microsoft.com/office/drawing/2014/main" id="{010B9CAA-C86F-565B-0F4D-6B4E80B03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What Comes to Mind When You Hear "Japan"?</a:t>
            </a:r>
            <a:endParaRPr lang="ja-JP" altLang="en-US"/>
          </a:p>
        </p:txBody>
      </p:sp>
      <p:pic>
        <p:nvPicPr>
          <p:cNvPr id="10" name="コンテンツ プレースホルダー 3">
            <a:extLst>
              <a:ext uri="{FF2B5EF4-FFF2-40B4-BE49-F238E27FC236}">
                <a16:creationId xmlns:a16="http://schemas.microsoft.com/office/drawing/2014/main" id="{1A0C7C69-FA55-C050-1355-FF67F77C012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6734" y="1853604"/>
            <a:ext cx="6119870" cy="4147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5289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E5E724-777F-F72F-21CB-B49410E8D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The Reality: "Hikikomori" (Social Isolation)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896B49E7-784B-3482-AB46-DEEB3994E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675" y="2268881"/>
            <a:ext cx="5245100" cy="378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F8444B4-232A-A49E-0D42-7820F7AE7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80" y="2500313"/>
            <a:ext cx="3050334" cy="335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45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1684B4-AD92-8A10-449E-800C8A704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96" y="813663"/>
            <a:ext cx="9520158" cy="1049235"/>
          </a:xfrm>
        </p:spPr>
        <p:txBody>
          <a:bodyPr/>
          <a:lstStyle/>
          <a:p>
            <a:r>
              <a:rPr lang="en-US" altLang="ja-JP" dirty="0"/>
              <a:t>Seeking a "Story" (</a:t>
            </a:r>
            <a:r>
              <a:rPr lang="en-US" altLang="ja-JP" dirty="0" err="1"/>
              <a:t>Oshikatsu</a:t>
            </a:r>
            <a:r>
              <a:rPr lang="en-US" altLang="ja-JP" dirty="0"/>
              <a:t> Boom)</a:t>
            </a:r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274171F-2471-FDE6-7C00-1654A1E185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417" y="2645132"/>
            <a:ext cx="4846765" cy="3231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136D229-D886-5955-256D-B579F250D8B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4317" y="2675333"/>
            <a:ext cx="3250100" cy="314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D0CCA31-E53B-FA4E-CA0B-DFBB73261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68301"/>
            <a:ext cx="4214317" cy="3146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4259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16E7E-5801-4D3B-E591-32DA2F1C6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9858AA-8102-457E-71F2-0C4698DA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Seeking a "Story" (</a:t>
            </a:r>
            <a:r>
              <a:rPr lang="en-US" altLang="ja-JP" dirty="0" err="1"/>
              <a:t>Oshikatsu</a:t>
            </a:r>
            <a:r>
              <a:rPr lang="en-US" altLang="ja-JP" dirty="0"/>
              <a:t> Boom)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9787DD20-BC94-547B-D030-42D71F07D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146" y="2172181"/>
            <a:ext cx="2756932" cy="3852725"/>
          </a:xfrm>
          <a:prstGeom prst="rect">
            <a:avLst/>
          </a:prstGeom>
        </p:spPr>
      </p:pic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45E31496-D129-AC59-D8D2-95C69F80BC38}"/>
              </a:ext>
            </a:extLst>
          </p:cNvPr>
          <p:cNvSpPr txBox="1">
            <a:spLocks/>
          </p:cNvSpPr>
          <p:nvPr/>
        </p:nvSpPr>
        <p:spPr>
          <a:xfrm>
            <a:off x="4414838" y="2538914"/>
            <a:ext cx="6897191" cy="34859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kumimoji="1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800" dirty="0"/>
              <a:t>"In this </a:t>
            </a:r>
            <a:r>
              <a:rPr lang="en-US" altLang="ja-JP" sz="2800" b="1" dirty="0"/>
              <a:t>godless</a:t>
            </a:r>
            <a:r>
              <a:rPr lang="en-US" altLang="ja-JP" sz="2800" dirty="0"/>
              <a:t> country, </a:t>
            </a:r>
          </a:p>
          <a:p>
            <a:pPr marL="0" indent="0">
              <a:buNone/>
            </a:pPr>
            <a:r>
              <a:rPr lang="en-US" altLang="ja-JP" sz="2800" dirty="0"/>
              <a:t>the best way to control people  is to give them a '</a:t>
            </a:r>
            <a:r>
              <a:rPr lang="en-US" altLang="ja-JP" sz="2800" b="1" dirty="0"/>
              <a:t>story</a:t>
            </a:r>
            <a:r>
              <a:rPr lang="en-US" altLang="ja-JP" sz="2800" dirty="0"/>
              <a:t>’.”</a:t>
            </a:r>
          </a:p>
          <a:p>
            <a:pPr marL="0" indent="0">
              <a:buNone/>
            </a:pPr>
            <a:endParaRPr lang="en-US" altLang="ja-JP" sz="2800" dirty="0"/>
          </a:p>
          <a:p>
            <a:pPr marL="0" indent="0" algn="r">
              <a:buNone/>
            </a:pPr>
            <a:r>
              <a:rPr lang="en-US" altLang="ja-JP" sz="2800" i="1" dirty="0"/>
              <a:t>―In the Megachurch</a:t>
            </a:r>
          </a:p>
          <a:p>
            <a:pPr marL="0" indent="0">
              <a:buNone/>
            </a:pPr>
            <a:endParaRPr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98225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4189E7A-F2D1-DCDD-8D98-90ED61B2C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9865583" cy="2541431"/>
          </a:xfrm>
        </p:spPr>
        <p:txBody>
          <a:bodyPr>
            <a:normAutofit fontScale="90000"/>
          </a:bodyPr>
          <a:lstStyle/>
          <a:p>
            <a:r>
              <a:rPr lang="en-US" altLang="ja-JP" dirty="0"/>
              <a:t>3. The Current State </a:t>
            </a:r>
            <a:br>
              <a:rPr lang="en-US" altLang="ja-JP" dirty="0"/>
            </a:br>
            <a:r>
              <a:rPr lang="ja-JP" altLang="en-US"/>
              <a:t>　</a:t>
            </a:r>
            <a:r>
              <a:rPr lang="en-US" altLang="ja-JP" dirty="0"/>
              <a:t>of Churches in Japan</a:t>
            </a:r>
            <a:br>
              <a:rPr lang="en-US" altLang="ja-JP" dirty="0"/>
            </a:br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BBD90B5-4713-43C0-8ED0-4136B450CFF5}"/>
              </a:ext>
            </a:extLst>
          </p:cNvPr>
          <p:cNvSpPr txBox="1"/>
          <p:nvPr/>
        </p:nvSpPr>
        <p:spPr>
          <a:xfrm>
            <a:off x="3271840" y="5347816"/>
            <a:ext cx="65436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/>
              <a:t>Christian population: </a:t>
            </a:r>
            <a:r>
              <a:rPr lang="ja-JP" altLang="en-US" sz="4000"/>
              <a:t>＜</a:t>
            </a:r>
            <a:r>
              <a:rPr lang="en-US" altLang="ja-JP" sz="4000" dirty="0"/>
              <a:t>1%</a:t>
            </a:r>
            <a:endParaRPr kumimoji="1" lang="ja-JP" altLang="en-US" sz="400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20075F6-08CE-D66F-25C4-379A1D6C22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3233" y="2688754"/>
            <a:ext cx="3444562" cy="26590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EBF6D5B-F440-0429-65AA-0BE6315B6D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7180" y="2806385"/>
            <a:ext cx="3297639" cy="2541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EE0E423-5D8A-1A91-B13B-3EC16C9FC61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386" y="2842663"/>
            <a:ext cx="3886199" cy="2505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8839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D56EF6-6EAA-C3BA-D4DD-DC9040263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The State of Protestant Churches in Japan</a:t>
            </a:r>
            <a:endParaRPr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CF9D7E79-B7F6-3E7E-FCAA-41CE2C16E7A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14550" y="2100263"/>
            <a:ext cx="7900987" cy="395321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456F7C-AC95-9EEA-6000-1D5CD0EB1079}"/>
              </a:ext>
            </a:extLst>
          </p:cNvPr>
          <p:cNvSpPr txBox="1"/>
          <p:nvPr/>
        </p:nvSpPr>
        <p:spPr>
          <a:xfrm>
            <a:off x="1134586" y="2460574"/>
            <a:ext cx="800219" cy="32325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</a:rPr>
              <a:t>Number of Churches</a:t>
            </a:r>
          </a:p>
          <a:p>
            <a:endParaRPr kumimoji="1" lang="ja-JP" altLang="en-US" sz="2000" b="1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94544A6-FA22-1B2E-36F1-F482B24D8739}"/>
              </a:ext>
            </a:extLst>
          </p:cNvPr>
          <p:cNvSpPr txBox="1"/>
          <p:nvPr/>
        </p:nvSpPr>
        <p:spPr>
          <a:xfrm>
            <a:off x="10493605" y="2207419"/>
            <a:ext cx="800219" cy="373890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2000" dirty="0">
                <a:solidFill>
                  <a:srgbClr val="0070C0"/>
                </a:solidFill>
              </a:rPr>
              <a:t>Number of Church Members </a:t>
            </a:r>
          </a:p>
          <a:p>
            <a:r>
              <a:rPr kumimoji="1" lang="en-US" altLang="ja-JP" sz="2000" dirty="0">
                <a:solidFill>
                  <a:srgbClr val="0070C0"/>
                </a:solidFill>
              </a:rPr>
              <a:t>(in tens of thousands)</a:t>
            </a:r>
            <a:endParaRPr kumimoji="1" lang="ja-JP" altLang="en-US" sz="200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671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B2E35B-43FE-3A76-C253-99C11C73C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Trends in Sunday School Attendance</a:t>
            </a:r>
            <a:endParaRPr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CD373764-11D0-A382-1F30-AB2618F9E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4695" y="1860315"/>
            <a:ext cx="8368725" cy="431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94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9243B5-2B41-C252-4A66-1AE901B8C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Christianity’s Positive Public Image</a:t>
            </a:r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B808714-9021-FCB0-C6A0-9A3EE7179AC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6847" y="1928164"/>
            <a:ext cx="2510002" cy="4060522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B49C3B6-F995-3A8A-F42E-B0FEC309D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895" y="1853754"/>
            <a:ext cx="6379913" cy="4199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7638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76B2DC-8598-6322-FFD3-0E18586A2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The Legacy of Persecution and Cultural Barriers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F21D1F0A-8447-3CC8-C874-35A1905F1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682" y="2114550"/>
            <a:ext cx="5246097" cy="393893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037A926-F8B6-D69E-1828-E965B2728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888" y="1954556"/>
            <a:ext cx="29464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94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2F5DBE-67AA-8377-D1E2-E4BF8AF12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Age Distribution of Pastors (2021)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161C7C5E-C9A2-69BF-9D7B-A2AA16F04F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800" y="2016125"/>
            <a:ext cx="7193678" cy="4037356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C5F8B0D-A669-55C6-BAC1-7F233736EAD8}"/>
              </a:ext>
            </a:extLst>
          </p:cNvPr>
          <p:cNvSpPr txBox="1"/>
          <p:nvPr/>
        </p:nvSpPr>
        <p:spPr>
          <a:xfrm>
            <a:off x="5630406" y="5599509"/>
            <a:ext cx="1328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Age</a:t>
            </a:r>
            <a:endParaRPr kumimoji="1" lang="ja-JP" altLang="en-US" sz="2800" b="1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E0658C-DF09-C51D-3074-94ECA2EE63A4}"/>
              </a:ext>
            </a:extLst>
          </p:cNvPr>
          <p:cNvSpPr txBox="1"/>
          <p:nvPr/>
        </p:nvSpPr>
        <p:spPr>
          <a:xfrm>
            <a:off x="1073031" y="2463971"/>
            <a:ext cx="923330" cy="31416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ja-JP" sz="2400" b="1" dirty="0"/>
              <a:t>Number of Pastors</a:t>
            </a:r>
          </a:p>
          <a:p>
            <a:endParaRPr kumimoji="1" lang="ja-JP" altLang="en-US" sz="2400" b="1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CAB3C7B-AEBC-4D3F-7DB2-D68DD13946BA}"/>
              </a:ext>
            </a:extLst>
          </p:cNvPr>
          <p:cNvSpPr txBox="1"/>
          <p:nvPr/>
        </p:nvSpPr>
        <p:spPr>
          <a:xfrm>
            <a:off x="9443258" y="3589540"/>
            <a:ext cx="28097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Average: 62.2</a:t>
            </a:r>
          </a:p>
          <a:p>
            <a:endParaRPr kumimoji="1" lang="en-US" altLang="ja-JP" sz="2800" dirty="0"/>
          </a:p>
          <a:p>
            <a:r>
              <a:rPr kumimoji="1" lang="en-US" altLang="ja-JP" sz="2800" dirty="0"/>
              <a:t>(Under 40: 3.5%)</a:t>
            </a:r>
            <a:endParaRPr kumimoji="1"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3958062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B39B8-261B-1D9D-BA3F-7C16BEEBB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 Church Without a Pastor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DCFAAE35-9A8C-3235-D884-6E516FFC1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48030" y="2027980"/>
            <a:ext cx="8893489" cy="4025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3931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ACD8B-4E42-0BB2-BEF4-EFB1B7885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1B3AF0-80AA-13B1-46D3-1CB14F964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9837008" cy="2541431"/>
          </a:xfrm>
        </p:spPr>
        <p:txBody>
          <a:bodyPr>
            <a:normAutofit/>
          </a:bodyPr>
          <a:lstStyle/>
          <a:p>
            <a:r>
              <a:rPr lang="en-US" altLang="ja-JP" dirty="0"/>
              <a:t>4. Future Outlook 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28193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0FD5F8-244D-E055-79CC-B04887F7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Recent Challenges at Our Seminary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03ECC2D2-EB36-411A-1E33-F54AB12B0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24899" y="1853754"/>
            <a:ext cx="7449200" cy="41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93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534EA7-E6DE-6F39-0A77-E0CCC0EB7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Beyond the Challenges: Finding Reasons for Hope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CE3CC2-089B-7B6F-7AD4-431F62E5F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F351ED4-9171-AD69-CA5F-E6BAAE73D1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853754"/>
            <a:ext cx="12192000" cy="438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43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E27303-6EAD-2B28-EA44-C29E6CA1F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Prayer Requests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50AAF1-7099-3D6B-6AA5-F8AD6DE5D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844" y="2649435"/>
            <a:ext cx="8724609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3600" dirty="0"/>
              <a:t>1. For the Gospel</a:t>
            </a:r>
          </a:p>
          <a:p>
            <a:pPr marL="0" indent="0">
              <a:buNone/>
            </a:pPr>
            <a:r>
              <a:rPr lang="en-US" altLang="ja-JP" sz="3600" dirty="0"/>
              <a:t>2. For HBI's Ministry</a:t>
            </a:r>
          </a:p>
          <a:p>
            <a:pPr marL="0" indent="0">
              <a:buNone/>
            </a:pPr>
            <a:r>
              <a:rPr lang="en-US" altLang="ja-JP" sz="3600" dirty="0"/>
              <a:t>3. For Future Leaders</a:t>
            </a:r>
          </a:p>
        </p:txBody>
      </p:sp>
    </p:spTree>
    <p:extLst>
      <p:ext uri="{BB962C8B-B14F-4D97-AF65-F5344CB8AC3E}">
        <p14:creationId xmlns:p14="http://schemas.microsoft.com/office/powerpoint/2010/main" val="3680325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C7CB2BFF-0BA9-E443-A7A5-54ECF9CA6B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9449513" cy="2541431"/>
          </a:xfrm>
        </p:spPr>
        <p:txBody>
          <a:bodyPr/>
          <a:lstStyle/>
          <a:p>
            <a:r>
              <a:rPr lang="ja-JP" altLang="en-US"/>
              <a:t> </a:t>
            </a:r>
            <a:r>
              <a:rPr lang="en-US" altLang="ja-JP" dirty="0"/>
              <a:t>Thank you very much!</a:t>
            </a:r>
            <a:endParaRPr lang="ja-JP" altLang="en-US"/>
          </a:p>
        </p:txBody>
      </p:sp>
      <p:sp>
        <p:nvSpPr>
          <p:cNvPr id="5" name="字幕 4">
            <a:extLst>
              <a:ext uri="{FF2B5EF4-FFF2-40B4-BE49-F238E27FC236}">
                <a16:creationId xmlns:a16="http://schemas.microsoft.com/office/drawing/2014/main" id="{64E3E36D-BC79-5348-C04E-8970B426D9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35100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8880FC-7950-FB67-04D4-CFB9514A4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Social and National Challenges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A1194B2-3527-96B4-85E3-C0535F02EF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942" y="2690862"/>
            <a:ext cx="5586582" cy="3193575"/>
          </a:xfrm>
          <a:prstGeom prst="rect">
            <a:avLst/>
          </a:prstGeom>
          <a:effectLst>
            <a:softEdge rad="36502"/>
          </a:effec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F06F88E-6E41-43FA-9721-CB36290B5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90862"/>
            <a:ext cx="5586582" cy="323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01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017E5-1894-001B-53A1-3E48D1237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32BD38-6BC6-BF33-6723-EE3B4CF64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Social and National Challenges</a:t>
            </a:r>
            <a:endParaRPr kumimoji="1" lang="ja-JP" altLang="en-US"/>
          </a:p>
        </p:txBody>
      </p:sp>
      <p:pic>
        <p:nvPicPr>
          <p:cNvPr id="4" name="コンテンツ プレースホルダー 3">
            <a:extLst>
              <a:ext uri="{FF2B5EF4-FFF2-40B4-BE49-F238E27FC236}">
                <a16:creationId xmlns:a16="http://schemas.microsoft.com/office/drawing/2014/main" id="{AAE24FA5-FA54-F0CF-31D9-9A7B04FE4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797" y="2395840"/>
            <a:ext cx="4406900" cy="347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C6AC47C-744B-4897-3472-A59C1EEB8B1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775" y="2301984"/>
            <a:ext cx="4106525" cy="340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44745768"/>
      </p:ext>
    </p:extLst>
  </p:cSld>
  <p:clrMapOvr>
    <a:masterClrMapping/>
  </p:clrMapOvr>
</p:sld>
</file>

<file path=ppt/theme/theme1.xml><?xml version="1.0" encoding="utf-8"?>
<a:theme xmlns:a="http://schemas.openxmlformats.org/drawingml/2006/main" name="ギャラリー">
  <a:themeElements>
    <a:clrScheme name="ギャラリー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ギャラリー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ギャラリー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{FC9B5BCB-0E92-F343-8164-FD0B26AB3D4E}tf10001119</Template>
  <TotalTime>1413</TotalTime>
  <Words>2281</Words>
  <Application>Microsoft Office PowerPoint</Application>
  <PresentationFormat>Widescreen</PresentationFormat>
  <Paragraphs>155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游ゴシック</vt:lpstr>
      <vt:lpstr>Arial</vt:lpstr>
      <vt:lpstr>Palatino Linotype</vt:lpstr>
      <vt:lpstr>ギャラリー</vt:lpstr>
      <vt:lpstr>The Church  in Japan Today</vt:lpstr>
      <vt:lpstr>1. Introduction</vt:lpstr>
      <vt:lpstr>We're from Hokkaido (North Japan)</vt:lpstr>
      <vt:lpstr>Hokkaido Bible Institute (HBI)</vt:lpstr>
      <vt:lpstr>Hokkaido Bible Institute (HBI)</vt:lpstr>
      <vt:lpstr>My Connection to Miriam</vt:lpstr>
      <vt:lpstr>2. Aspects of Modern Japan </vt:lpstr>
      <vt:lpstr>What Comes to Mind When You Hear "Japan"?</vt:lpstr>
      <vt:lpstr>The Reality: "Hikikomori" (Social Isolation)</vt:lpstr>
      <vt:lpstr>Seeking a "Story" (Oshikatsu Boom)</vt:lpstr>
      <vt:lpstr>Seeking a "Story" (Oshikatsu Boom)</vt:lpstr>
      <vt:lpstr>3. The Current State  　of Churches in Japan </vt:lpstr>
      <vt:lpstr>The State of Protestant Churches in Japan</vt:lpstr>
      <vt:lpstr>Trends in Sunday School Attendance</vt:lpstr>
      <vt:lpstr>Christianity’s Positive Public Image</vt:lpstr>
      <vt:lpstr>The Legacy of Persecution and Cultural Barriers</vt:lpstr>
      <vt:lpstr>Age Distribution of Pastors (2021)</vt:lpstr>
      <vt:lpstr>A Church Without a Pastor</vt:lpstr>
      <vt:lpstr>4. Future Outlook </vt:lpstr>
      <vt:lpstr>Recent Challenges at Our Seminary</vt:lpstr>
      <vt:lpstr>Beyond the Challenges: Finding Reasons for Hope</vt:lpstr>
      <vt:lpstr>Prayer Requests</vt:lpstr>
      <vt:lpstr> Thank you very much!</vt:lpstr>
      <vt:lpstr>Social and National Challenges</vt:lpstr>
      <vt:lpstr>Social and National Challenges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健彦 中西</dc:creator>
  <cp:lastModifiedBy>Miriam Davis</cp:lastModifiedBy>
  <cp:revision>56</cp:revision>
  <cp:lastPrinted>2026-06-30T00:35:35Z</cp:lastPrinted>
  <dcterms:created xsi:type="dcterms:W3CDTF">2026-06-29T01:07:15Z</dcterms:created>
  <dcterms:modified xsi:type="dcterms:W3CDTF">2026-10-14T10:07:54Z</dcterms:modified>
</cp:coreProperties>
</file>