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57" r:id="rId3"/>
  </p:sldIdLst>
  <p:sldSz cx="9906000" cy="6858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82028" autoAdjust="0"/>
  </p:normalViewPr>
  <p:slideViewPr>
    <p:cSldViewPr>
      <p:cViewPr>
        <p:scale>
          <a:sx n="100" d="100"/>
          <a:sy n="100" d="100"/>
        </p:scale>
        <p:origin x="104" y="-1804"/>
      </p:cViewPr>
      <p:guideLst>
        <p:guide orient="horz" pos="2160"/>
        <p:guide pos="312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87013F-99C5-49A6-9E80-BAF001C2040F}" type="datetimeFigureOut">
              <a:rPr lang="en-GB" smtClean="0"/>
              <a:t>13/08/2026</a:t>
            </a:fld>
            <a:endParaRPr lang="en-GB"/>
          </a:p>
        </p:txBody>
      </p:sp>
      <p:sp>
        <p:nvSpPr>
          <p:cNvPr id="4" name="Slide Image Placeholder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5E5E84F-07FA-4060-931D-F75464817EDC}" type="slidenum">
              <a:rPr lang="en-GB" smtClean="0"/>
              <a:t>‹#›</a:t>
            </a:fld>
            <a:endParaRPr lang="en-GB"/>
          </a:p>
        </p:txBody>
      </p:sp>
    </p:spTree>
    <p:extLst>
      <p:ext uri="{BB962C8B-B14F-4D97-AF65-F5344CB8AC3E}">
        <p14:creationId xmlns:p14="http://schemas.microsoft.com/office/powerpoint/2010/main" val="25841549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5E5E84F-07FA-4060-931D-F75464817EDC}" type="slidenum">
              <a:rPr lang="en-GB" smtClean="0"/>
              <a:t>1</a:t>
            </a:fld>
            <a:endParaRPr lang="en-GB"/>
          </a:p>
        </p:txBody>
      </p:sp>
    </p:spTree>
    <p:extLst>
      <p:ext uri="{BB962C8B-B14F-4D97-AF65-F5344CB8AC3E}">
        <p14:creationId xmlns:p14="http://schemas.microsoft.com/office/powerpoint/2010/main" val="435687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5E5E84F-07FA-4060-931D-F75464817EDC}" type="slidenum">
              <a:rPr lang="en-GB" smtClean="0"/>
              <a:t>2</a:t>
            </a:fld>
            <a:endParaRPr lang="en-GB"/>
          </a:p>
        </p:txBody>
      </p:sp>
    </p:spTree>
    <p:extLst>
      <p:ext uri="{BB962C8B-B14F-4D97-AF65-F5344CB8AC3E}">
        <p14:creationId xmlns:p14="http://schemas.microsoft.com/office/powerpoint/2010/main" val="4356870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6"/>
            <a:ext cx="84201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7B80B5C-FC0A-46EA-9D41-4867BD72E8E0}" type="datetimeFigureOut">
              <a:rPr lang="en-GB" smtClean="0"/>
              <a:t>13/08/2026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2BB9C0-BA64-438B-A899-3C1F3AE36A56}" type="slidenum">
              <a:rPr lang="en-GB" smtClean="0"/>
              <a:t>‹#›</a:t>
            </a:fld>
            <a:endParaRPr lang="en-GB"/>
          </a:p>
        </p:txBody>
      </p:sp>
    </p:spTree>
    <p:extLst>
      <p:ext uri="{BB962C8B-B14F-4D97-AF65-F5344CB8AC3E}">
        <p14:creationId xmlns:p14="http://schemas.microsoft.com/office/powerpoint/2010/main" val="35448813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7B80B5C-FC0A-46EA-9D41-4867BD72E8E0}" type="datetimeFigureOut">
              <a:rPr lang="en-GB" smtClean="0"/>
              <a:t>13/08/2026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2BB9C0-BA64-438B-A899-3C1F3AE36A56}" type="slidenum">
              <a:rPr lang="en-GB" smtClean="0"/>
              <a:t>‹#›</a:t>
            </a:fld>
            <a:endParaRPr lang="en-GB"/>
          </a:p>
        </p:txBody>
      </p:sp>
    </p:spTree>
    <p:extLst>
      <p:ext uri="{BB962C8B-B14F-4D97-AF65-F5344CB8AC3E}">
        <p14:creationId xmlns:p14="http://schemas.microsoft.com/office/powerpoint/2010/main" val="3303780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80337" y="274639"/>
            <a:ext cx="2414588"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536575" y="274639"/>
            <a:ext cx="707866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7B80B5C-FC0A-46EA-9D41-4867BD72E8E0}" type="datetimeFigureOut">
              <a:rPr lang="en-GB" smtClean="0"/>
              <a:t>13/08/2026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2BB9C0-BA64-438B-A899-3C1F3AE36A56}" type="slidenum">
              <a:rPr lang="en-GB" smtClean="0"/>
              <a:t>‹#›</a:t>
            </a:fld>
            <a:endParaRPr lang="en-GB"/>
          </a:p>
        </p:txBody>
      </p:sp>
    </p:spTree>
    <p:extLst>
      <p:ext uri="{BB962C8B-B14F-4D97-AF65-F5344CB8AC3E}">
        <p14:creationId xmlns:p14="http://schemas.microsoft.com/office/powerpoint/2010/main" val="2380029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7B80B5C-FC0A-46EA-9D41-4867BD72E8E0}" type="datetimeFigureOut">
              <a:rPr lang="en-GB" smtClean="0"/>
              <a:t>13/08/2026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2BB9C0-BA64-438B-A899-3C1F3AE36A56}" type="slidenum">
              <a:rPr lang="en-GB" smtClean="0"/>
              <a:t>‹#›</a:t>
            </a:fld>
            <a:endParaRPr lang="en-GB"/>
          </a:p>
        </p:txBody>
      </p:sp>
    </p:spTree>
    <p:extLst>
      <p:ext uri="{BB962C8B-B14F-4D97-AF65-F5344CB8AC3E}">
        <p14:creationId xmlns:p14="http://schemas.microsoft.com/office/powerpoint/2010/main" val="32196356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B80B5C-FC0A-46EA-9D41-4867BD72E8E0}" type="datetimeFigureOut">
              <a:rPr lang="en-GB" smtClean="0"/>
              <a:t>13/08/2026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2BB9C0-BA64-438B-A899-3C1F3AE36A56}" type="slidenum">
              <a:rPr lang="en-GB" smtClean="0"/>
              <a:t>‹#›</a:t>
            </a:fld>
            <a:endParaRPr lang="en-GB"/>
          </a:p>
        </p:txBody>
      </p:sp>
    </p:spTree>
    <p:extLst>
      <p:ext uri="{BB962C8B-B14F-4D97-AF65-F5344CB8AC3E}">
        <p14:creationId xmlns:p14="http://schemas.microsoft.com/office/powerpoint/2010/main" val="38254071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536575"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448300"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7B80B5C-FC0A-46EA-9D41-4867BD72E8E0}" type="datetimeFigureOut">
              <a:rPr lang="en-GB" smtClean="0"/>
              <a:t>13/08/2026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82BB9C0-BA64-438B-A899-3C1F3AE36A56}" type="slidenum">
              <a:rPr lang="en-GB" smtClean="0"/>
              <a:t>‹#›</a:t>
            </a:fld>
            <a:endParaRPr lang="en-GB"/>
          </a:p>
        </p:txBody>
      </p:sp>
    </p:spTree>
    <p:extLst>
      <p:ext uri="{BB962C8B-B14F-4D97-AF65-F5344CB8AC3E}">
        <p14:creationId xmlns:p14="http://schemas.microsoft.com/office/powerpoint/2010/main" val="559076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7B80B5C-FC0A-46EA-9D41-4867BD72E8E0}" type="datetimeFigureOut">
              <a:rPr lang="en-GB" smtClean="0"/>
              <a:t>13/08/2026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82BB9C0-BA64-438B-A899-3C1F3AE36A56}" type="slidenum">
              <a:rPr lang="en-GB" smtClean="0"/>
              <a:t>‹#›</a:t>
            </a:fld>
            <a:endParaRPr lang="en-GB"/>
          </a:p>
        </p:txBody>
      </p:sp>
    </p:spTree>
    <p:extLst>
      <p:ext uri="{BB962C8B-B14F-4D97-AF65-F5344CB8AC3E}">
        <p14:creationId xmlns:p14="http://schemas.microsoft.com/office/powerpoint/2010/main" val="2444566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7B80B5C-FC0A-46EA-9D41-4867BD72E8E0}" type="datetimeFigureOut">
              <a:rPr lang="en-GB" smtClean="0"/>
              <a:t>13/08/2026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82BB9C0-BA64-438B-A899-3C1F3AE36A56}" type="slidenum">
              <a:rPr lang="en-GB" smtClean="0"/>
              <a:t>‹#›</a:t>
            </a:fld>
            <a:endParaRPr lang="en-GB"/>
          </a:p>
        </p:txBody>
      </p:sp>
    </p:spTree>
    <p:extLst>
      <p:ext uri="{BB962C8B-B14F-4D97-AF65-F5344CB8AC3E}">
        <p14:creationId xmlns:p14="http://schemas.microsoft.com/office/powerpoint/2010/main" val="42766292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B80B5C-FC0A-46EA-9D41-4867BD72E8E0}" type="datetimeFigureOut">
              <a:rPr lang="en-GB" smtClean="0"/>
              <a:t>13/08/2026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82BB9C0-BA64-438B-A899-3C1F3AE36A56}" type="slidenum">
              <a:rPr lang="en-GB" smtClean="0"/>
              <a:t>‹#›</a:t>
            </a:fld>
            <a:endParaRPr lang="en-GB"/>
          </a:p>
        </p:txBody>
      </p:sp>
    </p:spTree>
    <p:extLst>
      <p:ext uri="{BB962C8B-B14F-4D97-AF65-F5344CB8AC3E}">
        <p14:creationId xmlns:p14="http://schemas.microsoft.com/office/powerpoint/2010/main" val="27759750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7B80B5C-FC0A-46EA-9D41-4867BD72E8E0}" type="datetimeFigureOut">
              <a:rPr lang="en-GB" smtClean="0"/>
              <a:t>13/08/2026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82BB9C0-BA64-438B-A899-3C1F3AE36A56}" type="slidenum">
              <a:rPr lang="en-GB" smtClean="0"/>
              <a:t>‹#›</a:t>
            </a:fld>
            <a:endParaRPr lang="en-GB"/>
          </a:p>
        </p:txBody>
      </p:sp>
    </p:spTree>
    <p:extLst>
      <p:ext uri="{BB962C8B-B14F-4D97-AF65-F5344CB8AC3E}">
        <p14:creationId xmlns:p14="http://schemas.microsoft.com/office/powerpoint/2010/main" val="1497245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7B80B5C-FC0A-46EA-9D41-4867BD72E8E0}" type="datetimeFigureOut">
              <a:rPr lang="en-GB" smtClean="0"/>
              <a:t>13/08/2026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82BB9C0-BA64-438B-A899-3C1F3AE36A56}" type="slidenum">
              <a:rPr lang="en-GB" smtClean="0"/>
              <a:t>‹#›</a:t>
            </a:fld>
            <a:endParaRPr lang="en-GB"/>
          </a:p>
        </p:txBody>
      </p:sp>
    </p:spTree>
    <p:extLst>
      <p:ext uri="{BB962C8B-B14F-4D97-AF65-F5344CB8AC3E}">
        <p14:creationId xmlns:p14="http://schemas.microsoft.com/office/powerpoint/2010/main" val="22921962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B80B5C-FC0A-46EA-9D41-4867BD72E8E0}" type="datetimeFigureOut">
              <a:rPr lang="en-GB" smtClean="0"/>
              <a:t>13/08/2026</a:t>
            </a:fld>
            <a:endParaRPr lang="en-GB"/>
          </a:p>
        </p:txBody>
      </p:sp>
      <p:sp>
        <p:nvSpPr>
          <p:cNvPr id="5" name="Footer Placeholder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2BB9C0-BA64-438B-A899-3C1F3AE36A56}" type="slidenum">
              <a:rPr lang="en-GB" smtClean="0"/>
              <a:t>‹#›</a:t>
            </a:fld>
            <a:endParaRPr lang="en-GB"/>
          </a:p>
        </p:txBody>
      </p:sp>
    </p:spTree>
    <p:extLst>
      <p:ext uri="{BB962C8B-B14F-4D97-AF65-F5344CB8AC3E}">
        <p14:creationId xmlns:p14="http://schemas.microsoft.com/office/powerpoint/2010/main" val="34269667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9" name="TextBox 8"/>
          <p:cNvSpPr txBox="1"/>
          <p:nvPr/>
        </p:nvSpPr>
        <p:spPr>
          <a:xfrm>
            <a:off x="-591616" y="-243408"/>
            <a:ext cx="5853608" cy="1323439"/>
          </a:xfrm>
          <a:prstGeom prst="rect">
            <a:avLst/>
          </a:prstGeom>
          <a:noFill/>
        </p:spPr>
        <p:txBody>
          <a:bodyPr wrap="square" rtlCol="0">
            <a:spAutoFit/>
          </a:bodyPr>
          <a:lstStyle/>
          <a:p>
            <a:pPr algn="ctr"/>
            <a:r>
              <a:rPr lang="en-GB" sz="8000" dirty="0">
                <a:latin typeface="Britannic Bold" pitchFamily="34" charset="0"/>
              </a:rPr>
              <a:t>SP   TTED </a:t>
            </a:r>
          </a:p>
        </p:txBody>
      </p:sp>
      <p:sp>
        <p:nvSpPr>
          <p:cNvPr id="6" name="Rectangle 5"/>
          <p:cNvSpPr/>
          <p:nvPr/>
        </p:nvSpPr>
        <p:spPr>
          <a:xfrm>
            <a:off x="4448944" y="-25643"/>
            <a:ext cx="3730508" cy="646331"/>
          </a:xfrm>
          <a:prstGeom prst="rect">
            <a:avLst/>
          </a:prstGeom>
        </p:spPr>
        <p:txBody>
          <a:bodyPr wrap="none">
            <a:spAutoFit/>
          </a:bodyPr>
          <a:lstStyle/>
          <a:p>
            <a:pPr algn="ctr"/>
            <a:r>
              <a:rPr lang="en-GB" sz="3600" dirty="0">
                <a:latin typeface="Berlin Sans FB" pitchFamily="34" charset="0"/>
              </a:rPr>
              <a:t>in the Churchyard </a:t>
            </a:r>
          </a:p>
        </p:txBody>
      </p:sp>
      <p:sp>
        <p:nvSpPr>
          <p:cNvPr id="24" name="TextBox 23"/>
          <p:cNvSpPr txBox="1"/>
          <p:nvPr/>
        </p:nvSpPr>
        <p:spPr>
          <a:xfrm>
            <a:off x="4880993" y="1079445"/>
            <a:ext cx="2160240" cy="2431435"/>
          </a:xfrm>
          <a:prstGeom prst="rect">
            <a:avLst/>
          </a:prstGeom>
          <a:noFill/>
          <a:ln>
            <a:solidFill>
              <a:schemeClr val="bg1"/>
            </a:solidFill>
          </a:ln>
        </p:spPr>
        <p:txBody>
          <a:bodyPr wrap="square" rtlCol="0">
            <a:spAutoFit/>
          </a:bodyPr>
          <a:lstStyle/>
          <a:p>
            <a:pPr algn="ctr"/>
            <a:r>
              <a:rPr lang="en-GB" dirty="0">
                <a:latin typeface="Britannic Bold" pitchFamily="34" charset="0"/>
              </a:rPr>
              <a:t>FACT FILE</a:t>
            </a:r>
          </a:p>
          <a:p>
            <a:pPr algn="ctr"/>
            <a:r>
              <a:rPr lang="en-GB" sz="1400" dirty="0">
                <a:latin typeface="Berlin Sans FB" pitchFamily="34" charset="0"/>
              </a:rPr>
              <a:t>Latin name: </a:t>
            </a:r>
          </a:p>
          <a:p>
            <a:pPr algn="ctr"/>
            <a:r>
              <a:rPr lang="en-GB" sz="1400" i="1" dirty="0">
                <a:solidFill>
                  <a:srgbClr val="000000"/>
                </a:solidFill>
                <a:latin typeface="UICTFontTextStyleBody"/>
              </a:rPr>
              <a:t>Lycaena </a:t>
            </a:r>
            <a:r>
              <a:rPr lang="en-GB" sz="1400" i="1" dirty="0" err="1">
                <a:solidFill>
                  <a:srgbClr val="000000"/>
                </a:solidFill>
                <a:latin typeface="UICTFontTextStyleBody"/>
              </a:rPr>
              <a:t>phlaeas</a:t>
            </a:r>
            <a:endParaRPr lang="en-GB" sz="1400" i="1" dirty="0">
              <a:solidFill>
                <a:srgbClr val="000000"/>
              </a:solidFill>
              <a:latin typeface="UICTFontTextStyleBody"/>
            </a:endParaRPr>
          </a:p>
          <a:p>
            <a:pPr algn="ctr"/>
            <a:r>
              <a:rPr lang="en-GB" sz="400" dirty="0"/>
              <a:t> </a:t>
            </a:r>
          </a:p>
          <a:p>
            <a:pPr algn="ctr"/>
            <a:r>
              <a:rPr lang="en-GB" sz="1400" dirty="0">
                <a:latin typeface="Berlin Sans FB" pitchFamily="34" charset="0"/>
              </a:rPr>
              <a:t>Length:</a:t>
            </a:r>
            <a:r>
              <a:rPr lang="en-GB" sz="1400" dirty="0"/>
              <a:t> </a:t>
            </a:r>
            <a:r>
              <a:rPr lang="en-GB" sz="1400" dirty="0">
                <a:solidFill>
                  <a:srgbClr val="000000"/>
                </a:solidFill>
                <a:latin typeface="UICTFontTextStyleBody"/>
              </a:rPr>
              <a:t>12-15mm </a:t>
            </a:r>
          </a:p>
          <a:p>
            <a:pPr algn="ctr"/>
            <a:r>
              <a:rPr lang="en-GB" sz="1400" dirty="0">
                <a:solidFill>
                  <a:srgbClr val="1D2228"/>
                </a:solidFill>
                <a:latin typeface="Berlin Sans FB" pitchFamily="34" charset="0"/>
              </a:rPr>
              <a:t>Wingspan: </a:t>
            </a:r>
            <a:r>
              <a:rPr lang="en-GB" sz="1400" dirty="0">
                <a:solidFill>
                  <a:srgbClr val="000000"/>
                </a:solidFill>
                <a:latin typeface="UICTFontTextStyleBody"/>
              </a:rPr>
              <a:t>2.6-36mm</a:t>
            </a:r>
          </a:p>
          <a:p>
            <a:pPr algn="ctr"/>
            <a:endParaRPr lang="en-GB" sz="400" dirty="0">
              <a:latin typeface="Berlin Sans FB" pitchFamily="34" charset="0"/>
            </a:endParaRPr>
          </a:p>
          <a:p>
            <a:pPr algn="ctr"/>
            <a:r>
              <a:rPr lang="en-GB" sz="1400" dirty="0">
                <a:latin typeface="Berlin Sans FB" pitchFamily="34" charset="0"/>
              </a:rPr>
              <a:t>Habitat</a:t>
            </a:r>
            <a:r>
              <a:rPr lang="en-GB" sz="1400" dirty="0"/>
              <a:t>: </a:t>
            </a:r>
            <a:r>
              <a:rPr lang="en-GB" sz="1400" dirty="0">
                <a:solidFill>
                  <a:srgbClr val="000000"/>
                </a:solidFill>
                <a:latin typeface="UICTFontTextStyleBody"/>
              </a:rPr>
              <a:t>grassland heathland and parks and gardens</a:t>
            </a:r>
          </a:p>
          <a:p>
            <a:pPr algn="ctr"/>
            <a:r>
              <a:rPr lang="en-GB" sz="1400" dirty="0">
                <a:latin typeface="Berlin Sans FB" pitchFamily="34" charset="0"/>
              </a:rPr>
              <a:t>Conservation status:</a:t>
            </a:r>
            <a:r>
              <a:rPr lang="en-GB" sz="1400" dirty="0"/>
              <a:t> Least concern</a:t>
            </a:r>
          </a:p>
        </p:txBody>
      </p:sp>
      <p:cxnSp>
        <p:nvCxnSpPr>
          <p:cNvPr id="8" name="Straight Connector 7"/>
          <p:cNvCxnSpPr/>
          <p:nvPr/>
        </p:nvCxnSpPr>
        <p:spPr>
          <a:xfrm>
            <a:off x="4942114" y="1024470"/>
            <a:ext cx="0" cy="564489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TextBox 22"/>
          <p:cNvSpPr/>
          <p:nvPr/>
        </p:nvSpPr>
        <p:spPr>
          <a:xfrm>
            <a:off x="2643508" y="1268760"/>
            <a:ext cx="2381500" cy="1660539"/>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algn="ctr"/>
            <a:r>
              <a:rPr lang="en-GB" dirty="0">
                <a:latin typeface="Britannic Bold" pitchFamily="34" charset="0"/>
              </a:rPr>
              <a:t>FACT FILE</a:t>
            </a:r>
            <a:endParaRPr lang="en-GB" sz="2000" dirty="0"/>
          </a:p>
          <a:p>
            <a:pPr algn="ctr"/>
            <a:r>
              <a:rPr lang="en-GB" sz="1400" dirty="0">
                <a:latin typeface="Berlin Sans FB" pitchFamily="34" charset="0"/>
              </a:rPr>
              <a:t>Latin name: </a:t>
            </a:r>
            <a:r>
              <a:rPr lang="en-GB" sz="1400" dirty="0">
                <a:solidFill>
                  <a:srgbClr val="000000"/>
                </a:solidFill>
                <a:latin typeface="Aptos" panose="020B0004020202020204" pitchFamily="34" charset="0"/>
              </a:rPr>
              <a:t> </a:t>
            </a:r>
          </a:p>
          <a:p>
            <a:pPr algn="ctr"/>
            <a:r>
              <a:rPr lang="en-GB" sz="1400" i="1" dirty="0">
                <a:solidFill>
                  <a:srgbClr val="000000"/>
                </a:solidFill>
                <a:latin typeface="UICTFontTextStyleBody"/>
              </a:rPr>
              <a:t>Pyronia tithonus </a:t>
            </a:r>
          </a:p>
          <a:p>
            <a:pPr algn="ctr"/>
            <a:r>
              <a:rPr lang="en-GB" sz="1400" dirty="0">
                <a:latin typeface="Berlin Sans FB" pitchFamily="34" charset="0"/>
              </a:rPr>
              <a:t>Wingspan: </a:t>
            </a:r>
            <a:r>
              <a:rPr lang="en-GB" sz="1400" dirty="0">
                <a:solidFill>
                  <a:srgbClr val="000000"/>
                </a:solidFill>
                <a:latin typeface="UICTFontTextStyleBody"/>
              </a:rPr>
              <a:t>3.7-4.8cm</a:t>
            </a:r>
            <a:endParaRPr lang="en-GB" sz="400" dirty="0"/>
          </a:p>
          <a:p>
            <a:pPr algn="ctr"/>
            <a:r>
              <a:rPr lang="en-GB" sz="1400" dirty="0">
                <a:latin typeface="Berlin Sans FB" pitchFamily="34" charset="0"/>
              </a:rPr>
              <a:t>Habitat: </a:t>
            </a:r>
            <a:r>
              <a:rPr lang="en-GB" sz="1400" dirty="0">
                <a:solidFill>
                  <a:srgbClr val="000000"/>
                </a:solidFill>
                <a:latin typeface="UICTFontTextStyleBody"/>
              </a:rPr>
              <a:t>Everywhere!</a:t>
            </a:r>
          </a:p>
          <a:p>
            <a:pPr algn="ctr"/>
            <a:r>
              <a:rPr lang="en-GB" sz="1400" dirty="0">
                <a:latin typeface="Berlin Sans FB" pitchFamily="34" charset="0"/>
              </a:rPr>
              <a:t>Conservation status: </a:t>
            </a:r>
          </a:p>
          <a:p>
            <a:pPr algn="ctr"/>
            <a:r>
              <a:rPr lang="en-GB" sz="1400" dirty="0"/>
              <a:t>Least concern</a:t>
            </a:r>
          </a:p>
        </p:txBody>
      </p:sp>
      <p:sp>
        <p:nvSpPr>
          <p:cNvPr id="5" name="AutoShape 2" descr="https://apis.mail.yahoo.com/ws/v3/mailboxes/@.id==VjN-oMpUQWI_Zp1PLuHjHqBrcjPV_6gTtiKsebQk5_6b9YhBrucotlrl6Nm3psNqDAosDKOS8fykblUQZrNXnkq-Tg/messages/@.id==ADjf-iwOQMR_Z9HGpQh3-K6jkGs/content/parts/@.id==2/thumbnail?appid=YMailNorrin&amp;downloadWhenThumbnailFails=true&amp;pid=2"/>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 name="AutoShape 4" descr="https://apis.mail.yahoo.com/ws/v3/mailboxes/@.id==VjN-oMpUQWI_Zp1PLuHjHqBrcjPV_6gTtiKsebQk5_6b9YhBrucotlrl6Nm3psNqDAosDKOS8fykblUQZrNXnkq-Tg/messages/@.id==ADjf-iwOQMR_Z9HGpQh3-K6jkGs/content/parts/@.id==2/thumbnail?appid=YMailNorrin&amp;downloadWhenThumbnailFails=true&amp;pid=2"/>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 name="AutoShape 6" descr="https://apis.mail.yahoo.com/ws/v3/mailboxes/@.id==VjN-oMpUQWI_Zp1PLuHjHqBrcjPV_6gTtiKsebQk5_6b9YhBrucotlrl6Nm3psNqDAosDKOS8fykblUQZrNXnkq-Tg/messages/@.id==ADjf-iwOQMR_Z9HGpQh3-K6jkGs/content/parts/@.id==2/thumbnail?appid=YMailNorrin&amp;downloadWhenThumbnailFails=true&amp;pid=2"/>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AutoShape 8" descr="https://apis.mail.yahoo.com/ws/v3/mailboxes/@.id==VjN-oMpUQWI_Zp1PLuHjHqBrcjPV_6gTtiKsebQk5_6b9YhBrucotlrl6Nm3psNqDAosDKOS8fykblUQZrNXnkq-Tg/messages/@.id==ADjf-iwOQMR_Z9HGpQh3-K6jkGs/content/parts/@.id==2/thumbnail?appid=YMailNorrin&amp;downloadWhenThumbnailFails=true&amp;pid=2"/>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2" name="Rectangle 41"/>
          <p:cNvSpPr/>
          <p:nvPr/>
        </p:nvSpPr>
        <p:spPr>
          <a:xfrm>
            <a:off x="57494" y="3284984"/>
            <a:ext cx="4823498" cy="3201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GB" dirty="0"/>
          </a:p>
        </p:txBody>
      </p:sp>
      <p:sp>
        <p:nvSpPr>
          <p:cNvPr id="7" name="TextBox 6"/>
          <p:cNvSpPr txBox="1"/>
          <p:nvPr/>
        </p:nvSpPr>
        <p:spPr>
          <a:xfrm>
            <a:off x="4943152" y="3448159"/>
            <a:ext cx="4906392" cy="3293209"/>
          </a:xfrm>
          <a:prstGeom prst="rect">
            <a:avLst/>
          </a:prstGeom>
          <a:noFill/>
        </p:spPr>
        <p:txBody>
          <a:bodyPr wrap="square" rtlCol="0">
            <a:spAutoFit/>
          </a:bodyPr>
          <a:lstStyle/>
          <a:p>
            <a:pPr algn="just"/>
            <a:r>
              <a:rPr lang="en-GB" sz="1300" dirty="0">
                <a:latin typeface="Comic Sans MS" panose="030F0702030302020204" pitchFamily="66" charset="0"/>
              </a:rPr>
              <a:t>The small copper is one of my favourite butterflies! It is a small butterfly that is on the wing throughout the summer between April and October. The forewings feature a vivid, metallic orange-copper colour with dark spots, mirroring the look of a shiny copper coin with a thick, dark brown margin. It has dark brown hindwings that are banded with orange. Males are territorial and can be seen basking on the ground or on a rock waiting for females, every now and again they will chase off other insects that come too close. Adults usually feed on ragwort and thistles, while the caterpillars feed on common sorrel and sheep’s sorrel. The genus Lycaena is associated with light matching the brilliant sheen of these butterflies when the sun catches their wings! The species name </a:t>
            </a:r>
            <a:r>
              <a:rPr lang="en-GB" sz="1300" dirty="0" err="1">
                <a:latin typeface="Comic Sans MS" panose="030F0702030302020204" pitchFamily="66" charset="0"/>
              </a:rPr>
              <a:t>Phlaeas</a:t>
            </a:r>
            <a:r>
              <a:rPr lang="en-GB" sz="1300" dirty="0">
                <a:latin typeface="Comic Sans MS" panose="030F0702030302020204" pitchFamily="66" charset="0"/>
              </a:rPr>
              <a:t> is believed to originate from </a:t>
            </a:r>
            <a:r>
              <a:rPr lang="en-GB" sz="1300" i="1" dirty="0" err="1">
                <a:latin typeface="Comic Sans MS" panose="030F0702030302020204" pitchFamily="66" charset="0"/>
              </a:rPr>
              <a:t>phlego</a:t>
            </a:r>
            <a:r>
              <a:rPr lang="en-GB" sz="1300" dirty="0">
                <a:latin typeface="Comic Sans MS" panose="030F0702030302020204" pitchFamily="66" charset="0"/>
              </a:rPr>
              <a:t> (to burn/blaze), pointing directly to the bright, glowing orange-red and copper colours of the forewing! </a:t>
            </a:r>
          </a:p>
        </p:txBody>
      </p:sp>
      <p:sp>
        <p:nvSpPr>
          <p:cNvPr id="2" name="AutoShape 2" descr="Inline image"/>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Rectangle 22">
            <a:extLst>
              <a:ext uri="{FF2B5EF4-FFF2-40B4-BE49-F238E27FC236}">
                <a16:creationId xmlns:a16="http://schemas.microsoft.com/office/drawing/2014/main" id="{71DEDBD1-D617-79A8-C425-624388C2D429}"/>
              </a:ext>
            </a:extLst>
          </p:cNvPr>
          <p:cNvSpPr/>
          <p:nvPr/>
        </p:nvSpPr>
        <p:spPr>
          <a:xfrm>
            <a:off x="2967775" y="852646"/>
            <a:ext cx="1841209" cy="400110"/>
          </a:xfrm>
          <a:prstGeom prst="rect">
            <a:avLst/>
          </a:prstGeom>
          <a:solidFill>
            <a:schemeClr val="bg1"/>
          </a:solidFill>
          <a:ln>
            <a:solidFill>
              <a:schemeClr val="tx1"/>
            </a:solidFill>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000" u="sng" dirty="0">
                <a:latin typeface="Special Elite" pitchFamily="2" charset="0"/>
              </a:rPr>
              <a:t>Gatekeeper</a:t>
            </a:r>
          </a:p>
        </p:txBody>
      </p:sp>
      <p:sp>
        <p:nvSpPr>
          <p:cNvPr id="17" name="TextBox 16">
            <a:extLst>
              <a:ext uri="{FF2B5EF4-FFF2-40B4-BE49-F238E27FC236}">
                <a16:creationId xmlns:a16="http://schemas.microsoft.com/office/drawing/2014/main" id="{09E92EE3-A5EC-9120-0991-0DCED9123CBC}"/>
              </a:ext>
            </a:extLst>
          </p:cNvPr>
          <p:cNvSpPr txBox="1"/>
          <p:nvPr/>
        </p:nvSpPr>
        <p:spPr>
          <a:xfrm>
            <a:off x="80615" y="3048049"/>
            <a:ext cx="4823498" cy="3693319"/>
          </a:xfrm>
          <a:prstGeom prst="rect">
            <a:avLst/>
          </a:prstGeom>
          <a:noFill/>
        </p:spPr>
        <p:txBody>
          <a:bodyPr wrap="square">
            <a:spAutoFit/>
          </a:bodyPr>
          <a:lstStyle/>
          <a:p>
            <a:pPr algn="just"/>
            <a:r>
              <a:rPr lang="en-GB" sz="1300" dirty="0">
                <a:latin typeface="Comic Sans MS" panose="030F0702030302020204" pitchFamily="66" charset="0"/>
              </a:rPr>
              <a:t>You can see the gatekeeper butterfly between July and August with individuals only living between 3.5 - 8 days. They thrive on a lot of plants however their favourite plants are bramble and shallow tightly clustered flowers like wild marjoram because gatekeeper butterflies have relatively short tongues (proboscises). The two small white 'pupils’ in the eyespots are used to confuse predators and  differentiate them from the meadow brown which only has one. If you’re a loose end and you want to learn about the story behind the gatekeeper’s scientific name I would really recommend it as it has links to fire, princes, grasshoppers and Greek mythology! The common name origin is less mysterious -  males establish small territories right next to gates, path gaps and hedgerow openings, where they take the "keeper" role literally. They are fiercely territorial and will actively launch aerial attacks to chase away much larger butterfly species like Red Admirals and Meadow Browns that try to fly through “their” gate. </a:t>
            </a:r>
          </a:p>
        </p:txBody>
      </p:sp>
      <p:pic>
        <p:nvPicPr>
          <p:cNvPr id="27" name="Picture 26">
            <a:extLst>
              <a:ext uri="{FF2B5EF4-FFF2-40B4-BE49-F238E27FC236}">
                <a16:creationId xmlns:a16="http://schemas.microsoft.com/office/drawing/2014/main" id="{C2939F75-63F2-DA43-E8D9-F85FA85C4C6B}"/>
              </a:ext>
            </a:extLst>
          </p:cNvPr>
          <p:cNvPicPr>
            <a:picLocks noChangeAspect="1"/>
          </p:cNvPicPr>
          <p:nvPr/>
        </p:nvPicPr>
        <p:blipFill>
          <a:blip r:embed="rId3"/>
          <a:srcRect l="8122" t="6103" r="11090"/>
          <a:stretch>
            <a:fillRect/>
          </a:stretch>
        </p:blipFill>
        <p:spPr>
          <a:xfrm rot="5400000">
            <a:off x="620088" y="725582"/>
            <a:ext cx="1823267" cy="2719473"/>
          </a:xfrm>
          <a:prstGeom prst="rect">
            <a:avLst/>
          </a:prstGeom>
          <a:ln>
            <a:solidFill>
              <a:schemeClr val="tx1"/>
            </a:solidFill>
          </a:ln>
        </p:spPr>
      </p:pic>
      <p:sp>
        <p:nvSpPr>
          <p:cNvPr id="30" name="TextBox 2">
            <a:extLst>
              <a:ext uri="{FF2B5EF4-FFF2-40B4-BE49-F238E27FC236}">
                <a16:creationId xmlns:a16="http://schemas.microsoft.com/office/drawing/2014/main" id="{4AC14F09-DE71-80E7-5A31-C0D345D4DFD9}"/>
              </a:ext>
            </a:extLst>
          </p:cNvPr>
          <p:cNvSpPr/>
          <p:nvPr/>
        </p:nvSpPr>
        <p:spPr>
          <a:xfrm>
            <a:off x="1445555" y="1229535"/>
            <a:ext cx="1364052" cy="260156"/>
          </a:xfrm>
          <a:prstGeom prst="rect">
            <a:avLst/>
          </a:prstGeom>
          <a:solidFill>
            <a:srgbClr val="FFFFFF">
              <a:alpha val="69000"/>
            </a:srgbClr>
          </a:solidFill>
          <a:ln w="9525">
            <a:solidFill>
              <a:schemeClr val="tx1"/>
            </a:solid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pPr>
            <a:r>
              <a:rPr lang="en-GB" sz="1100" i="1" strike="noStrike" spc="-1" dirty="0">
                <a:solidFill>
                  <a:schemeClr val="dk1"/>
                </a:solidFill>
                <a:latin typeface="Calibri"/>
              </a:rPr>
              <a:t>Photo: Bean Trainer</a:t>
            </a:r>
            <a:endParaRPr lang="en-GB" sz="1100" strike="noStrike" spc="-1" dirty="0">
              <a:solidFill>
                <a:srgbClr val="000000"/>
              </a:solidFill>
              <a:latin typeface="Arial"/>
            </a:endParaRPr>
          </a:p>
        </p:txBody>
      </p:sp>
      <p:pic>
        <p:nvPicPr>
          <p:cNvPr id="32" name="Picture 5" descr="C:\Users\Hp 15Purple\AppData\Local\Microsoft\Windows\INetCache\IE\EQDH3RFB\magnifier-24270_960_720[1].png">
            <a:extLst>
              <a:ext uri="{FF2B5EF4-FFF2-40B4-BE49-F238E27FC236}">
                <a16:creationId xmlns:a16="http://schemas.microsoft.com/office/drawing/2014/main" id="{BC9A9A71-C110-58B3-B640-1C06889E080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1029668" y="44624"/>
            <a:ext cx="1135980" cy="1208132"/>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33">
            <a:extLst>
              <a:ext uri="{FF2B5EF4-FFF2-40B4-BE49-F238E27FC236}">
                <a16:creationId xmlns:a16="http://schemas.microsoft.com/office/drawing/2014/main" id="{096ABE4E-0634-F9DE-E9C5-5838A2475D1D}"/>
              </a:ext>
            </a:extLst>
          </p:cNvPr>
          <p:cNvPicPr>
            <a:picLocks noChangeAspect="1"/>
          </p:cNvPicPr>
          <p:nvPr/>
        </p:nvPicPr>
        <p:blipFill>
          <a:blip r:embed="rId5"/>
          <a:srcRect l="14457" t="18172" r="21213" b="27289"/>
          <a:stretch>
            <a:fillRect/>
          </a:stretch>
        </p:blipFill>
        <p:spPr>
          <a:xfrm rot="5400000">
            <a:off x="7182101" y="713096"/>
            <a:ext cx="2376262" cy="2767513"/>
          </a:xfrm>
          <a:prstGeom prst="rect">
            <a:avLst/>
          </a:prstGeom>
          <a:ln>
            <a:solidFill>
              <a:schemeClr val="tx1"/>
            </a:solidFill>
          </a:ln>
        </p:spPr>
      </p:pic>
      <p:sp>
        <p:nvSpPr>
          <p:cNvPr id="37" name="TextBox 2">
            <a:extLst>
              <a:ext uri="{FF2B5EF4-FFF2-40B4-BE49-F238E27FC236}">
                <a16:creationId xmlns:a16="http://schemas.microsoft.com/office/drawing/2014/main" id="{718E512A-0B81-1AF3-CE49-2EF3AB637858}"/>
              </a:ext>
            </a:extLst>
          </p:cNvPr>
          <p:cNvSpPr/>
          <p:nvPr/>
        </p:nvSpPr>
        <p:spPr>
          <a:xfrm>
            <a:off x="8340788" y="2996952"/>
            <a:ext cx="1296144" cy="260156"/>
          </a:xfrm>
          <a:prstGeom prst="rect">
            <a:avLst/>
          </a:prstGeom>
          <a:solidFill>
            <a:srgbClr val="FFFFFF">
              <a:alpha val="69000"/>
            </a:srgbClr>
          </a:solidFill>
          <a:ln w="9525">
            <a:solidFill>
              <a:schemeClr val="tx1"/>
            </a:solid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pPr>
            <a:r>
              <a:rPr lang="en-GB" sz="1100" i="1" strike="noStrike" spc="-1" dirty="0">
                <a:solidFill>
                  <a:schemeClr val="dk1"/>
                </a:solidFill>
                <a:latin typeface="Calibri"/>
              </a:rPr>
              <a:t>Photo: Bud Trainer</a:t>
            </a:r>
            <a:endParaRPr lang="en-GB" sz="1100" strike="noStrike" spc="-1" dirty="0">
              <a:solidFill>
                <a:srgbClr val="000000"/>
              </a:solidFill>
              <a:latin typeface="Arial"/>
            </a:endParaRPr>
          </a:p>
        </p:txBody>
      </p:sp>
      <p:sp>
        <p:nvSpPr>
          <p:cNvPr id="39" name="Rectangle 38">
            <a:extLst>
              <a:ext uri="{FF2B5EF4-FFF2-40B4-BE49-F238E27FC236}">
                <a16:creationId xmlns:a16="http://schemas.microsoft.com/office/drawing/2014/main" id="{34B4F447-0310-2875-A715-2BFC0AE3E24C}"/>
              </a:ext>
            </a:extLst>
          </p:cNvPr>
          <p:cNvSpPr/>
          <p:nvPr/>
        </p:nvSpPr>
        <p:spPr>
          <a:xfrm rot="655505">
            <a:off x="8224671" y="249169"/>
            <a:ext cx="1372492" cy="461665"/>
          </a:xfrm>
          <a:prstGeom prst="rect">
            <a:avLst/>
          </a:prstGeom>
          <a:ln>
            <a:solidFill>
              <a:schemeClr val="tx1"/>
            </a:solidFill>
          </a:ln>
        </p:spPr>
        <p:txBody>
          <a:bodyPr wrap="none">
            <a:spAutoFit/>
          </a:bodyPr>
          <a:lstStyle/>
          <a:p>
            <a:pPr algn="ctr"/>
            <a:r>
              <a:rPr lang="en-GB" sz="2400" b="1" dirty="0">
                <a:latin typeface="Special Elite" pitchFamily="2" charset="0"/>
              </a:rPr>
              <a:t>Aug 2026</a:t>
            </a:r>
          </a:p>
        </p:txBody>
      </p:sp>
      <p:sp>
        <p:nvSpPr>
          <p:cNvPr id="41" name="Rectangle 40">
            <a:extLst>
              <a:ext uri="{FF2B5EF4-FFF2-40B4-BE49-F238E27FC236}">
                <a16:creationId xmlns:a16="http://schemas.microsoft.com/office/drawing/2014/main" id="{F8B464C7-A16B-EBE2-C838-938FA2DEDD86}"/>
              </a:ext>
            </a:extLst>
          </p:cNvPr>
          <p:cNvSpPr/>
          <p:nvPr/>
        </p:nvSpPr>
        <p:spPr>
          <a:xfrm>
            <a:off x="5097018" y="620688"/>
            <a:ext cx="1944214" cy="400110"/>
          </a:xfrm>
          <a:prstGeom prst="rect">
            <a:avLst/>
          </a:prstGeom>
          <a:solidFill>
            <a:schemeClr val="bg1"/>
          </a:solidFill>
          <a:ln>
            <a:solidFill>
              <a:schemeClr val="tx1"/>
            </a:solidFill>
          </a:ln>
        </p:spPr>
        <p:txBody>
          <a:bodyPr wrap="square">
            <a:spAutoFit/>
          </a:bodyPr>
          <a:lstStyle/>
          <a:p>
            <a:pPr algn="ctr"/>
            <a:r>
              <a:rPr lang="en-GB" sz="2000" u="sng" dirty="0">
                <a:latin typeface="Special Elite" pitchFamily="2" charset="0"/>
              </a:rPr>
              <a:t>Small copper</a:t>
            </a:r>
          </a:p>
        </p:txBody>
      </p:sp>
    </p:spTree>
    <p:extLst>
      <p:ext uri="{BB962C8B-B14F-4D97-AF65-F5344CB8AC3E}">
        <p14:creationId xmlns:p14="http://schemas.microsoft.com/office/powerpoint/2010/main" val="23842498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0" y="4960332"/>
            <a:ext cx="4808984" cy="1869743"/>
          </a:xfrm>
          <a:prstGeom prst="rect">
            <a:avLst/>
          </a:prstGeom>
          <a:noFill/>
        </p:spPr>
        <p:txBody>
          <a:bodyPr wrap="square" rtlCol="0">
            <a:spAutoFit/>
          </a:bodyPr>
          <a:lstStyle/>
          <a:p>
            <a:pPr algn="just"/>
            <a:r>
              <a:rPr lang="en-GB" sz="1050" dirty="0">
                <a:latin typeface="Comic Sans MS" panose="030F0702030302020204" pitchFamily="66" charset="0"/>
              </a:rPr>
              <a:t>This small butterfly is on the wing between April and October. The forewings are a vivid, metallic copper with dark spots, mirroring the look of a shiny copper coin with a thick, dark brown margin. Its dark brown hindwings are banded with orange. Males are territorial and can be seen basking on the ground waiting for females and will chase off other insects that come too close. Adults usually feed on ragwort and thistles, while the caterpillars feed on common sorrel and sheep’s sorrel. The genus Lycaena is associated with light matching the brilliant sheen of these butterflies when the sun catches their wings and the species name </a:t>
            </a:r>
            <a:r>
              <a:rPr lang="en-GB" sz="1050" dirty="0" err="1">
                <a:latin typeface="Comic Sans MS" panose="030F0702030302020204" pitchFamily="66" charset="0"/>
              </a:rPr>
              <a:t>Phlaeas</a:t>
            </a:r>
            <a:r>
              <a:rPr lang="en-GB" sz="1050" dirty="0">
                <a:latin typeface="Comic Sans MS" panose="030F0702030302020204" pitchFamily="66" charset="0"/>
              </a:rPr>
              <a:t> is believed to originate from </a:t>
            </a:r>
            <a:r>
              <a:rPr lang="en-GB" sz="1050" i="1" dirty="0" err="1">
                <a:latin typeface="Comic Sans MS" panose="030F0702030302020204" pitchFamily="66" charset="0"/>
              </a:rPr>
              <a:t>phlego</a:t>
            </a:r>
            <a:r>
              <a:rPr lang="en-GB" sz="1050" dirty="0">
                <a:latin typeface="Comic Sans MS" panose="030F0702030302020204" pitchFamily="66" charset="0"/>
              </a:rPr>
              <a:t> (to burn/blaze), pointing directly to the bright, glowing orange-red and copper colours of the forewing! </a:t>
            </a:r>
          </a:p>
        </p:txBody>
      </p:sp>
      <p:sp>
        <p:nvSpPr>
          <p:cNvPr id="9" name="TextBox 8"/>
          <p:cNvSpPr txBox="1"/>
          <p:nvPr/>
        </p:nvSpPr>
        <p:spPr>
          <a:xfrm>
            <a:off x="-84896" y="-99392"/>
            <a:ext cx="1941552" cy="523220"/>
          </a:xfrm>
          <a:prstGeom prst="rect">
            <a:avLst/>
          </a:prstGeom>
          <a:noFill/>
        </p:spPr>
        <p:txBody>
          <a:bodyPr wrap="square" rtlCol="0">
            <a:spAutoFit/>
          </a:bodyPr>
          <a:lstStyle/>
          <a:p>
            <a:pPr algn="ctr"/>
            <a:r>
              <a:rPr lang="en-GB" sz="2800" dirty="0">
                <a:latin typeface="Britannic Bold" pitchFamily="34" charset="0"/>
              </a:rPr>
              <a:t>SP   TTED </a:t>
            </a:r>
          </a:p>
        </p:txBody>
      </p:sp>
      <p:sp>
        <p:nvSpPr>
          <p:cNvPr id="6" name="Rectangle 5"/>
          <p:cNvSpPr/>
          <p:nvPr/>
        </p:nvSpPr>
        <p:spPr>
          <a:xfrm>
            <a:off x="1640632" y="44043"/>
            <a:ext cx="1530290" cy="307777"/>
          </a:xfrm>
          <a:prstGeom prst="rect">
            <a:avLst/>
          </a:prstGeom>
        </p:spPr>
        <p:txBody>
          <a:bodyPr wrap="square">
            <a:spAutoFit/>
          </a:bodyPr>
          <a:lstStyle/>
          <a:p>
            <a:pPr algn="ctr"/>
            <a:r>
              <a:rPr lang="en-GB" sz="1400" dirty="0">
                <a:latin typeface="Berlin Sans FB" pitchFamily="34" charset="0"/>
              </a:rPr>
              <a:t>in the Churchyard </a:t>
            </a:r>
          </a:p>
        </p:txBody>
      </p:sp>
      <p:sp>
        <p:nvSpPr>
          <p:cNvPr id="14" name="Rectangle 13"/>
          <p:cNvSpPr/>
          <p:nvPr/>
        </p:nvSpPr>
        <p:spPr>
          <a:xfrm>
            <a:off x="3296816" y="27106"/>
            <a:ext cx="1368152" cy="276999"/>
          </a:xfrm>
          <a:prstGeom prst="rect">
            <a:avLst/>
          </a:prstGeom>
          <a:ln>
            <a:solidFill>
              <a:schemeClr val="tx1"/>
            </a:solidFill>
          </a:ln>
        </p:spPr>
        <p:txBody>
          <a:bodyPr wrap="square">
            <a:spAutoFit/>
          </a:bodyPr>
          <a:lstStyle/>
          <a:p>
            <a:pPr algn="ctr"/>
            <a:r>
              <a:rPr lang="en-GB" sz="1200" b="1" dirty="0">
                <a:latin typeface="Special Elite" pitchFamily="2" charset="0"/>
              </a:rPr>
              <a:t>AUGUST 2026</a:t>
            </a:r>
          </a:p>
        </p:txBody>
      </p:sp>
      <p:cxnSp>
        <p:nvCxnSpPr>
          <p:cNvPr id="8" name="Straight Connector 7"/>
          <p:cNvCxnSpPr/>
          <p:nvPr/>
        </p:nvCxnSpPr>
        <p:spPr>
          <a:xfrm>
            <a:off x="161143" y="3592180"/>
            <a:ext cx="410445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1640632" y="3985319"/>
            <a:ext cx="3240360" cy="1015663"/>
          </a:xfrm>
          <a:prstGeom prst="rect">
            <a:avLst/>
          </a:prstGeom>
          <a:noFill/>
          <a:ln>
            <a:noFill/>
          </a:ln>
        </p:spPr>
        <p:txBody>
          <a:bodyPr wrap="square" rtlCol="0">
            <a:spAutoFit/>
          </a:bodyPr>
          <a:lstStyle/>
          <a:p>
            <a:pPr algn="ctr"/>
            <a:r>
              <a:rPr lang="en-GB" sz="1200" dirty="0">
                <a:latin typeface="Britannic Bold" pitchFamily="34" charset="0"/>
              </a:rPr>
              <a:t>FACT FILE</a:t>
            </a:r>
          </a:p>
          <a:p>
            <a:pPr algn="ctr"/>
            <a:r>
              <a:rPr lang="en-GB" sz="1200" dirty="0">
                <a:latin typeface="Berlin Sans FB" pitchFamily="34" charset="0"/>
              </a:rPr>
              <a:t>Latin name: </a:t>
            </a:r>
            <a:r>
              <a:rPr lang="en-GB" sz="1200" i="1" dirty="0">
                <a:solidFill>
                  <a:srgbClr val="000000"/>
                </a:solidFill>
                <a:latin typeface="UICTFontTextStyleBody"/>
              </a:rPr>
              <a:t>Lycaena </a:t>
            </a:r>
            <a:r>
              <a:rPr lang="en-GB" sz="1200" i="1" dirty="0" err="1">
                <a:solidFill>
                  <a:srgbClr val="000000"/>
                </a:solidFill>
                <a:latin typeface="UICTFontTextStyleBody"/>
              </a:rPr>
              <a:t>phlaeas</a:t>
            </a:r>
            <a:endParaRPr lang="en-GB" sz="300" dirty="0"/>
          </a:p>
          <a:p>
            <a:pPr algn="ctr"/>
            <a:r>
              <a:rPr lang="en-GB" sz="1200" dirty="0">
                <a:latin typeface="Berlin Sans FB" pitchFamily="34" charset="0"/>
              </a:rPr>
              <a:t>Length:</a:t>
            </a:r>
            <a:r>
              <a:rPr lang="en-GB" sz="1200" dirty="0"/>
              <a:t> </a:t>
            </a:r>
            <a:r>
              <a:rPr lang="en-GB" sz="1200" dirty="0">
                <a:solidFill>
                  <a:srgbClr val="000000"/>
                </a:solidFill>
                <a:latin typeface="UICTFontTextStyleBody"/>
              </a:rPr>
              <a:t>12-15mm </a:t>
            </a:r>
            <a:r>
              <a:rPr lang="en-GB" sz="1200" dirty="0">
                <a:solidFill>
                  <a:srgbClr val="1D2228"/>
                </a:solidFill>
                <a:latin typeface="Berlin Sans FB" pitchFamily="34" charset="0"/>
              </a:rPr>
              <a:t>Wingspan</a:t>
            </a:r>
            <a:r>
              <a:rPr lang="en-GB" sz="1200">
                <a:solidFill>
                  <a:srgbClr val="1D2228"/>
                </a:solidFill>
                <a:latin typeface="Berlin Sans FB" pitchFamily="34" charset="0"/>
              </a:rPr>
              <a:t>: </a:t>
            </a:r>
            <a:r>
              <a:rPr lang="en-GB" sz="1200">
                <a:solidFill>
                  <a:srgbClr val="000000"/>
                </a:solidFill>
                <a:latin typeface="UICTFontTextStyleBody"/>
              </a:rPr>
              <a:t>2.6 - 36mm</a:t>
            </a:r>
            <a:endParaRPr lang="en-GB" sz="300" dirty="0">
              <a:latin typeface="Berlin Sans FB" pitchFamily="34" charset="0"/>
            </a:endParaRPr>
          </a:p>
          <a:p>
            <a:pPr algn="ctr"/>
            <a:r>
              <a:rPr lang="en-GB" sz="1200" dirty="0">
                <a:latin typeface="Berlin Sans FB" pitchFamily="34" charset="0"/>
              </a:rPr>
              <a:t>Habitat</a:t>
            </a:r>
            <a:r>
              <a:rPr lang="en-GB" sz="1200" dirty="0"/>
              <a:t>: </a:t>
            </a:r>
            <a:r>
              <a:rPr lang="en-GB" sz="1200" dirty="0">
                <a:solidFill>
                  <a:srgbClr val="000000"/>
                </a:solidFill>
                <a:latin typeface="UICTFontTextStyleBody"/>
              </a:rPr>
              <a:t>grassland, heathland, parks &amp; gardens</a:t>
            </a:r>
          </a:p>
          <a:p>
            <a:pPr algn="ctr"/>
            <a:r>
              <a:rPr lang="en-GB" sz="1200" dirty="0">
                <a:latin typeface="Berlin Sans FB" pitchFamily="34" charset="0"/>
              </a:rPr>
              <a:t>Conservation status:</a:t>
            </a:r>
            <a:r>
              <a:rPr lang="en-GB" sz="1200" dirty="0"/>
              <a:t> Least concern</a:t>
            </a:r>
          </a:p>
        </p:txBody>
      </p:sp>
      <p:sp>
        <p:nvSpPr>
          <p:cNvPr id="17" name="TextBox 18"/>
          <p:cNvSpPr txBox="1"/>
          <p:nvPr/>
        </p:nvSpPr>
        <p:spPr>
          <a:xfrm>
            <a:off x="0" y="1575956"/>
            <a:ext cx="4808984" cy="203132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GB" sz="1050" dirty="0">
                <a:latin typeface="Comic Sans MS" panose="030F0702030302020204" pitchFamily="66" charset="0"/>
              </a:rPr>
              <a:t>If you’re a loose end and you want to learn about the story behind the gatekeeper’s scientific name I would really recommend it as it has links to fire, princes, grasshoppers and Greek mythology! The common name origin is less mysterious -  males establish small territories right next to gates, path gaps and hedgerow openings, where they take the "keeper" role literally. They are fiercely territorial and will actively launch aerial attacks to chase away much larger butterfly species like Red Admirals and Meadow Browns that try to fly through “their” gate.  The two small white 'pupils’ in the eyespots are used to confuse predators and  differentiate them from the meadow brown which only has one. Their favourite plants are bramble and shallow tightly clustered flowers like wild marjoram because they have relatively short tongues (proboscises). </a:t>
            </a:r>
          </a:p>
        </p:txBody>
      </p:sp>
      <p:sp>
        <p:nvSpPr>
          <p:cNvPr id="18" name="TextBox 22"/>
          <p:cNvSpPr txBox="1"/>
          <p:nvPr/>
        </p:nvSpPr>
        <p:spPr>
          <a:xfrm>
            <a:off x="1920872" y="639852"/>
            <a:ext cx="2960120"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200" dirty="0">
                <a:latin typeface="Britannic Bold" pitchFamily="34" charset="0"/>
              </a:rPr>
              <a:t>FACT FILE</a:t>
            </a:r>
            <a:endParaRPr lang="en-GB" sz="1200" dirty="0"/>
          </a:p>
          <a:p>
            <a:pPr algn="ctr"/>
            <a:r>
              <a:rPr lang="en-GB" sz="1200" dirty="0">
                <a:latin typeface="Berlin Sans FB" pitchFamily="34" charset="0"/>
              </a:rPr>
              <a:t>Latin name: </a:t>
            </a:r>
            <a:r>
              <a:rPr lang="en-GB" sz="1200" dirty="0">
                <a:solidFill>
                  <a:srgbClr val="000000"/>
                </a:solidFill>
                <a:latin typeface="Aptos" panose="020B0004020202020204" pitchFamily="34" charset="0"/>
              </a:rPr>
              <a:t> </a:t>
            </a:r>
            <a:r>
              <a:rPr lang="en-GB" sz="1200" i="1" dirty="0">
                <a:solidFill>
                  <a:srgbClr val="000000"/>
                </a:solidFill>
                <a:latin typeface="UICTFontTextStyleBody"/>
              </a:rPr>
              <a:t>Pyronia tithonus </a:t>
            </a:r>
          </a:p>
          <a:p>
            <a:pPr algn="ctr"/>
            <a:r>
              <a:rPr lang="en-GB" sz="1200" dirty="0">
                <a:latin typeface="Berlin Sans FB" pitchFamily="34" charset="0"/>
              </a:rPr>
              <a:t>Wingspan: </a:t>
            </a:r>
            <a:r>
              <a:rPr lang="en-GB" sz="1200" dirty="0">
                <a:solidFill>
                  <a:srgbClr val="000000"/>
                </a:solidFill>
                <a:latin typeface="UICTFontTextStyleBody"/>
              </a:rPr>
              <a:t>3.7-4.8cm</a:t>
            </a:r>
            <a:r>
              <a:rPr lang="en-GB" sz="300" dirty="0">
                <a:solidFill>
                  <a:srgbClr val="000000"/>
                </a:solidFill>
              </a:rPr>
              <a:t> </a:t>
            </a:r>
          </a:p>
          <a:p>
            <a:pPr algn="ctr"/>
            <a:r>
              <a:rPr lang="en-GB" sz="1200" dirty="0">
                <a:latin typeface="Berlin Sans FB" pitchFamily="34" charset="0"/>
              </a:rPr>
              <a:t>Habitat: </a:t>
            </a:r>
            <a:r>
              <a:rPr lang="en-GB" sz="1200" dirty="0">
                <a:solidFill>
                  <a:srgbClr val="000000"/>
                </a:solidFill>
                <a:latin typeface="UICTFontTextStyleBody"/>
              </a:rPr>
              <a:t>Everywhere!</a:t>
            </a:r>
          </a:p>
          <a:p>
            <a:pPr algn="ctr"/>
            <a:r>
              <a:rPr lang="en-GB" sz="1200" dirty="0">
                <a:latin typeface="Berlin Sans FB" pitchFamily="34" charset="0"/>
              </a:rPr>
              <a:t>Conservation status: </a:t>
            </a:r>
            <a:r>
              <a:rPr lang="en-GB" sz="1200" dirty="0"/>
              <a:t>Least concern</a:t>
            </a:r>
          </a:p>
        </p:txBody>
      </p:sp>
      <p:sp>
        <p:nvSpPr>
          <p:cNvPr id="19" name="Rectangle 18"/>
          <p:cNvSpPr/>
          <p:nvPr/>
        </p:nvSpPr>
        <p:spPr>
          <a:xfrm>
            <a:off x="2792760" y="351819"/>
            <a:ext cx="1224136" cy="323165"/>
          </a:xfrm>
          <a:prstGeom prst="rect">
            <a:avLst/>
          </a:prstGeom>
          <a:ln>
            <a:solidFill>
              <a:schemeClr val="tx1"/>
            </a:solidFill>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500" u="sng" dirty="0">
                <a:latin typeface="Special Elite" pitchFamily="2" charset="0"/>
              </a:rPr>
              <a:t>Gatekeeper</a:t>
            </a:r>
          </a:p>
        </p:txBody>
      </p:sp>
      <p:sp>
        <p:nvSpPr>
          <p:cNvPr id="22" name="Rectangle 21"/>
          <p:cNvSpPr/>
          <p:nvPr/>
        </p:nvSpPr>
        <p:spPr>
          <a:xfrm>
            <a:off x="2628182" y="3664188"/>
            <a:ext cx="1263359" cy="338554"/>
          </a:xfrm>
          <a:prstGeom prst="rect">
            <a:avLst/>
          </a:prstGeom>
          <a:ln>
            <a:solidFill>
              <a:schemeClr val="tx1"/>
            </a:solidFill>
          </a:ln>
        </p:spPr>
        <p:txBody>
          <a:bodyPr wrap="none">
            <a:spAutoFit/>
          </a:bodyPr>
          <a:lstStyle/>
          <a:p>
            <a:pPr algn="ctr"/>
            <a:r>
              <a:rPr lang="en-GB" sz="1600" u="sng" dirty="0">
                <a:latin typeface="Special Elite" pitchFamily="2" charset="0"/>
              </a:rPr>
              <a:t>Small copper</a:t>
            </a:r>
          </a:p>
        </p:txBody>
      </p:sp>
      <p:pic>
        <p:nvPicPr>
          <p:cNvPr id="15" name="Picture 5" descr="C:\Users\Hp 15Purple\AppData\Local\Microsoft\Windows\INetCache\IE\EQDH3RFB\magnifier-24270_960_720[1].png">
            <a:extLst>
              <a:ext uri="{FF2B5EF4-FFF2-40B4-BE49-F238E27FC236}">
                <a16:creationId xmlns:a16="http://schemas.microsoft.com/office/drawing/2014/main" id="{B56F04D5-B830-AE8F-F851-BC4B53C1B16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488504" y="33894"/>
            <a:ext cx="310088" cy="329783"/>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6C25D7A2-6197-E501-5DB7-6654AC4B54B6}"/>
              </a:ext>
            </a:extLst>
          </p:cNvPr>
          <p:cNvSpPr txBox="1"/>
          <p:nvPr/>
        </p:nvSpPr>
        <p:spPr>
          <a:xfrm>
            <a:off x="568896" y="351820"/>
            <a:ext cx="1287760" cy="244767"/>
          </a:xfrm>
          <a:prstGeom prst="rect">
            <a:avLst/>
          </a:prstGeom>
          <a:solidFill>
            <a:srgbClr val="FFFFFF">
              <a:alpha val="81176"/>
            </a:srgbClr>
          </a:solidFill>
          <a:ln w="9525">
            <a:solidFill>
              <a:schemeClr val="tx1"/>
            </a:solidFill>
          </a:ln>
        </p:spPr>
        <p:style>
          <a:lnRef idx="0">
            <a:scrgbClr r="0" g="0" b="0"/>
          </a:lnRef>
          <a:fillRef idx="0">
            <a:scrgbClr r="0" g="0" b="0"/>
          </a:fillRef>
          <a:effectRef idx="0">
            <a:scrgbClr r="0" g="0" b="0"/>
          </a:effectRef>
          <a:fontRef idx="minor"/>
        </p:style>
        <p:txBody>
          <a:bodyPr wrap="square" lIns="90000" tIns="45000" rIns="90000" bIns="45000" anchor="t">
            <a:spAutoFit/>
          </a:bodyPr>
          <a:lstStyle>
            <a:defPPr>
              <a:defRPr lang="en-US"/>
            </a:defPPr>
            <a:lvl1pPr>
              <a:lnSpc>
                <a:spcPct val="100000"/>
              </a:lnSpc>
              <a:defRPr sz="1050" b="1" i="1" strike="noStrike" spc="-1">
                <a:solidFill>
                  <a:schemeClr val="dk1"/>
                </a:solidFill>
                <a:latin typeface="Calibri"/>
              </a:defRPr>
            </a:lvl1pPr>
          </a:lstStyle>
          <a:p>
            <a:pPr algn="ctr"/>
            <a:r>
              <a:rPr lang="en-GB" sz="1000" dirty="0"/>
              <a:t>Photo: Bean Trainer</a:t>
            </a:r>
          </a:p>
        </p:txBody>
      </p:sp>
      <p:pic>
        <p:nvPicPr>
          <p:cNvPr id="4" name="Picture 3">
            <a:extLst>
              <a:ext uri="{FF2B5EF4-FFF2-40B4-BE49-F238E27FC236}">
                <a16:creationId xmlns:a16="http://schemas.microsoft.com/office/drawing/2014/main" id="{A639878F-7902-CF11-0C18-B7E55AC5538E}"/>
              </a:ext>
            </a:extLst>
          </p:cNvPr>
          <p:cNvPicPr>
            <a:picLocks noChangeAspect="1"/>
          </p:cNvPicPr>
          <p:nvPr/>
        </p:nvPicPr>
        <p:blipFill>
          <a:blip r:embed="rId4"/>
          <a:srcRect l="8122" t="6103" r="11090"/>
          <a:stretch>
            <a:fillRect/>
          </a:stretch>
        </p:blipFill>
        <p:spPr>
          <a:xfrm rot="5400000">
            <a:off x="445692" y="41405"/>
            <a:ext cx="1248208" cy="1861751"/>
          </a:xfrm>
          <a:prstGeom prst="rect">
            <a:avLst/>
          </a:prstGeom>
          <a:ln>
            <a:solidFill>
              <a:schemeClr val="tx1"/>
            </a:solidFill>
          </a:ln>
        </p:spPr>
      </p:pic>
      <p:pic>
        <p:nvPicPr>
          <p:cNvPr id="7" name="Picture 6">
            <a:extLst>
              <a:ext uri="{FF2B5EF4-FFF2-40B4-BE49-F238E27FC236}">
                <a16:creationId xmlns:a16="http://schemas.microsoft.com/office/drawing/2014/main" id="{1EC67D7F-1C76-2B99-68D9-C3CA39687BEC}"/>
              </a:ext>
            </a:extLst>
          </p:cNvPr>
          <p:cNvPicPr>
            <a:picLocks noChangeAspect="1"/>
          </p:cNvPicPr>
          <p:nvPr/>
        </p:nvPicPr>
        <p:blipFill>
          <a:blip r:embed="rId5"/>
          <a:srcRect l="14457" t="18172" r="21213" b="27289"/>
          <a:stretch>
            <a:fillRect/>
          </a:stretch>
        </p:blipFill>
        <p:spPr>
          <a:xfrm rot="5400000">
            <a:off x="292916" y="3532416"/>
            <a:ext cx="1310876" cy="1574422"/>
          </a:xfrm>
          <a:prstGeom prst="rect">
            <a:avLst/>
          </a:prstGeom>
          <a:ln>
            <a:solidFill>
              <a:schemeClr val="tx1"/>
            </a:solidFill>
          </a:ln>
        </p:spPr>
      </p:pic>
      <p:sp>
        <p:nvSpPr>
          <p:cNvPr id="13" name="TextBox 12">
            <a:extLst>
              <a:ext uri="{FF2B5EF4-FFF2-40B4-BE49-F238E27FC236}">
                <a16:creationId xmlns:a16="http://schemas.microsoft.com/office/drawing/2014/main" id="{EE604C84-B21E-6C17-C7BB-653CEC0E94B1}"/>
              </a:ext>
            </a:extLst>
          </p:cNvPr>
          <p:cNvSpPr txBox="1"/>
          <p:nvPr/>
        </p:nvSpPr>
        <p:spPr>
          <a:xfrm>
            <a:off x="488504" y="3683644"/>
            <a:ext cx="1198016" cy="244767"/>
          </a:xfrm>
          <a:prstGeom prst="rect">
            <a:avLst/>
          </a:prstGeom>
          <a:solidFill>
            <a:srgbClr val="FFFFFF">
              <a:alpha val="81176"/>
            </a:srgbClr>
          </a:solidFill>
          <a:ln w="9525">
            <a:solidFill>
              <a:schemeClr val="tx1"/>
            </a:solidFill>
          </a:ln>
        </p:spPr>
        <p:style>
          <a:lnRef idx="0">
            <a:scrgbClr r="0" g="0" b="0"/>
          </a:lnRef>
          <a:fillRef idx="0">
            <a:scrgbClr r="0" g="0" b="0"/>
          </a:fillRef>
          <a:effectRef idx="0">
            <a:scrgbClr r="0" g="0" b="0"/>
          </a:effectRef>
          <a:fontRef idx="minor"/>
        </p:style>
        <p:txBody>
          <a:bodyPr wrap="square" lIns="90000" tIns="45000" rIns="90000" bIns="45000" anchor="t">
            <a:spAutoFit/>
          </a:bodyPr>
          <a:lstStyle>
            <a:defPPr>
              <a:defRPr lang="en-US"/>
            </a:defPPr>
            <a:lvl1pPr>
              <a:lnSpc>
                <a:spcPct val="100000"/>
              </a:lnSpc>
              <a:defRPr sz="1050" b="1" i="1" strike="noStrike" spc="-1">
                <a:solidFill>
                  <a:schemeClr val="dk1"/>
                </a:solidFill>
                <a:latin typeface="Calibri"/>
              </a:defRPr>
            </a:lvl1pPr>
          </a:lstStyle>
          <a:p>
            <a:pPr algn="ctr"/>
            <a:r>
              <a:rPr lang="en-GB" sz="1000" dirty="0"/>
              <a:t>Photo: Bud Trainer</a:t>
            </a:r>
          </a:p>
        </p:txBody>
      </p:sp>
    </p:spTree>
    <p:extLst>
      <p:ext uri="{BB962C8B-B14F-4D97-AF65-F5344CB8AC3E}">
        <p14:creationId xmlns:p14="http://schemas.microsoft.com/office/powerpoint/2010/main" val="29216322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8955</TotalTime>
  <Words>781</Words>
  <Application>Microsoft Office PowerPoint</Application>
  <PresentationFormat>A4 Paper (210x297 mm)</PresentationFormat>
  <Paragraphs>46</Paragraphs>
  <Slides>2</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vt:i4>
      </vt:variant>
    </vt:vector>
  </HeadingPairs>
  <TitlesOfParts>
    <vt:vector size="11" baseType="lpstr">
      <vt:lpstr>Aptos</vt:lpstr>
      <vt:lpstr>Arial</vt:lpstr>
      <vt:lpstr>Berlin Sans FB</vt:lpstr>
      <vt:lpstr>Britannic Bold</vt:lpstr>
      <vt:lpstr>Calibri</vt:lpstr>
      <vt:lpstr>Comic Sans MS</vt:lpstr>
      <vt:lpstr>Special Elite</vt:lpstr>
      <vt:lpstr>UICTFontTextStyleBody</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 15Purple</dc:creator>
  <cp:lastModifiedBy>Lea Trainer</cp:lastModifiedBy>
  <cp:revision>286</cp:revision>
  <dcterms:created xsi:type="dcterms:W3CDTF">2023-07-31T13:39:45Z</dcterms:created>
  <dcterms:modified xsi:type="dcterms:W3CDTF">2026-08-13T18:05:52Z</dcterms:modified>
</cp:coreProperties>
</file>