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314" r:id="rId2"/>
    <p:sldId id="286" r:id="rId3"/>
    <p:sldId id="321" r:id="rId4"/>
    <p:sldId id="322" r:id="rId5"/>
    <p:sldId id="309" r:id="rId6"/>
    <p:sldId id="274" r:id="rId7"/>
    <p:sldId id="310" r:id="rId8"/>
    <p:sldId id="256" r:id="rId9"/>
    <p:sldId id="264" r:id="rId10"/>
    <p:sldId id="288" r:id="rId11"/>
    <p:sldId id="289" r:id="rId12"/>
    <p:sldId id="290" r:id="rId13"/>
    <p:sldId id="257" r:id="rId14"/>
    <p:sldId id="258" r:id="rId15"/>
    <p:sldId id="259" r:id="rId16"/>
    <p:sldId id="320" r:id="rId17"/>
    <p:sldId id="262" r:id="rId18"/>
    <p:sldId id="263" r:id="rId19"/>
    <p:sldId id="260" r:id="rId20"/>
    <p:sldId id="261" r:id="rId21"/>
    <p:sldId id="291" r:id="rId22"/>
    <p:sldId id="300" r:id="rId23"/>
    <p:sldId id="301" r:id="rId24"/>
    <p:sldId id="292" r:id="rId25"/>
    <p:sldId id="293" r:id="rId26"/>
    <p:sldId id="294" r:id="rId27"/>
    <p:sldId id="295" r:id="rId28"/>
    <p:sldId id="265" r:id="rId29"/>
    <p:sldId id="296" r:id="rId30"/>
    <p:sldId id="297" r:id="rId31"/>
    <p:sldId id="298" r:id="rId32"/>
    <p:sldId id="299" r:id="rId33"/>
    <p:sldId id="266" r:id="rId34"/>
    <p:sldId id="267" r:id="rId35"/>
    <p:sldId id="268" r:id="rId36"/>
    <p:sldId id="269" r:id="rId37"/>
    <p:sldId id="271" r:id="rId38"/>
    <p:sldId id="302" r:id="rId39"/>
    <p:sldId id="307" r:id="rId40"/>
    <p:sldId id="312" r:id="rId41"/>
    <p:sldId id="311" r:id="rId42"/>
    <p:sldId id="304" r:id="rId43"/>
    <p:sldId id="305" r:id="rId44"/>
    <p:sldId id="272" r:id="rId45"/>
    <p:sldId id="273" r:id="rId46"/>
    <p:sldId id="275" r:id="rId47"/>
    <p:sldId id="277" r:id="rId48"/>
    <p:sldId id="278" r:id="rId49"/>
    <p:sldId id="279" r:id="rId50"/>
    <p:sldId id="280" r:id="rId51"/>
    <p:sldId id="317" r:id="rId52"/>
    <p:sldId id="316" r:id="rId53"/>
    <p:sldId id="318" r:id="rId54"/>
    <p:sldId id="315" r:id="rId55"/>
    <p:sldId id="283" r:id="rId56"/>
  </p:sldIdLst>
  <p:sldSz cx="9144000" cy="6858000" type="screen4x3"/>
  <p:notesSz cx="6889750" cy="9671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46">
          <p15:clr>
            <a:srgbClr val="A4A3A4"/>
          </p15:clr>
        </p15:guide>
        <p15:guide id="2" pos="217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89685" autoAdjust="0"/>
  </p:normalViewPr>
  <p:slideViewPr>
    <p:cSldViewPr>
      <p:cViewPr varScale="1">
        <p:scale>
          <a:sx n="74" d="100"/>
          <a:sy n="74" d="100"/>
        </p:scale>
        <p:origin x="1718"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2904" y="-84"/>
      </p:cViewPr>
      <p:guideLst>
        <p:guide orient="horz" pos="3046"/>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6469211" cy="483553"/>
          </a:xfrm>
          <a:prstGeom prst="rect">
            <a:avLst/>
          </a:prstGeom>
        </p:spPr>
        <p:txBody>
          <a:bodyPr vert="horz" lIns="94631" tIns="47316" rIns="94631" bIns="47316" rtlCol="0"/>
          <a:lstStyle>
            <a:lvl1pPr algn="l">
              <a:defRPr sz="1200"/>
            </a:lvl1pPr>
          </a:lstStyle>
          <a:p>
            <a:pPr algn="ctr"/>
            <a:r>
              <a:rPr lang="en-GB" sz="2400" b="1" i="1" dirty="0"/>
              <a:t>  St Peter and St Paul Ospringe</a:t>
            </a:r>
          </a:p>
        </p:txBody>
      </p:sp>
      <p:sp>
        <p:nvSpPr>
          <p:cNvPr id="4" name="Footer Placeholder 3"/>
          <p:cNvSpPr>
            <a:spLocks noGrp="1"/>
          </p:cNvSpPr>
          <p:nvPr>
            <p:ph type="ftr" sz="quarter" idx="2"/>
          </p:nvPr>
        </p:nvSpPr>
        <p:spPr>
          <a:xfrm>
            <a:off x="0" y="9185819"/>
            <a:ext cx="2985558" cy="483553"/>
          </a:xfrm>
          <a:prstGeom prst="rect">
            <a:avLst/>
          </a:prstGeom>
        </p:spPr>
        <p:txBody>
          <a:bodyPr vert="horz" lIns="94631" tIns="47316" rIns="94631" bIns="47316" rtlCol="0" anchor="b"/>
          <a:lstStyle>
            <a:lvl1pPr algn="l">
              <a:defRPr sz="1200"/>
            </a:lvl1pPr>
          </a:lstStyle>
          <a:p>
            <a:r>
              <a:rPr lang="en-GB" dirty="0"/>
              <a:t>May24th</a:t>
            </a:r>
          </a:p>
        </p:txBody>
      </p:sp>
      <p:sp>
        <p:nvSpPr>
          <p:cNvPr id="5" name="Slide Number Placeholder 4"/>
          <p:cNvSpPr>
            <a:spLocks noGrp="1"/>
          </p:cNvSpPr>
          <p:nvPr>
            <p:ph type="sldNum" sz="quarter" idx="3"/>
          </p:nvPr>
        </p:nvSpPr>
        <p:spPr>
          <a:xfrm>
            <a:off x="3902597" y="9185819"/>
            <a:ext cx="2985558" cy="483553"/>
          </a:xfrm>
          <a:prstGeom prst="rect">
            <a:avLst/>
          </a:prstGeom>
        </p:spPr>
        <p:txBody>
          <a:bodyPr vert="horz" lIns="94631" tIns="47316" rIns="94631" bIns="47316" rtlCol="0" anchor="b"/>
          <a:lstStyle>
            <a:lvl1pPr algn="r">
              <a:defRPr sz="1200"/>
            </a:lvl1pPr>
          </a:lstStyle>
          <a:p>
            <a:fld id="{A5E6C85E-B614-4960-BD94-7D6B62B34694}" type="slidenum">
              <a:rPr lang="en-GB" smtClean="0"/>
              <a:t>‹#›</a:t>
            </a:fld>
            <a:endParaRPr lang="en-GB"/>
          </a:p>
        </p:txBody>
      </p:sp>
    </p:spTree>
    <p:extLst>
      <p:ext uri="{BB962C8B-B14F-4D97-AF65-F5344CB8AC3E}">
        <p14:creationId xmlns:p14="http://schemas.microsoft.com/office/powerpoint/2010/main" val="3358554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85558" cy="483553"/>
          </a:xfrm>
          <a:prstGeom prst="rect">
            <a:avLst/>
          </a:prstGeom>
          <a:noFill/>
          <a:ln>
            <a:noFill/>
          </a:ln>
        </p:spPr>
        <p:txBody>
          <a:bodyPr vert="horz" wrap="square" lIns="94631" tIns="47316" rIns="94631" bIns="47316" anchor="t" anchorCtr="0" compatLnSpc="1"/>
          <a:lstStyle>
            <a:lvl1pPr marL="0" marR="0" lvl="0" indent="0" algn="l" defTabSz="946313"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p:cNvSpPr txBox="1">
            <a:spLocks noGrp="1"/>
          </p:cNvSpPr>
          <p:nvPr>
            <p:ph type="dt" idx="1"/>
          </p:nvPr>
        </p:nvSpPr>
        <p:spPr>
          <a:xfrm>
            <a:off x="3902592" y="0"/>
            <a:ext cx="2985558" cy="483553"/>
          </a:xfrm>
          <a:prstGeom prst="rect">
            <a:avLst/>
          </a:prstGeom>
          <a:noFill/>
          <a:ln>
            <a:noFill/>
          </a:ln>
        </p:spPr>
        <p:txBody>
          <a:bodyPr vert="horz" wrap="square" lIns="94631" tIns="47316" rIns="94631" bIns="47316" anchor="t" anchorCtr="0" compatLnSpc="1"/>
          <a:lstStyle>
            <a:lvl1pPr marL="0" marR="0" lvl="0" indent="0" algn="r" defTabSz="946313"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70E87E36-E2DA-4900-A3FB-681DE2128A79}" type="datetime1">
              <a:rPr lang="en-GB"/>
              <a:pPr lvl="0"/>
              <a:t>15/07/2026</a:t>
            </a:fld>
            <a:endParaRPr lang="en-GB"/>
          </a:p>
        </p:txBody>
      </p:sp>
      <p:sp>
        <p:nvSpPr>
          <p:cNvPr id="4" name="Slide Image Placeholder 3"/>
          <p:cNvSpPr>
            <a:spLocks noGrp="1" noRot="1" noChangeAspect="1"/>
          </p:cNvSpPr>
          <p:nvPr>
            <p:ph type="sldImg" idx="2"/>
          </p:nvPr>
        </p:nvSpPr>
        <p:spPr>
          <a:xfrm>
            <a:off x="1028700" y="727075"/>
            <a:ext cx="4832350" cy="3624263"/>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8975" y="4593750"/>
            <a:ext cx="5511800" cy="4351973"/>
          </a:xfrm>
          <a:prstGeom prst="rect">
            <a:avLst/>
          </a:prstGeom>
          <a:noFill/>
          <a:ln>
            <a:noFill/>
          </a:ln>
        </p:spPr>
        <p:txBody>
          <a:bodyPr vert="horz" wrap="square" lIns="94631" tIns="47316" rIns="94631" bIns="47316"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txBox="1">
            <a:spLocks noGrp="1"/>
          </p:cNvSpPr>
          <p:nvPr>
            <p:ph type="ftr" sz="quarter" idx="4"/>
          </p:nvPr>
        </p:nvSpPr>
        <p:spPr>
          <a:xfrm>
            <a:off x="0" y="9185814"/>
            <a:ext cx="2985558" cy="483553"/>
          </a:xfrm>
          <a:prstGeom prst="rect">
            <a:avLst/>
          </a:prstGeom>
          <a:noFill/>
          <a:ln>
            <a:noFill/>
          </a:ln>
        </p:spPr>
        <p:txBody>
          <a:bodyPr vert="horz" wrap="square" lIns="94631" tIns="47316" rIns="94631" bIns="47316" anchor="b" anchorCtr="0" compatLnSpc="1"/>
          <a:lstStyle>
            <a:lvl1pPr marL="0" marR="0" lvl="0" indent="0" algn="l" defTabSz="946313"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p:cNvSpPr txBox="1">
            <a:spLocks noGrp="1"/>
          </p:cNvSpPr>
          <p:nvPr>
            <p:ph type="sldNum" sz="quarter" idx="5"/>
          </p:nvPr>
        </p:nvSpPr>
        <p:spPr>
          <a:xfrm>
            <a:off x="3902592" y="9185814"/>
            <a:ext cx="2985558" cy="483553"/>
          </a:xfrm>
          <a:prstGeom prst="rect">
            <a:avLst/>
          </a:prstGeom>
          <a:noFill/>
          <a:ln>
            <a:noFill/>
          </a:ln>
        </p:spPr>
        <p:txBody>
          <a:bodyPr vert="horz" wrap="square" lIns="94631" tIns="47316" rIns="94631" bIns="47316" anchor="b" anchorCtr="0" compatLnSpc="1"/>
          <a:lstStyle>
            <a:lvl1pPr marL="0" marR="0" lvl="0" indent="0" algn="r" defTabSz="946313"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F54E61FA-ACB1-46D0-9D73-C0305AB0C54E}" type="slidenum">
              <a:rPr/>
              <a:pPr lvl="0"/>
              <a:t>‹#›</a:t>
            </a:fld>
            <a:endParaRPr lang="en-GB"/>
          </a:p>
        </p:txBody>
      </p:sp>
    </p:spTree>
    <p:extLst>
      <p:ext uri="{BB962C8B-B14F-4D97-AF65-F5344CB8AC3E}">
        <p14:creationId xmlns:p14="http://schemas.microsoft.com/office/powerpoint/2010/main" val="18812111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105" name="Google Shape;105;p4: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139" name="Google Shape;139;p7: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157" name="Google Shape;157;p9: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166" name="Google Shape;166;p10: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184" name="Google Shape;184;p12: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175" name="Google Shape;175;p11: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132" name="Google Shape;132;p6: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238" name="Google Shape;238;p18: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9: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245" name="Google Shape;245;p19: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f52e0924ef_1_0: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f52e0924ef_1_0: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115" name="Google Shape;115;gf52e0924ef_1_0:notes"/>
          <p:cNvSpPr txBox="1">
            <a:spLocks noGrp="1"/>
          </p:cNvSpPr>
          <p:nvPr>
            <p:ph type="sldNum" idx="12"/>
          </p:nvPr>
        </p:nvSpPr>
        <p:spPr>
          <a:xfrm>
            <a:off x="3902597" y="9185819"/>
            <a:ext cx="2985558" cy="483553"/>
          </a:xfrm>
          <a:prstGeom prst="rect">
            <a:avLst/>
          </a:prstGeom>
        </p:spPr>
        <p:txBody>
          <a:bodyPr spcFirstLastPara="1" wrap="square" lIns="94616" tIns="47295" rIns="94616" bIns="47295" anchor="b" anchorCtr="0">
            <a:noAutofit/>
          </a:bodyPr>
          <a:lstStyle/>
          <a:p>
            <a:pPr>
              <a:buClr>
                <a:srgbClr val="000000"/>
              </a:buClr>
            </a:pPr>
            <a:fld id="{00000000-1234-1234-1234-123412341234}" type="slidenum">
              <a:rPr lang="en-GB"/>
              <a:pPr>
                <a:buClr>
                  <a:srgbClr val="000000"/>
                </a:buClr>
              </a:pPr>
              <a:t>11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8975" y="4593750"/>
            <a:ext cx="5511800" cy="4351973"/>
          </a:xfrm>
          <a:prstGeom prst="rect">
            <a:avLst/>
          </a:prstGeom>
          <a:noFill/>
          <a:ln>
            <a:noFill/>
          </a:ln>
        </p:spPr>
        <p:txBody>
          <a:bodyPr spcFirstLastPara="1" wrap="square" lIns="94616" tIns="47295" rIns="94616" bIns="47295" anchor="t" anchorCtr="0">
            <a:noAutofit/>
          </a:bodyPr>
          <a:lstStyle/>
          <a:p>
            <a:endParaRPr dirty="0"/>
          </a:p>
        </p:txBody>
      </p:sp>
      <p:sp>
        <p:nvSpPr>
          <p:cNvPr id="125" name="Google Shape;125;p5:notes"/>
          <p:cNvSpPr txBox="1">
            <a:spLocks noGrp="1"/>
          </p:cNvSpPr>
          <p:nvPr>
            <p:ph type="sldNum" idx="12"/>
          </p:nvPr>
        </p:nvSpPr>
        <p:spPr>
          <a:xfrm>
            <a:off x="3902597" y="9185819"/>
            <a:ext cx="2985558" cy="483553"/>
          </a:xfrm>
          <a:prstGeom prst="rect">
            <a:avLst/>
          </a:prstGeom>
          <a:noFill/>
          <a:ln>
            <a:noFill/>
          </a:ln>
        </p:spPr>
        <p:txBody>
          <a:bodyPr spcFirstLastPara="1" wrap="square" lIns="94616" tIns="47295" rIns="94616" bIns="47295" anchor="b" anchorCtr="0">
            <a:noAutofit/>
          </a:bodyPr>
          <a:lstStyle/>
          <a:p>
            <a:fld id="{00000000-1234-1234-1234-123412341234}" type="slidenum">
              <a:rPr lang="en-GB"/>
              <a:pPr/>
              <a:t>12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193" name="Google Shape;193;p13: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202" name="Google Shape;202;p14: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211" name="Google Shape;211;p15: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6: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220" name="Google Shape;220;p16: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7: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229" name="Google Shape;229;p17: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8975" y="4593750"/>
            <a:ext cx="5511800" cy="4351973"/>
          </a:xfrm>
          <a:prstGeom prst="rect">
            <a:avLst/>
          </a:prstGeom>
        </p:spPr>
        <p:txBody>
          <a:bodyPr spcFirstLastPara="1" wrap="square" lIns="94616" tIns="47295" rIns="94616" bIns="47295" anchor="t" anchorCtr="0">
            <a:noAutofit/>
          </a:bodyPr>
          <a:lstStyle/>
          <a:p>
            <a:endParaRPr/>
          </a:p>
        </p:txBody>
      </p:sp>
      <p:sp>
        <p:nvSpPr>
          <p:cNvPr id="148" name="Google Shape;148;p8:notes"/>
          <p:cNvSpPr>
            <a:spLocks noGrp="1" noRot="1" noChangeAspect="1"/>
          </p:cNvSpPr>
          <p:nvPr>
            <p:ph type="sldImg" idx="2"/>
          </p:nvPr>
        </p:nvSpPr>
        <p:spPr>
          <a:xfrm>
            <a:off x="1028700" y="727075"/>
            <a:ext cx="4832350" cy="3624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4"/>
            <a:ext cx="7772400" cy="1470026"/>
          </a:xfrm>
        </p:spPr>
        <p:txBody>
          <a:bodyPr/>
          <a:lstStyle>
            <a:lvl1pPr>
              <a:defRPr/>
            </a:lvl1pPr>
          </a:lstStyle>
          <a:p>
            <a:pPr lvl="0"/>
            <a:r>
              <a:rPr lang="en-US"/>
              <a:t>Click to edit Master title style</a:t>
            </a:r>
            <a:endParaRPr lang="en-GB"/>
          </a:p>
        </p:txBody>
      </p:sp>
      <p:sp>
        <p:nvSpPr>
          <p:cNvPr id="3" name="Subtitle 2"/>
          <p:cNvSpPr txBox="1">
            <a:spLocks noGrp="1"/>
          </p:cNvSpPr>
          <p:nvPr>
            <p:ph type="subTitle" idx="1"/>
          </p:nvPr>
        </p:nvSpPr>
        <p:spPr>
          <a:xfrm>
            <a:off x="1371600" y="3886201"/>
            <a:ext cx="6400800" cy="1752603"/>
          </a:xfrm>
        </p:spPr>
        <p:txBody>
          <a:bodyPr anchorCtr="1"/>
          <a:lstStyle>
            <a:lvl1pPr marL="0" indent="0" algn="ctr">
              <a:buNone/>
              <a:defRPr>
                <a:solidFill>
                  <a:srgbClr val="898989"/>
                </a:solidFill>
              </a:defRPr>
            </a:lvl1pPr>
          </a:lstStyle>
          <a:p>
            <a:pPr lvl="0"/>
            <a:r>
              <a:rPr lang="en-US"/>
              <a:t>Click to edit Master subtitle style</a:t>
            </a:r>
            <a:endParaRPr lang="en-GB"/>
          </a:p>
        </p:txBody>
      </p:sp>
      <p:sp>
        <p:nvSpPr>
          <p:cNvPr id="4" name="Date Placeholder 3"/>
          <p:cNvSpPr txBox="1">
            <a:spLocks noGrp="1"/>
          </p:cNvSpPr>
          <p:nvPr>
            <p:ph type="dt" sz="half" idx="7"/>
          </p:nvPr>
        </p:nvSpPr>
        <p:spPr/>
        <p:txBody>
          <a:bodyPr/>
          <a:lstStyle>
            <a:lvl1pPr>
              <a:defRPr/>
            </a:lvl1pPr>
          </a:lstStyle>
          <a:p>
            <a:pPr lvl="0"/>
            <a:fld id="{8A28EA38-673C-45EF-B8E4-F324FA9C1948}" type="datetime1">
              <a:rPr lang="en-GB"/>
              <a:pPr lvl="0"/>
              <a:t>15/07/2026</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085300C3-CA1F-40EF-892C-A13D9E6D5613}" type="slidenum">
              <a:rPr/>
              <a:pPr lvl="0"/>
              <a:t>‹#›</a:t>
            </a:fld>
            <a:endParaRPr lang="en-GB"/>
          </a:p>
        </p:txBody>
      </p:sp>
    </p:spTree>
  </p:cSld>
  <p:clrMapOvr>
    <a:masterClrMapping/>
  </p:clrMapOvr>
  <p:transition spd="slow"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0F3CE683-0341-486D-A2FF-00D97B528BF3}" type="datetime1">
              <a:rPr lang="en-GB"/>
              <a:pPr lvl="0"/>
              <a:t>15/07/2026</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BEF88EE3-BCA1-440C-AE63-0F12B0683D06}" type="slidenum">
              <a:rPr/>
              <a:pPr lvl="0"/>
              <a:t>‹#›</a:t>
            </a:fld>
            <a:endParaRPr lang="en-GB"/>
          </a:p>
        </p:txBody>
      </p:sp>
    </p:spTree>
  </p:cSld>
  <p:clrMapOvr>
    <a:masterClrMapping/>
  </p:clrMapOvr>
  <p:transition spd="slow"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4641"/>
            <a:ext cx="2057400" cy="5851529"/>
          </a:xfrm>
        </p:spPr>
        <p:txBody>
          <a:bodyPr vert="eaVert"/>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a:xfrm>
            <a:off x="457201" y="274641"/>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334274EF-28A9-48EC-AABA-AADB1FE3E4B4}" type="datetime1">
              <a:rPr lang="en-GB"/>
              <a:pPr lvl="0"/>
              <a:t>15/07/2026</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A6A89EEB-5823-4C8A-85E8-9BA67D4C8BA3}" type="slidenum">
              <a:rPr/>
              <a:pPr lvl="0"/>
              <a:t>‹#›</a:t>
            </a:fld>
            <a:endParaRPr lang="en-GB"/>
          </a:p>
        </p:txBody>
      </p:sp>
    </p:spTree>
  </p:cSld>
  <p:clrMapOvr>
    <a:masterClrMapping/>
  </p:clrMapOvr>
  <p:transition spd="slow"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7F57284F-E8E0-414C-9281-E9F9657E5C2A}" type="datetime1">
              <a:rPr lang="en-GB"/>
              <a:pPr lvl="0"/>
              <a:t>15/07/2026</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4291D19C-46B3-4A90-920B-2A4097D9D0DE}" type="slidenum">
              <a:rPr/>
              <a:pPr lvl="0"/>
              <a:t>‹#›</a:t>
            </a:fld>
            <a:endParaRPr lang="en-GB"/>
          </a:p>
        </p:txBody>
      </p:sp>
    </p:spTree>
  </p:cSld>
  <p:clrMapOvr>
    <a:masterClrMapping/>
  </p:clrMapOvr>
  <p:transition spd="slow" advTm="3000"/>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6"/>
            <a:ext cx="7772400" cy="1362071"/>
          </a:xfrm>
        </p:spPr>
        <p:txBody>
          <a:bodyPr anchor="t" anchorCtr="0"/>
          <a:lstStyle>
            <a:lvl1pPr algn="l">
              <a:defRPr sz="4000" b="1" cap="all"/>
            </a:lvl1pPr>
          </a:lstStyle>
          <a:p>
            <a:pPr lvl="0"/>
            <a:r>
              <a:rPr lang="en-US"/>
              <a:t>Click to edit Master title style</a:t>
            </a:r>
            <a:endParaRPr lang="en-GB"/>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48C7A967-1C3F-4FFB-AB2D-50AB79D2AD30}" type="datetime1">
              <a:rPr lang="en-GB"/>
              <a:pPr lvl="0"/>
              <a:t>15/07/2026</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7E51BEB2-0B07-4E4C-B47E-136D4A02ED22}" type="slidenum">
              <a:rPr/>
              <a:pPr lvl="0"/>
              <a:t>‹#›</a:t>
            </a:fld>
            <a:endParaRPr lang="en-GB"/>
          </a:p>
        </p:txBody>
      </p:sp>
    </p:spTree>
  </p:cSld>
  <p:clrMapOvr>
    <a:masterClrMapping/>
  </p:clrMapOvr>
  <p:transition spd="slow"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a:xfrm>
            <a:off x="457201" y="1600201"/>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4648197" y="1600201"/>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txBox="1">
            <a:spLocks noGrp="1"/>
          </p:cNvSpPr>
          <p:nvPr>
            <p:ph type="dt" sz="half" idx="7"/>
          </p:nvPr>
        </p:nvSpPr>
        <p:spPr/>
        <p:txBody>
          <a:bodyPr/>
          <a:lstStyle>
            <a:lvl1pPr>
              <a:defRPr/>
            </a:lvl1pPr>
          </a:lstStyle>
          <a:p>
            <a:pPr lvl="0"/>
            <a:fld id="{FFAF19A9-9C0B-4549-9DCC-F36FF51E056C}" type="datetime1">
              <a:rPr lang="en-GB"/>
              <a:pPr lvl="0"/>
              <a:t>15/07/2026</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F9461CB1-6CCB-44BA-906C-AEB787FEE29F}" type="slidenum">
              <a:rPr/>
              <a:pPr lvl="0"/>
              <a:t>‹#›</a:t>
            </a:fld>
            <a:endParaRPr lang="en-GB"/>
          </a:p>
        </p:txBody>
      </p:sp>
    </p:spTree>
  </p:cSld>
  <p:clrMapOvr>
    <a:masterClrMapping/>
  </p:clrMapOvr>
  <p:transition spd="slow" advTm="3000"/>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Text Placeholder 2"/>
          <p:cNvSpPr txBox="1">
            <a:spLocks noGrp="1"/>
          </p:cNvSpPr>
          <p:nvPr>
            <p:ph type="body" idx="1"/>
          </p:nvPr>
        </p:nvSpPr>
        <p:spPr>
          <a:xfrm>
            <a:off x="457200" y="1535114"/>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3"/>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txBox="1">
            <a:spLocks noGrp="1"/>
          </p:cNvSpPr>
          <p:nvPr>
            <p:ph type="body" idx="3"/>
          </p:nvPr>
        </p:nvSpPr>
        <p:spPr>
          <a:xfrm>
            <a:off x="4645023" y="1535114"/>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3"/>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txBox="1">
            <a:spLocks noGrp="1"/>
          </p:cNvSpPr>
          <p:nvPr>
            <p:ph type="dt" sz="half" idx="7"/>
          </p:nvPr>
        </p:nvSpPr>
        <p:spPr/>
        <p:txBody>
          <a:bodyPr/>
          <a:lstStyle>
            <a:lvl1pPr>
              <a:defRPr/>
            </a:lvl1pPr>
          </a:lstStyle>
          <a:p>
            <a:pPr lvl="0"/>
            <a:fld id="{B97D5FA2-877F-4981-B89B-1274834D8A56}" type="datetime1">
              <a:rPr lang="en-GB"/>
              <a:pPr lvl="0"/>
              <a:t>15/07/2026</a:t>
            </a:fld>
            <a:endParaRPr lang="en-GB"/>
          </a:p>
        </p:txBody>
      </p:sp>
      <p:sp>
        <p:nvSpPr>
          <p:cNvPr id="8" name="Footer Placeholder 7"/>
          <p:cNvSpPr txBox="1">
            <a:spLocks noGrp="1"/>
          </p:cNvSpPr>
          <p:nvPr>
            <p:ph type="ftr" sz="quarter" idx="9"/>
          </p:nvPr>
        </p:nvSpPr>
        <p:spPr/>
        <p:txBody>
          <a:bodyPr/>
          <a:lstStyle>
            <a:lvl1pPr>
              <a:defRPr/>
            </a:lvl1pPr>
          </a:lstStyle>
          <a:p>
            <a:pPr lvl="0"/>
            <a:endParaRPr lang="en-GB"/>
          </a:p>
        </p:txBody>
      </p:sp>
      <p:sp>
        <p:nvSpPr>
          <p:cNvPr id="9" name="Slide Number Placeholder 8"/>
          <p:cNvSpPr txBox="1">
            <a:spLocks noGrp="1"/>
          </p:cNvSpPr>
          <p:nvPr>
            <p:ph type="sldNum" sz="quarter" idx="8"/>
          </p:nvPr>
        </p:nvSpPr>
        <p:spPr/>
        <p:txBody>
          <a:bodyPr/>
          <a:lstStyle>
            <a:lvl1pPr>
              <a:defRPr/>
            </a:lvl1pPr>
          </a:lstStyle>
          <a:p>
            <a:pPr lvl="0"/>
            <a:fld id="{999D6051-D375-49C8-A857-EA2C18E07EF4}" type="slidenum">
              <a:rPr/>
              <a:pPr lvl="0"/>
              <a:t>‹#›</a:t>
            </a:fld>
            <a:endParaRPr lang="en-GB"/>
          </a:p>
        </p:txBody>
      </p:sp>
    </p:spTree>
  </p:cSld>
  <p:clrMapOvr>
    <a:masterClrMapping/>
  </p:clrMapOvr>
  <p:transition spd="slow"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p:cNvSpPr txBox="1">
            <a:spLocks noGrp="1"/>
          </p:cNvSpPr>
          <p:nvPr>
            <p:ph type="dt" sz="half" idx="7"/>
          </p:nvPr>
        </p:nvSpPr>
        <p:spPr/>
        <p:txBody>
          <a:bodyPr/>
          <a:lstStyle>
            <a:lvl1pPr>
              <a:defRPr/>
            </a:lvl1pPr>
          </a:lstStyle>
          <a:p>
            <a:pPr lvl="0"/>
            <a:fld id="{AD4D311D-FE47-4EF2-8047-A70483684601}" type="datetime1">
              <a:rPr lang="en-GB"/>
              <a:pPr lvl="0"/>
              <a:t>15/07/2026</a:t>
            </a:fld>
            <a:endParaRPr lang="en-GB"/>
          </a:p>
        </p:txBody>
      </p:sp>
      <p:sp>
        <p:nvSpPr>
          <p:cNvPr id="4" name="Footer Placeholder 3"/>
          <p:cNvSpPr txBox="1">
            <a:spLocks noGrp="1"/>
          </p:cNvSpPr>
          <p:nvPr>
            <p:ph type="ftr" sz="quarter" idx="9"/>
          </p:nvPr>
        </p:nvSpPr>
        <p:spPr/>
        <p:txBody>
          <a:bodyPr/>
          <a:lstStyle>
            <a:lvl1pPr>
              <a:defRPr/>
            </a:lvl1pPr>
          </a:lstStyle>
          <a:p>
            <a:pPr lvl="0"/>
            <a:endParaRPr lang="en-GB"/>
          </a:p>
        </p:txBody>
      </p:sp>
      <p:sp>
        <p:nvSpPr>
          <p:cNvPr id="5" name="Slide Number Placeholder 4"/>
          <p:cNvSpPr txBox="1">
            <a:spLocks noGrp="1"/>
          </p:cNvSpPr>
          <p:nvPr>
            <p:ph type="sldNum" sz="quarter" idx="8"/>
          </p:nvPr>
        </p:nvSpPr>
        <p:spPr/>
        <p:txBody>
          <a:bodyPr/>
          <a:lstStyle>
            <a:lvl1pPr>
              <a:defRPr/>
            </a:lvl1pPr>
          </a:lstStyle>
          <a:p>
            <a:pPr lvl="0"/>
            <a:fld id="{631B3BC0-398F-4A91-B930-CBCD0A38F7A9}" type="slidenum">
              <a:rPr/>
              <a:pPr lvl="0"/>
              <a:t>‹#›</a:t>
            </a:fld>
            <a:endParaRPr lang="en-GB"/>
          </a:p>
        </p:txBody>
      </p:sp>
    </p:spTree>
  </p:cSld>
  <p:clrMapOvr>
    <a:masterClrMapping/>
  </p:clrMapOvr>
  <p:transition spd="slow"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E133D871-86C4-40EE-809E-018443699AC9}" type="datetime1">
              <a:rPr lang="en-GB"/>
              <a:pPr lvl="0"/>
              <a:t>15/07/2026</a:t>
            </a:fld>
            <a:endParaRPr lang="en-GB"/>
          </a:p>
        </p:txBody>
      </p:sp>
      <p:sp>
        <p:nvSpPr>
          <p:cNvPr id="3" name="Footer Placeholder 2"/>
          <p:cNvSpPr txBox="1">
            <a:spLocks noGrp="1"/>
          </p:cNvSpPr>
          <p:nvPr>
            <p:ph type="ftr" sz="quarter" idx="9"/>
          </p:nvPr>
        </p:nvSpPr>
        <p:spPr/>
        <p:txBody>
          <a:bodyPr/>
          <a:lstStyle>
            <a:lvl1pPr>
              <a:defRPr/>
            </a:lvl1pPr>
          </a:lstStyle>
          <a:p>
            <a:pPr lvl="0"/>
            <a:endParaRPr lang="en-GB"/>
          </a:p>
        </p:txBody>
      </p:sp>
      <p:sp>
        <p:nvSpPr>
          <p:cNvPr id="4" name="Slide Number Placeholder 3"/>
          <p:cNvSpPr txBox="1">
            <a:spLocks noGrp="1"/>
          </p:cNvSpPr>
          <p:nvPr>
            <p:ph type="sldNum" sz="quarter" idx="8"/>
          </p:nvPr>
        </p:nvSpPr>
        <p:spPr/>
        <p:txBody>
          <a:bodyPr/>
          <a:lstStyle>
            <a:lvl1pPr>
              <a:defRPr/>
            </a:lvl1pPr>
          </a:lstStyle>
          <a:p>
            <a:pPr lvl="0"/>
            <a:fld id="{D9687F60-3F76-4EB7-A704-E44A73246139}" type="slidenum">
              <a:rPr/>
              <a:pPr lvl="0"/>
              <a:t>‹#›</a:t>
            </a:fld>
            <a:endParaRPr lang="en-GB"/>
          </a:p>
        </p:txBody>
      </p:sp>
    </p:spTree>
  </p:cSld>
  <p:clrMapOvr>
    <a:masterClrMapping/>
  </p:clrMapOvr>
  <p:transition spd="slow"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2" y="273049"/>
            <a:ext cx="3008311" cy="1162046"/>
          </a:xfrm>
        </p:spPr>
        <p:txBody>
          <a:bodyPr anchor="b" anchorCtr="0"/>
          <a:lstStyle>
            <a:lvl1pPr algn="l">
              <a:defRPr sz="2000" b="1"/>
            </a:lvl1pPr>
          </a:lstStyle>
          <a:p>
            <a:pPr lvl="0"/>
            <a:r>
              <a:rPr lang="en-US"/>
              <a:t>Click to edit Master title style</a:t>
            </a:r>
            <a:endParaRPr lang="en-GB"/>
          </a:p>
        </p:txBody>
      </p:sp>
      <p:sp>
        <p:nvSpPr>
          <p:cNvPr id="3" name="Content Placeholder 2"/>
          <p:cNvSpPr txBox="1">
            <a:spLocks noGrp="1"/>
          </p:cNvSpPr>
          <p:nvPr>
            <p:ph idx="1"/>
          </p:nvPr>
        </p:nvSpPr>
        <p:spPr>
          <a:xfrm>
            <a:off x="3575047" y="273049"/>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txBox="1">
            <a:spLocks noGrp="1"/>
          </p:cNvSpPr>
          <p:nvPr>
            <p:ph type="body" idx="2"/>
          </p:nvPr>
        </p:nvSpPr>
        <p:spPr>
          <a:xfrm>
            <a:off x="457202"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558CC436-B38B-4B9D-AABF-383319D8DB15}" type="datetime1">
              <a:rPr lang="en-GB"/>
              <a:pPr lvl="0"/>
              <a:t>15/07/2026</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AEC756A1-6560-4406-A740-73B2DE2138ED}" type="slidenum">
              <a:rPr/>
              <a:pPr lvl="0"/>
              <a:t>‹#›</a:t>
            </a:fld>
            <a:endParaRPr lang="en-GB"/>
          </a:p>
        </p:txBody>
      </p:sp>
    </p:spTree>
  </p:cSld>
  <p:clrMapOvr>
    <a:masterClrMapping/>
  </p:clrMapOvr>
  <p:transition spd="slow" advTm="3000"/>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1"/>
            <a:ext cx="5486400" cy="566735"/>
          </a:xfrm>
        </p:spPr>
        <p:txBody>
          <a:bodyPr anchor="b" anchorCtr="0"/>
          <a:lstStyle>
            <a:lvl1pPr algn="l">
              <a:defRPr sz="2000" b="1"/>
            </a:lvl1pPr>
          </a:lstStyle>
          <a:p>
            <a:pPr lvl="0"/>
            <a:r>
              <a:rPr lang="en-US"/>
              <a:t>Click to edit Master title style</a:t>
            </a:r>
            <a:endParaRPr lang="en-GB"/>
          </a:p>
        </p:txBody>
      </p:sp>
      <p:sp>
        <p:nvSpPr>
          <p:cNvPr id="3" name="Picture Placeholder 2"/>
          <p:cNvSpPr txBox="1">
            <a:spLocks noGrp="1"/>
          </p:cNvSpPr>
          <p:nvPr>
            <p:ph type="pic" idx="1"/>
          </p:nvPr>
        </p:nvSpPr>
        <p:spPr>
          <a:xfrm>
            <a:off x="1792288" y="612776"/>
            <a:ext cx="5486400" cy="4114800"/>
          </a:xfrm>
        </p:spPr>
        <p:txBody>
          <a:bodyPr/>
          <a:lstStyle>
            <a:lvl1pPr marL="0" indent="0">
              <a:buNone/>
              <a:defRPr lang="en-GB"/>
            </a:lvl1pPr>
          </a:lstStyle>
          <a:p>
            <a:pPr lvl="0"/>
            <a:endParaRPr lang="en-GB"/>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662022A6-C600-447A-B968-F6417B22C188}" type="datetime1">
              <a:rPr lang="en-GB"/>
              <a:pPr lvl="0"/>
              <a:t>15/07/2026</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9F33E19F-D825-4F96-8C4D-63FFCB5089BA}" type="slidenum">
              <a:rPr/>
              <a:pPr lvl="0"/>
              <a:t>‹#›</a:t>
            </a:fld>
            <a:endParaRPr lang="en-GB"/>
          </a:p>
        </p:txBody>
      </p:sp>
    </p:spTree>
  </p:cSld>
  <p:clrMapOvr>
    <a:masterClrMapping/>
  </p:clrMapOvr>
  <p:transition spd="slow" advTm="3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en-US"/>
              <a:t>Click to edit Master title style</a:t>
            </a:r>
            <a:endParaRPr lang="en-GB"/>
          </a:p>
        </p:txBody>
      </p:sp>
      <p:sp>
        <p:nvSpPr>
          <p:cNvPr id="3" name="Text Placeholder 2"/>
          <p:cNvSpPr txBox="1">
            <a:spLocks noGrp="1"/>
          </p:cNvSpPr>
          <p:nvPr>
            <p:ph type="body" idx="1"/>
          </p:nvPr>
        </p:nvSpPr>
        <p:spPr>
          <a:xfrm>
            <a:off x="457200" y="1600201"/>
            <a:ext cx="8229600" cy="4525959"/>
          </a:xfrm>
          <a:prstGeom prst="rect">
            <a:avLst/>
          </a:prstGeom>
          <a:noFill/>
          <a:ln>
            <a:noFill/>
          </a:ln>
        </p:spPr>
        <p:txBody>
          <a:bodyPr vert="horz" wrap="square" lIns="91440" tIns="4572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2"/>
          </p:nvPr>
        </p:nvSpPr>
        <p:spPr>
          <a:xfrm>
            <a:off x="457201" y="6356352"/>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B0863EA0-917A-4B0F-AE2D-E05C3BDE78B8}" type="datetime1">
              <a:rPr lang="en-GB"/>
              <a:pPr lvl="0"/>
              <a:t>15/07/2026</a:t>
            </a:fld>
            <a:endParaRPr lang="en-GB"/>
          </a:p>
        </p:txBody>
      </p:sp>
      <p:sp>
        <p:nvSpPr>
          <p:cNvPr id="5" name="Footer Placeholder 4"/>
          <p:cNvSpPr txBox="1">
            <a:spLocks noGrp="1"/>
          </p:cNvSpPr>
          <p:nvPr>
            <p:ph type="ftr" sz="quarter" idx="3"/>
          </p:nvPr>
        </p:nvSpPr>
        <p:spPr>
          <a:xfrm>
            <a:off x="3124204" y="6356352"/>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p:cNvSpPr txBox="1">
            <a:spLocks noGrp="1"/>
          </p:cNvSpPr>
          <p:nvPr>
            <p:ph type="sldNum" sz="quarter" idx="4"/>
          </p:nvPr>
        </p:nvSpPr>
        <p:spPr>
          <a:xfrm>
            <a:off x="6553203" y="6356352"/>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823AC9F3-28A9-49D6-81A6-FD3C2BF9B627}" type="slidenum">
              <a:rPr/>
              <a:pPr lvl="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
  <p:txStyles>
    <p:title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microsoft.com/office/2007/relationships/media" Target="../media/media1.wav"/><Relationship Id="rId7" Type="http://schemas.openxmlformats.org/officeDocument/2006/relationships/image" Target="../media/image2.png"/><Relationship Id="rId2" Type="http://schemas.openxmlformats.org/officeDocument/2006/relationships/video" Target="file:///D:\Personal\OneNote%20Notebooks\Personal\ospringe\St%20peter%20and%20st%20paul%20ospringe\Ospringe\Photographs%20of%20church\Ospringe%20with%20bells.mp4" TargetMode="External"/><Relationship Id="rId1" Type="http://schemas.microsoft.com/office/2007/relationships/media" Target="file:///D:\Personal\OneNote%20Notebooks\Personal\ospringe\St%20peter%20and%20st%20paul%20ospringe\Ospringe\Photographs%20of%20church\Ospringe%20with%20bells.mp4"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wav"/><Relationship Id="rId9"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png"/><Relationship Id="rId5" Type="http://schemas.openxmlformats.org/officeDocument/2006/relationships/image" Target="../media/image34.jpe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png"/><Relationship Id="rId5" Type="http://schemas.openxmlformats.org/officeDocument/2006/relationships/image" Target="../media/image41.jpeg"/><Relationship Id="rId4"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2.png"/><Relationship Id="rId5" Type="http://schemas.openxmlformats.org/officeDocument/2006/relationships/image" Target="../media/image42.jpeg"/><Relationship Id="rId4"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png"/><Relationship Id="rId5" Type="http://schemas.openxmlformats.org/officeDocument/2006/relationships/image" Target="../media/image43.jpeg"/><Relationship Id="rId4"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2.pn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2.pn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2.pn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2.pn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2.pn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2.pn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2.png"/><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2.png"/><Relationship Id="rId5" Type="http://schemas.openxmlformats.org/officeDocument/2006/relationships/image" Target="../media/image56.jpeg"/><Relationship Id="rId4"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2.png"/><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2.png"/><Relationship Id="rId5" Type="http://schemas.openxmlformats.org/officeDocument/2006/relationships/image" Target="../media/image62.jpe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2.png"/><Relationship Id="rId5" Type="http://schemas.openxmlformats.org/officeDocument/2006/relationships/image" Target="../media/image64.pn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2.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2.png"/><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2.pn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2.png"/><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Welcome</a:t>
            </a:r>
            <a:endParaRPr lang="en-GB" dirty="0"/>
          </a:p>
        </p:txBody>
      </p:sp>
      <p:pic>
        <p:nvPicPr>
          <p:cNvPr id="6" name="Ospringe with bells.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6" cstate="print"/>
          <a:stretch>
            <a:fillRect/>
          </a:stretch>
        </p:blipFill>
        <p:spPr>
          <a:xfrm>
            <a:off x="467544" y="1412776"/>
            <a:ext cx="8352928" cy="4752528"/>
          </a:xfr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611433556"/>
              </p:ext>
            </p:extLst>
          </p:nvPr>
        </p:nvGraphicFramePr>
        <p:xfrm>
          <a:off x="3838575" y="3184525"/>
          <a:ext cx="1465263" cy="488950"/>
        </p:xfrm>
        <a:graphic>
          <a:graphicData uri="http://schemas.openxmlformats.org/presentationml/2006/ole">
            <mc:AlternateContent xmlns:mc="http://schemas.openxmlformats.org/markup-compatibility/2006">
              <mc:Choice xmlns:v="urn:schemas-microsoft-com:vml" Requires="v">
                <p:oleObj name="Packager Shell Object" showAsIcon="1" r:id="rId8" imgW="1465920" imgH="488520" progId="Package">
                  <p:embed/>
                </p:oleObj>
              </mc:Choice>
              <mc:Fallback>
                <p:oleObj name="Packager Shell Object" showAsIcon="1" r:id="rId8" imgW="1465920" imgH="488520" progId="Package">
                  <p:embed/>
                  <p:pic>
                    <p:nvPicPr>
                      <p:cNvPr id="0" name=""/>
                      <p:cNvPicPr/>
                      <p:nvPr/>
                    </p:nvPicPr>
                    <p:blipFill>
                      <a:blip r:embed="rId9"/>
                      <a:stretch>
                        <a:fillRect/>
                      </a:stretch>
                    </p:blipFill>
                    <p:spPr>
                      <a:xfrm>
                        <a:off x="3838575" y="3184525"/>
                        <a:ext cx="1465263" cy="488950"/>
                      </a:xfrm>
                      <a:prstGeom prst="rect">
                        <a:avLst/>
                      </a:prstGeom>
                    </p:spPr>
                  </p:pic>
                </p:oleObj>
              </mc:Fallback>
            </mc:AlternateContent>
          </a:graphicData>
        </a:graphic>
      </p:graphicFrame>
    </p:spTree>
    <p:extLst>
      <p:ext uri="{BB962C8B-B14F-4D97-AF65-F5344CB8AC3E}">
        <p14:creationId xmlns:p14="http://schemas.microsoft.com/office/powerpoint/2010/main" val="1323993436"/>
      </p:ext>
    </p:extLst>
  </p:cSld>
  <p:clrMapOvr>
    <a:masterClrMapping/>
  </p:clrMapOvr>
  <p:transition spd="slow" advTm="425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410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6"/>
        <p14:stopEvt time="42525"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GB" sz="3600" dirty="0"/>
              <a:t>West Wall</a:t>
            </a:r>
            <a:br>
              <a:rPr lang="en-GB" dirty="0"/>
            </a:br>
            <a:r>
              <a:rPr lang="en-GB" sz="1800" dirty="0" err="1"/>
              <a:t>Willement</a:t>
            </a:r>
            <a:r>
              <a:rPr lang="en-GB" sz="1800" dirty="0"/>
              <a:t> 1851</a:t>
            </a:r>
            <a:endParaRPr dirty="0"/>
          </a:p>
        </p:txBody>
      </p:sp>
      <p:sp>
        <p:nvSpPr>
          <p:cNvPr id="108" name="Google Shape;108;p4"/>
          <p:cNvSpPr txBox="1">
            <a:spLocks noGrp="1"/>
          </p:cNvSpPr>
          <p:nvPr>
            <p:ph type="body" idx="1"/>
          </p:nvPr>
        </p:nvSpPr>
        <p:spPr>
          <a:xfrm>
            <a:off x="457201" y="1196754"/>
            <a:ext cx="4040188" cy="72008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2400"/>
              <a:buNone/>
            </a:pPr>
            <a:r>
              <a:rPr dirty="0"/>
              <a:t>Description of panels</a:t>
            </a:r>
          </a:p>
        </p:txBody>
      </p:sp>
      <p:sp>
        <p:nvSpPr>
          <p:cNvPr id="109" name="Google Shape;109;p4"/>
          <p:cNvSpPr txBox="1">
            <a:spLocks noGrp="1"/>
          </p:cNvSpPr>
          <p:nvPr>
            <p:ph type="body" idx="3"/>
          </p:nvPr>
        </p:nvSpPr>
        <p:spPr>
          <a:xfrm>
            <a:off x="4645026" y="1268762"/>
            <a:ext cx="4041775" cy="576064"/>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2400"/>
              <a:buNone/>
            </a:pPr>
            <a:r>
              <a:rPr lang="en-GB"/>
              <a:t>Baptism of Jesus</a:t>
            </a:r>
            <a:endParaRPr/>
          </a:p>
        </p:txBody>
      </p:sp>
      <p:pic>
        <p:nvPicPr>
          <p:cNvPr id="110" name="Google Shape;110;p4" descr="C:\Users\Patrick\Pictures\DSC08085.JPG"/>
          <p:cNvPicPr preferRelativeResize="0">
            <a:picLocks noGrp="1"/>
          </p:cNvPicPr>
          <p:nvPr>
            <p:ph type="body" idx="4"/>
          </p:nvPr>
        </p:nvPicPr>
        <p:blipFill rotWithShape="1">
          <a:blip r:embed="rId5">
            <a:alphaModFix/>
          </a:blip>
          <a:srcRect/>
          <a:stretch/>
        </p:blipFill>
        <p:spPr>
          <a:xfrm>
            <a:off x="5492557" y="2060849"/>
            <a:ext cx="2535827" cy="3600400"/>
          </a:xfrm>
          <a:prstGeom prst="rect">
            <a:avLst/>
          </a:prstGeom>
          <a:noFill/>
          <a:ln>
            <a:noFill/>
          </a:ln>
        </p:spPr>
      </p:pic>
      <p:sp>
        <p:nvSpPr>
          <p:cNvPr id="111" name="Google Shape;111;p4"/>
          <p:cNvSpPr txBox="1">
            <a:spLocks noGrp="1"/>
          </p:cNvSpPr>
          <p:nvPr>
            <p:ph type="body" idx="2"/>
          </p:nvPr>
        </p:nvSpPr>
        <p:spPr>
          <a:xfrm>
            <a:off x="457201" y="2174875"/>
            <a:ext cx="4040188" cy="3951288"/>
          </a:xfrm>
          <a:prstGeom prst="rect">
            <a:avLst/>
          </a:prstGeom>
          <a:noFill/>
          <a:ln>
            <a:noFill/>
          </a:ln>
        </p:spPr>
        <p:txBody>
          <a:bodyPr spcFirstLastPara="1" wrap="square" lIns="91425" tIns="45700" rIns="91425" bIns="45700" anchor="t" anchorCtr="0">
            <a:normAutofit fontScale="70000" lnSpcReduction="20000"/>
          </a:bodyPr>
          <a:lstStyle/>
          <a:p>
            <a:pPr lvl="0" algn="l" rtl="0">
              <a:spcBef>
                <a:spcPts val="0"/>
              </a:spcBef>
              <a:spcAft>
                <a:spcPts val="0"/>
              </a:spcAft>
              <a:buClr>
                <a:schemeClr val="dk1"/>
              </a:buClr>
              <a:buSzPct val="100000"/>
              <a:buFont typeface="Wingdings" panose="05000000000000000000" pitchFamily="2" charset="2"/>
              <a:buChar char="v"/>
            </a:pPr>
            <a:r>
              <a:rPr lang="en-GB" dirty="0"/>
              <a:t>Dove of Peace surrounded by 5 Angels.</a:t>
            </a:r>
            <a:endParaRPr dirty="0"/>
          </a:p>
          <a:p>
            <a:pPr lvl="0" algn="l" rtl="0">
              <a:spcBef>
                <a:spcPts val="336"/>
              </a:spcBef>
              <a:spcAft>
                <a:spcPts val="0"/>
              </a:spcAft>
              <a:buClr>
                <a:schemeClr val="dk1"/>
              </a:buClr>
              <a:buSzPct val="100000"/>
              <a:buFont typeface="Wingdings" panose="05000000000000000000" pitchFamily="2" charset="2"/>
              <a:buChar char="v"/>
            </a:pPr>
            <a:r>
              <a:rPr lang="en-GB" dirty="0"/>
              <a:t>Two Angels carrying scrolls saying ‘alleluia’</a:t>
            </a:r>
            <a:endParaRPr dirty="0"/>
          </a:p>
          <a:p>
            <a:pPr lvl="0" algn="l" rtl="0">
              <a:spcBef>
                <a:spcPts val="336"/>
              </a:spcBef>
              <a:spcAft>
                <a:spcPts val="0"/>
              </a:spcAft>
              <a:buClr>
                <a:schemeClr val="dk1"/>
              </a:buClr>
              <a:buSzPct val="100000"/>
              <a:buFont typeface="Wingdings" panose="05000000000000000000" pitchFamily="2" charset="2"/>
              <a:buChar char="v"/>
            </a:pPr>
            <a:r>
              <a:rPr lang="en-GB" dirty="0"/>
              <a:t>This is my beloved Son in whom I am well pleased. (Matthew 12 v18)</a:t>
            </a:r>
            <a:endParaRPr dirty="0"/>
          </a:p>
          <a:p>
            <a:pPr lvl="0" algn="l" rtl="0">
              <a:spcBef>
                <a:spcPts val="336"/>
              </a:spcBef>
              <a:spcAft>
                <a:spcPts val="0"/>
              </a:spcAft>
              <a:buClr>
                <a:schemeClr val="dk1"/>
              </a:buClr>
              <a:buSzPct val="100000"/>
              <a:buFont typeface="Wingdings" panose="05000000000000000000" pitchFamily="2" charset="2"/>
              <a:buChar char="v"/>
            </a:pPr>
            <a:r>
              <a:rPr lang="en-GB" dirty="0"/>
              <a:t>The gentiles shall come to my light (Isaiah 60 v3)</a:t>
            </a:r>
            <a:endParaRPr dirty="0"/>
          </a:p>
          <a:p>
            <a:pPr lvl="0" algn="l" rtl="0">
              <a:spcBef>
                <a:spcPts val="336"/>
              </a:spcBef>
              <a:spcAft>
                <a:spcPts val="0"/>
              </a:spcAft>
              <a:buClr>
                <a:schemeClr val="dk1"/>
              </a:buClr>
              <a:buSzPct val="100000"/>
              <a:buFont typeface="Wingdings" panose="05000000000000000000" pitchFamily="2" charset="2"/>
              <a:buChar char="v"/>
            </a:pPr>
            <a:r>
              <a:rPr lang="en-GB" dirty="0"/>
              <a:t>The kings of Sheba and Sheba shall offer gifts (Psalm 72 v10)</a:t>
            </a:r>
            <a:endParaRPr dirty="0"/>
          </a:p>
          <a:p>
            <a:pPr lvl="0" algn="l" rtl="0">
              <a:spcBef>
                <a:spcPts val="336"/>
              </a:spcBef>
              <a:spcAft>
                <a:spcPts val="0"/>
              </a:spcAft>
              <a:buClr>
                <a:schemeClr val="dk1"/>
              </a:buClr>
              <a:buSzPct val="100000"/>
              <a:buFont typeface="Wingdings" panose="05000000000000000000" pitchFamily="2" charset="2"/>
              <a:buChar char="v"/>
            </a:pPr>
            <a:r>
              <a:rPr lang="en-GB" dirty="0"/>
              <a:t>He took the young child and his mother to Egypt. (Matthew 2 v14)</a:t>
            </a:r>
            <a:endParaRPr dirty="0"/>
          </a:p>
          <a:p>
            <a:pPr lvl="0" algn="l" rtl="0">
              <a:spcBef>
                <a:spcPts val="336"/>
              </a:spcBef>
              <a:spcAft>
                <a:spcPts val="0"/>
              </a:spcAft>
              <a:buClr>
                <a:schemeClr val="dk1"/>
              </a:buClr>
              <a:buSzPct val="100000"/>
              <a:buFont typeface="Wingdings" panose="05000000000000000000" pitchFamily="2" charset="2"/>
              <a:buChar char="v"/>
            </a:pPr>
            <a:r>
              <a:rPr lang="en-GB" dirty="0"/>
              <a:t>Ave gratia plena : Latin for ‘Hail(Mary) full of grace’</a:t>
            </a:r>
            <a:endParaRPr dirty="0"/>
          </a:p>
          <a:p>
            <a:pPr lvl="0" algn="l" rtl="0">
              <a:spcBef>
                <a:spcPts val="336"/>
              </a:spcBef>
              <a:spcAft>
                <a:spcPts val="0"/>
              </a:spcAft>
              <a:buClr>
                <a:schemeClr val="dk1"/>
              </a:buClr>
              <a:buSzPct val="100000"/>
              <a:buFont typeface="Wingdings" panose="05000000000000000000" pitchFamily="2" charset="2"/>
              <a:buChar char="v"/>
            </a:pPr>
            <a:r>
              <a:rPr lang="en-GB" dirty="0"/>
              <a:t>Be it according to thy word, blessed art though amongst women. (Luke 1 v42-43)</a:t>
            </a:r>
            <a:endParaRP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4246720"/>
      </p:ext>
    </p:extLst>
  </p:cSld>
  <p:clrMapOvr>
    <a:masterClrMapping/>
  </p:clrMapOvr>
  <p:transition spd="slow" advTm="261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f52e0924ef_1_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GB"/>
              <a:t>West wall</a:t>
            </a:r>
            <a:endParaRPr/>
          </a:p>
          <a:p>
            <a:pPr marL="0" lvl="0" indent="0" algn="ctr" rtl="0">
              <a:spcBef>
                <a:spcPts val="0"/>
              </a:spcBef>
              <a:spcAft>
                <a:spcPts val="0"/>
              </a:spcAft>
              <a:buNone/>
            </a:pPr>
            <a:r>
              <a:rPr lang="en-GB" sz="2955"/>
              <a:t>continued</a:t>
            </a:r>
            <a:endParaRPr sz="2955"/>
          </a:p>
        </p:txBody>
      </p:sp>
      <p:sp>
        <p:nvSpPr>
          <p:cNvPr id="118" name="Google Shape;118;gf52e0924ef_1_0"/>
          <p:cNvSpPr txBox="1">
            <a:spLocks noGrp="1"/>
          </p:cNvSpPr>
          <p:nvPr>
            <p:ph type="body" idx="1"/>
          </p:nvPr>
        </p:nvSpPr>
        <p:spPr>
          <a:xfrm>
            <a:off x="457201" y="1535113"/>
            <a:ext cx="4040100" cy="6399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GB" sz="2200" dirty="0"/>
              <a:t>Note the depiction of the events</a:t>
            </a:r>
            <a:endParaRPr sz="2200" dirty="0"/>
          </a:p>
        </p:txBody>
      </p:sp>
      <p:sp>
        <p:nvSpPr>
          <p:cNvPr id="119" name="Google Shape;119;gf52e0924ef_1_0"/>
          <p:cNvSpPr txBox="1">
            <a:spLocks noGrp="1"/>
          </p:cNvSpPr>
          <p:nvPr>
            <p:ph type="body" idx="2"/>
          </p:nvPr>
        </p:nvSpPr>
        <p:spPr>
          <a:xfrm>
            <a:off x="457201" y="2174875"/>
            <a:ext cx="4040100" cy="3951300"/>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r>
              <a:rPr lang="en-GB" sz="2800" dirty="0"/>
              <a:t>Bulrushes, water plants (Moses)</a:t>
            </a:r>
          </a:p>
          <a:p>
            <a:pPr marL="0" lvl="0" indent="0" algn="l" rtl="0">
              <a:spcBef>
                <a:spcPts val="480"/>
              </a:spcBef>
              <a:spcAft>
                <a:spcPts val="0"/>
              </a:spcAft>
              <a:buNone/>
            </a:pPr>
            <a:endParaRPr sz="2800" dirty="0"/>
          </a:p>
          <a:p>
            <a:pPr marL="0" lvl="0" indent="0" algn="l" rtl="0">
              <a:spcBef>
                <a:spcPts val="480"/>
              </a:spcBef>
              <a:spcAft>
                <a:spcPts val="0"/>
              </a:spcAft>
              <a:buNone/>
            </a:pPr>
            <a:r>
              <a:rPr lang="en-GB" sz="2800" dirty="0"/>
              <a:t>Visitation of the wise men</a:t>
            </a:r>
          </a:p>
          <a:p>
            <a:pPr marL="0" lvl="0" indent="0" algn="l" rtl="0">
              <a:spcBef>
                <a:spcPts val="480"/>
              </a:spcBef>
              <a:spcAft>
                <a:spcPts val="0"/>
              </a:spcAft>
              <a:buNone/>
            </a:pPr>
            <a:endParaRPr sz="2800" dirty="0"/>
          </a:p>
          <a:p>
            <a:pPr marL="0" lvl="0" indent="0" algn="l" rtl="0">
              <a:spcBef>
                <a:spcPts val="480"/>
              </a:spcBef>
              <a:spcAft>
                <a:spcPts val="0"/>
              </a:spcAft>
              <a:buNone/>
            </a:pPr>
            <a:r>
              <a:rPr lang="en-GB" sz="2800" dirty="0"/>
              <a:t>Mary’s visit to Elizabeth</a:t>
            </a:r>
          </a:p>
          <a:p>
            <a:pPr marL="0" lvl="0" indent="0" algn="l" rtl="0">
              <a:spcBef>
                <a:spcPts val="480"/>
              </a:spcBef>
              <a:spcAft>
                <a:spcPts val="0"/>
              </a:spcAft>
              <a:buNone/>
            </a:pPr>
            <a:endParaRPr sz="2800" dirty="0"/>
          </a:p>
          <a:p>
            <a:pPr marL="0" lvl="0" indent="0" algn="l" rtl="0">
              <a:spcBef>
                <a:spcPts val="480"/>
              </a:spcBef>
              <a:spcAft>
                <a:spcPts val="0"/>
              </a:spcAft>
              <a:buNone/>
            </a:pPr>
            <a:r>
              <a:rPr lang="en-GB" sz="2800" dirty="0"/>
              <a:t>Angel visiting Mary</a:t>
            </a:r>
            <a:endParaRPr sz="2800" dirty="0"/>
          </a:p>
        </p:txBody>
      </p:sp>
      <p:sp>
        <p:nvSpPr>
          <p:cNvPr id="120" name="Google Shape;120;gf52e0924ef_1_0"/>
          <p:cNvSpPr txBox="1">
            <a:spLocks noGrp="1"/>
          </p:cNvSpPr>
          <p:nvPr>
            <p:ph type="body" idx="3"/>
          </p:nvPr>
        </p:nvSpPr>
        <p:spPr>
          <a:xfrm>
            <a:off x="4645026" y="1535113"/>
            <a:ext cx="4041900" cy="639900"/>
          </a:xfrm>
          <a:prstGeom prst="rect">
            <a:avLst/>
          </a:prstGeom>
        </p:spPr>
        <p:txBody>
          <a:bodyPr spcFirstLastPara="1" wrap="square" lIns="91425" tIns="45700" rIns="91425" bIns="45700" anchor="b" anchorCtr="0">
            <a:normAutofit/>
          </a:bodyPr>
          <a:lstStyle/>
          <a:p>
            <a:pPr lvl="0">
              <a:spcBef>
                <a:spcPts val="480"/>
              </a:spcBef>
            </a:pPr>
            <a:r>
              <a:rPr lang="en-GB" sz="2200" dirty="0"/>
              <a:t>leading to His baptism</a:t>
            </a:r>
          </a:p>
        </p:txBody>
      </p:sp>
      <p:sp>
        <p:nvSpPr>
          <p:cNvPr id="121" name="Google Shape;121;gf52e0924ef_1_0"/>
          <p:cNvSpPr txBox="1">
            <a:spLocks noGrp="1"/>
          </p:cNvSpPr>
          <p:nvPr>
            <p:ph type="body" idx="4"/>
          </p:nvPr>
        </p:nvSpPr>
        <p:spPr>
          <a:xfrm>
            <a:off x="4645026" y="2174875"/>
            <a:ext cx="4041900" cy="3951300"/>
          </a:xfrm>
          <a:prstGeom prst="rect">
            <a:avLst/>
          </a:prstGeom>
        </p:spPr>
        <p:txBody>
          <a:bodyPr spcFirstLastPara="1" wrap="square" lIns="91425" tIns="45700" rIns="91425" bIns="45700" anchor="t" anchorCtr="0">
            <a:normAutofit lnSpcReduction="10000"/>
          </a:bodyPr>
          <a:lstStyle/>
          <a:p>
            <a:pPr marL="0" lvl="0" indent="0">
              <a:spcBef>
                <a:spcPts val="480"/>
              </a:spcBef>
              <a:buNone/>
            </a:pPr>
            <a:r>
              <a:rPr lang="en-GB" sz="2800" dirty="0"/>
              <a:t>Angel visiting shepherds with scroll saying 'I bring you tidings of great joy’ (Luke 2v10)</a:t>
            </a:r>
          </a:p>
          <a:p>
            <a:pPr marL="0" lvl="0" indent="0">
              <a:spcBef>
                <a:spcPts val="480"/>
              </a:spcBef>
              <a:buNone/>
            </a:pPr>
            <a:endParaRPr lang="en-GB" sz="2800" dirty="0"/>
          </a:p>
          <a:p>
            <a:pPr marL="0" lvl="0" indent="0">
              <a:spcBef>
                <a:spcPts val="480"/>
              </a:spcBef>
              <a:buClr>
                <a:schemeClr val="dk1"/>
              </a:buClr>
              <a:buSzPts val="1100"/>
              <a:buNone/>
            </a:pPr>
            <a:r>
              <a:rPr lang="en-GB" sz="2800" dirty="0"/>
              <a:t>John the Baptist</a:t>
            </a:r>
          </a:p>
          <a:p>
            <a:pPr marL="0" lvl="0" indent="0">
              <a:spcBef>
                <a:spcPts val="480"/>
              </a:spcBef>
              <a:buClr>
                <a:schemeClr val="dk1"/>
              </a:buClr>
              <a:buSzPts val="1100"/>
              <a:buNone/>
            </a:pPr>
            <a:endParaRPr lang="en-GB" sz="2800" dirty="0"/>
          </a:p>
          <a:p>
            <a:pPr marL="0" lvl="0" indent="0" algn="l" rtl="0">
              <a:spcBef>
                <a:spcPts val="480"/>
              </a:spcBef>
              <a:spcAft>
                <a:spcPts val="0"/>
              </a:spcAft>
              <a:buNone/>
            </a:pPr>
            <a:r>
              <a:rPr lang="en-GB" sz="2800" dirty="0"/>
              <a:t>Angels worshipping at the baptism of Jesus.</a:t>
            </a:r>
            <a:endParaRPr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12086975"/>
      </p:ext>
    </p:extLst>
  </p:cSld>
  <p:clrMapOvr>
    <a:masterClrMapping/>
  </p:clrMapOvr>
  <p:transition spd="slow" advTm="98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a:t>West Wall</a:t>
            </a:r>
            <a:br>
              <a:rPr lang="en-GB"/>
            </a:br>
            <a:r>
              <a:rPr lang="en-GB" sz="2200"/>
              <a:t>Possibly Comper and Bucknall circa 1898</a:t>
            </a:r>
            <a:endParaRPr sz="2200"/>
          </a:p>
        </p:txBody>
      </p:sp>
      <p:sp>
        <p:nvSpPr>
          <p:cNvPr id="128" name="Google Shape;128;p5"/>
          <p:cNvSpPr txBox="1">
            <a:spLocks noGrp="1"/>
          </p:cNvSpPr>
          <p:nvPr>
            <p:ph type="body" idx="1"/>
          </p:nvPr>
        </p:nvSpPr>
        <p:spPr>
          <a:xfrm>
            <a:off x="457200" y="1600201"/>
            <a:ext cx="4038600" cy="4525963"/>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chemeClr val="dk1"/>
              </a:buClr>
              <a:buSzPts val="2000"/>
              <a:buNone/>
            </a:pPr>
            <a:r>
              <a:rPr lang="en-GB" sz="2000" i="1" dirty="0"/>
              <a:t>Left  Panel</a:t>
            </a:r>
            <a:r>
              <a:rPr lang="en-GB" sz="2000" dirty="0"/>
              <a:t>:</a:t>
            </a:r>
            <a:endParaRPr dirty="0"/>
          </a:p>
          <a:p>
            <a:pPr marL="342900" lvl="0" indent="-342900" algn="ctr" rtl="0">
              <a:spcBef>
                <a:spcPts val="560"/>
              </a:spcBef>
              <a:spcAft>
                <a:spcPts val="0"/>
              </a:spcAft>
              <a:buClr>
                <a:schemeClr val="dk1"/>
              </a:buClr>
              <a:buSzPts val="2100"/>
              <a:buNone/>
            </a:pPr>
            <a:r>
              <a:rPr lang="en-GB" sz="2100" dirty="0"/>
              <a:t> Margaret Beaufort </a:t>
            </a:r>
            <a:r>
              <a:rPr lang="en-GB" dirty="0"/>
              <a:t>:</a:t>
            </a:r>
            <a:endParaRPr dirty="0"/>
          </a:p>
          <a:p>
            <a:pPr marL="342900" lvl="0" indent="-342900" algn="ctr" rtl="0">
              <a:spcBef>
                <a:spcPts val="360"/>
              </a:spcBef>
              <a:spcAft>
                <a:spcPts val="0"/>
              </a:spcAft>
              <a:buClr>
                <a:schemeClr val="dk1"/>
              </a:buClr>
              <a:buSzPts val="1800"/>
              <a:buNone/>
            </a:pPr>
            <a:r>
              <a:rPr lang="en-GB" sz="1800" dirty="0"/>
              <a:t>( founder St Johns College Cambridge mother of Henry V11)</a:t>
            </a:r>
            <a:endParaRPr dirty="0"/>
          </a:p>
          <a:p>
            <a:pPr marL="342900" lvl="0" indent="-342900" algn="ctr" rtl="0">
              <a:spcBef>
                <a:spcPts val="400"/>
              </a:spcBef>
              <a:spcAft>
                <a:spcPts val="0"/>
              </a:spcAft>
              <a:buClr>
                <a:schemeClr val="dk1"/>
              </a:buClr>
              <a:buSzPts val="2000"/>
              <a:buNone/>
            </a:pPr>
            <a:r>
              <a:rPr lang="en-GB" sz="2000" i="1" dirty="0"/>
              <a:t>Right Panel</a:t>
            </a:r>
            <a:r>
              <a:rPr lang="en-GB" sz="2000" dirty="0"/>
              <a:t>:</a:t>
            </a:r>
            <a:endParaRPr dirty="0"/>
          </a:p>
          <a:p>
            <a:pPr marL="342900" lvl="0" indent="-342900" algn="ctr" rtl="0">
              <a:spcBef>
                <a:spcPts val="420"/>
              </a:spcBef>
              <a:spcAft>
                <a:spcPts val="0"/>
              </a:spcAft>
              <a:buClr>
                <a:schemeClr val="dk1"/>
              </a:buClr>
              <a:buSzPts val="2100"/>
              <a:buNone/>
            </a:pPr>
            <a:r>
              <a:rPr lang="en-GB" sz="2100" dirty="0"/>
              <a:t>John Fisher :</a:t>
            </a:r>
            <a:endParaRPr dirty="0"/>
          </a:p>
          <a:p>
            <a:pPr marL="342900" lvl="0" indent="-342900" algn="ctr" rtl="0">
              <a:spcBef>
                <a:spcPts val="420"/>
              </a:spcBef>
              <a:spcAft>
                <a:spcPts val="0"/>
              </a:spcAft>
              <a:buClr>
                <a:schemeClr val="dk1"/>
              </a:buClr>
              <a:buSzPts val="2100"/>
              <a:buNone/>
            </a:pPr>
            <a:r>
              <a:rPr lang="en-GB" sz="2100" dirty="0"/>
              <a:t>Bishop of Rochester  1533-35</a:t>
            </a:r>
            <a:endParaRPr dirty="0"/>
          </a:p>
          <a:p>
            <a:pPr marL="342900" lvl="0" indent="-342900" algn="ctr" rtl="0">
              <a:spcBef>
                <a:spcPts val="380"/>
              </a:spcBef>
              <a:spcAft>
                <a:spcPts val="0"/>
              </a:spcAft>
              <a:buClr>
                <a:schemeClr val="dk1"/>
              </a:buClr>
              <a:buSzPts val="1900"/>
              <a:buNone/>
            </a:pPr>
            <a:r>
              <a:rPr lang="en-GB" sz="1900" dirty="0"/>
              <a:t>( Canonised 19</a:t>
            </a:r>
            <a:r>
              <a:rPr lang="en-GB" sz="1900" baseline="30000" dirty="0"/>
              <a:t>th</a:t>
            </a:r>
            <a:r>
              <a:rPr lang="en-GB" sz="1900" dirty="0"/>
              <a:t> May 1935)</a:t>
            </a:r>
            <a:endParaRPr dirty="0"/>
          </a:p>
          <a:p>
            <a:pPr marL="342900" lvl="0" indent="-342900" algn="ctr" rtl="0">
              <a:spcBef>
                <a:spcPts val="380"/>
              </a:spcBef>
              <a:spcAft>
                <a:spcPts val="0"/>
              </a:spcAft>
              <a:buClr>
                <a:schemeClr val="dk1"/>
              </a:buClr>
              <a:buSzPts val="1900"/>
              <a:buNone/>
            </a:pPr>
            <a:endParaRPr sz="1900" dirty="0"/>
          </a:p>
          <a:p>
            <a:pPr marL="342900" lvl="0" indent="-342900" algn="ctr" rtl="0">
              <a:spcBef>
                <a:spcPts val="360"/>
              </a:spcBef>
              <a:spcAft>
                <a:spcPts val="0"/>
              </a:spcAft>
              <a:buClr>
                <a:schemeClr val="dk1"/>
              </a:buClr>
              <a:buSzPts val="1800"/>
              <a:buNone/>
            </a:pPr>
            <a:r>
              <a:rPr lang="en-GB" sz="2000" dirty="0"/>
              <a:t>In memory of William Nathaniel Griffin and Elizabeth Griffin his wife.</a:t>
            </a:r>
            <a:endParaRPr sz="2000" dirty="0"/>
          </a:p>
        </p:txBody>
      </p:sp>
      <p:pic>
        <p:nvPicPr>
          <p:cNvPr id="129" name="Google Shape;129;p5" descr="DSC08096 (2).JPG"/>
          <p:cNvPicPr preferRelativeResize="0">
            <a:picLocks noGrp="1"/>
          </p:cNvPicPr>
          <p:nvPr>
            <p:ph type="body" idx="2"/>
          </p:nvPr>
        </p:nvPicPr>
        <p:blipFill rotWithShape="1">
          <a:blip r:embed="rId5">
            <a:alphaModFix/>
          </a:blip>
          <a:srcRect/>
          <a:stretch/>
        </p:blipFill>
        <p:spPr>
          <a:xfrm>
            <a:off x="4970264" y="1600201"/>
            <a:ext cx="3394472" cy="4525963"/>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7252372"/>
      </p:ext>
    </p:extLst>
  </p:cSld>
  <p:clrMapOvr>
    <a:masterClrMapping/>
  </p:clrMapOvr>
  <p:transition spd="slow" advTm="41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3"/>
          <p:cNvSpPr txBox="1">
            <a:spLocks noGrp="1"/>
          </p:cNvSpPr>
          <p:nvPr>
            <p:ph type="title"/>
          </p:nvPr>
        </p:nvSpPr>
        <p:spPr/>
        <p:txBody>
          <a:bodyPr/>
          <a:lstStyle/>
          <a:p>
            <a:pPr lvl="0"/>
            <a:r>
              <a:rPr lang="en-GB" sz="4000"/>
              <a:t>Internal corbels</a:t>
            </a:r>
            <a:br>
              <a:rPr lang="en-GB" sz="4000"/>
            </a:br>
            <a:r>
              <a:rPr lang="en-GB" sz="4000"/>
              <a:t>external wall/ central columns</a:t>
            </a:r>
          </a:p>
        </p:txBody>
      </p:sp>
      <p:pic>
        <p:nvPicPr>
          <p:cNvPr id="3" name="Content Placeholder 2" descr="C:\Users\Patrick\Pictures\IMG-20220826-WA0056 (1).jpg"/>
          <p:cNvPicPr>
            <a:picLocks noGrp="1" noChangeAspect="1"/>
          </p:cNvPicPr>
          <p:nvPr>
            <p:ph idx="1"/>
          </p:nvPr>
        </p:nvPicPr>
        <p:blipFill>
          <a:blip r:embed="rId4" cstate="print"/>
          <a:srcRect/>
          <a:stretch>
            <a:fillRect/>
          </a:stretch>
        </p:blipFill>
        <p:spPr>
          <a:xfrm>
            <a:off x="779260" y="1600201"/>
            <a:ext cx="3394472" cy="4525959"/>
          </a:xfrm>
        </p:spPr>
      </p:pic>
      <p:pic>
        <p:nvPicPr>
          <p:cNvPr id="4" name="Content Placeholder 3" descr="C:\Users\Patrick\Pictures\IMG-20220826-WA0054 (1).jpg"/>
          <p:cNvPicPr>
            <a:picLocks noGrp="1" noChangeAspect="1"/>
          </p:cNvPicPr>
          <p:nvPr>
            <p:ph idx="2"/>
          </p:nvPr>
        </p:nvPicPr>
        <p:blipFill>
          <a:blip r:embed="rId5" cstate="print"/>
          <a:srcRect/>
          <a:stretch>
            <a:fillRect/>
          </a:stretch>
        </p:blipFill>
        <p:spPr>
          <a:xfrm>
            <a:off x="4970267" y="1600201"/>
            <a:ext cx="3394472" cy="4525959"/>
          </a:xfrm>
        </p:spPr>
      </p:pic>
      <p:sp>
        <p:nvSpPr>
          <p:cNvPr id="5" name="TextBox 1"/>
          <p:cNvSpPr txBox="1"/>
          <p:nvPr/>
        </p:nvSpPr>
        <p:spPr>
          <a:xfrm>
            <a:off x="1043604" y="6453332"/>
            <a:ext cx="3167342" cy="369332"/>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1" u="none" strike="noStrike" kern="1200" cap="none" spc="0" baseline="0" dirty="0">
                <a:solidFill>
                  <a:srgbClr val="000000"/>
                </a:solidFill>
                <a:uFillTx/>
                <a:latin typeface="Calibri"/>
              </a:rPr>
              <a:t>Note the leaf forms and grapes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77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Corbels external walls(internal)</a:t>
            </a:r>
          </a:p>
        </p:txBody>
      </p:sp>
      <p:pic>
        <p:nvPicPr>
          <p:cNvPr id="3" name="Content Placeholder 2" descr="C:\Users\Patrick\Pictures\IMG-20220826-WA0053 (1).jpg"/>
          <p:cNvPicPr>
            <a:picLocks noGrp="1" noChangeAspect="1"/>
          </p:cNvPicPr>
          <p:nvPr>
            <p:ph idx="1"/>
          </p:nvPr>
        </p:nvPicPr>
        <p:blipFill>
          <a:blip r:embed="rId4" cstate="print"/>
          <a:srcRect/>
          <a:stretch>
            <a:fillRect/>
          </a:stretch>
        </p:blipFill>
        <p:spPr>
          <a:xfrm>
            <a:off x="779260" y="1639346"/>
            <a:ext cx="3394472" cy="4525959"/>
          </a:xfrm>
        </p:spPr>
      </p:pic>
      <p:pic>
        <p:nvPicPr>
          <p:cNvPr id="4" name="Content Placeholder 3" descr="C:\Users\Patrick\Pictures\IMG-20220826-WA0052 (1).jpg"/>
          <p:cNvPicPr>
            <a:picLocks noGrp="1" noChangeAspect="1"/>
          </p:cNvPicPr>
          <p:nvPr>
            <p:ph idx="2"/>
          </p:nvPr>
        </p:nvPicPr>
        <p:blipFill>
          <a:blip r:embed="rId5" cstate="print"/>
          <a:srcRect/>
          <a:stretch>
            <a:fillRect/>
          </a:stretch>
        </p:blipFill>
        <p:spPr>
          <a:xfrm>
            <a:off x="4970267" y="1600201"/>
            <a:ext cx="3394472" cy="4525959"/>
          </a:xfrm>
        </p:spPr>
      </p:pic>
      <p:sp>
        <p:nvSpPr>
          <p:cNvPr id="5" name="TextBox 2"/>
          <p:cNvSpPr txBox="1"/>
          <p:nvPr/>
        </p:nvSpPr>
        <p:spPr>
          <a:xfrm>
            <a:off x="899596" y="6453332"/>
            <a:ext cx="7416821" cy="369332"/>
          </a:xfrm>
          <a:prstGeom prst="rect">
            <a:avLst/>
          </a:prstGeom>
          <a:noFill/>
          <a:ln>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1" u="none" strike="noStrike" kern="1200" cap="none" spc="0" baseline="0" dirty="0">
                <a:solidFill>
                  <a:srgbClr val="000000"/>
                </a:solidFill>
                <a:uFillTx/>
                <a:latin typeface="Calibri"/>
              </a:rPr>
              <a:t>Note different leaf shapes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6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Internal decorations</a:t>
            </a:r>
          </a:p>
        </p:txBody>
      </p:sp>
      <p:pic>
        <p:nvPicPr>
          <p:cNvPr id="5" name="Content Placeholder 4"/>
          <p:cNvPicPr>
            <a:picLocks noGrp="1" noChangeAspect="1"/>
          </p:cNvPicPr>
          <p:nvPr>
            <p:ph idx="2"/>
          </p:nvPr>
        </p:nvPicPr>
        <p:blipFill>
          <a:blip r:embed="rId4" cstate="print"/>
          <a:srcRect/>
          <a:stretch>
            <a:fillRect/>
          </a:stretch>
        </p:blipFill>
        <p:spPr>
          <a:xfrm>
            <a:off x="778621" y="1601370"/>
            <a:ext cx="3395761" cy="4523628"/>
          </a:xfrm>
        </p:spPr>
      </p:pic>
      <p:sp>
        <p:nvSpPr>
          <p:cNvPr id="7" name="Content Placeholder 6"/>
          <p:cNvSpPr>
            <a:spLocks noGrp="1"/>
          </p:cNvSpPr>
          <p:nvPr>
            <p:ph idx="1"/>
          </p:nvPr>
        </p:nvSpPr>
        <p:spPr>
          <a:xfrm>
            <a:off x="778621" y="1600201"/>
            <a:ext cx="3395761" cy="4525959"/>
          </a:xfrm>
        </p:spPr>
        <p:txBody>
          <a:bodyPr/>
          <a:lstStyle/>
          <a:p>
            <a:pPr marL="0" indent="0">
              <a:buNone/>
            </a:pP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0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6C5C-2E1B-5FE2-D7C2-1AC8CD59CAEE}"/>
              </a:ext>
            </a:extLst>
          </p:cNvPr>
          <p:cNvSpPr>
            <a:spLocks noGrp="1"/>
          </p:cNvSpPr>
          <p:nvPr>
            <p:ph type="title"/>
          </p:nvPr>
        </p:nvSpPr>
        <p:spPr/>
        <p:txBody>
          <a:bodyPr/>
          <a:lstStyle/>
          <a:p>
            <a:r>
              <a:rPr lang="en-GB"/>
              <a:t>Chancel Pre and Post Griffin Memorial</a:t>
            </a:r>
            <a:endParaRPr lang="en-GB" dirty="0"/>
          </a:p>
        </p:txBody>
      </p:sp>
      <p:pic>
        <p:nvPicPr>
          <p:cNvPr id="10" name="Content Placeholder 9">
            <a:extLst>
              <a:ext uri="{FF2B5EF4-FFF2-40B4-BE49-F238E27FC236}">
                <a16:creationId xmlns:a16="http://schemas.microsoft.com/office/drawing/2014/main" id="{B1669556-0157-806E-89E7-7470E72940A6}"/>
              </a:ext>
            </a:extLst>
          </p:cNvPr>
          <p:cNvPicPr>
            <a:picLocks noGrp="1" noChangeAspect="1"/>
          </p:cNvPicPr>
          <p:nvPr>
            <p:ph idx="2"/>
          </p:nvPr>
        </p:nvPicPr>
        <p:blipFill>
          <a:blip r:embed="rId2" cstate="print">
            <a:extLst>
              <a:ext uri="{28A0092B-C50C-407E-A947-70E740481C1C}">
                <a14:useLocalDpi xmlns:a14="http://schemas.microsoft.com/office/drawing/2010/main" val="0"/>
              </a:ext>
            </a:extLst>
          </a:blip>
          <a:stretch>
            <a:fillRect/>
          </a:stretch>
        </p:blipFill>
        <p:spPr>
          <a:xfrm>
            <a:off x="4648200" y="1843881"/>
            <a:ext cx="4038600" cy="4038600"/>
          </a:xfrm>
          <a:prstGeom prst="rect">
            <a:avLst/>
          </a:prstGeom>
          <a:noFill/>
          <a:ln>
            <a:noFill/>
          </a:ln>
        </p:spPr>
      </p:pic>
      <p:pic>
        <p:nvPicPr>
          <p:cNvPr id="12" name="Content Placeholder 11">
            <a:extLst>
              <a:ext uri="{FF2B5EF4-FFF2-40B4-BE49-F238E27FC236}">
                <a16:creationId xmlns:a16="http://schemas.microsoft.com/office/drawing/2014/main" id="{E134C64F-56AB-6859-B7F6-F7A577E9DF0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323529" y="1772816"/>
            <a:ext cx="4172272" cy="4248472"/>
          </a:xfrm>
          <a:prstGeom prst="rect">
            <a:avLst/>
          </a:prstGeom>
          <a:noFill/>
          <a:ln>
            <a:noFill/>
          </a:ln>
        </p:spPr>
      </p:pic>
    </p:spTree>
    <p:extLst>
      <p:ext uri="{BB962C8B-B14F-4D97-AF65-F5344CB8AC3E}">
        <p14:creationId xmlns:p14="http://schemas.microsoft.com/office/powerpoint/2010/main" val="678374341"/>
      </p:ext>
    </p:extLst>
  </p:cSld>
  <p:clrMapOvr>
    <a:masterClrMapping/>
  </p:clrMapOvr>
  <p:transition spd="slow" advTm="3000"/>
</p:sld>
</file>

<file path=ppt/slides/slide17.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sz="4000"/>
              <a:t>Internal views showing Victorian  decoration</a:t>
            </a:r>
          </a:p>
        </p:txBody>
      </p:sp>
      <p:pic>
        <p:nvPicPr>
          <p:cNvPr id="3" name="Content Placeholder 2" descr="C:\Users\Patrick\Pictures\IMG-20220826-WA0002 (1).jpg"/>
          <p:cNvPicPr>
            <a:picLocks noGrp="1" noChangeAspect="1"/>
          </p:cNvPicPr>
          <p:nvPr>
            <p:ph idx="1"/>
          </p:nvPr>
        </p:nvPicPr>
        <p:blipFill>
          <a:blip r:embed="rId4" cstate="print"/>
          <a:srcRect/>
          <a:stretch>
            <a:fillRect/>
          </a:stretch>
        </p:blipFill>
        <p:spPr>
          <a:xfrm>
            <a:off x="779260" y="1600201"/>
            <a:ext cx="3394472" cy="4525959"/>
          </a:xfrm>
        </p:spPr>
      </p:pic>
      <p:pic>
        <p:nvPicPr>
          <p:cNvPr id="4" name="Content Placeholder 3" descr="C:\Users\Patrick\Pictures\IMG-20220826-WA0004 (1).jpg"/>
          <p:cNvPicPr>
            <a:picLocks noGrp="1" noChangeAspect="1"/>
          </p:cNvPicPr>
          <p:nvPr>
            <p:ph idx="2"/>
          </p:nvPr>
        </p:nvPicPr>
        <p:blipFill>
          <a:blip r:embed="rId5" cstate="print"/>
          <a:srcRect/>
          <a:stretch>
            <a:fillRect/>
          </a:stretch>
        </p:blipFill>
        <p:spPr>
          <a:xfrm>
            <a:off x="4970267" y="1600201"/>
            <a:ext cx="3394472" cy="4525959"/>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58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Internal views showing Victorian  decoration</a:t>
            </a:r>
          </a:p>
        </p:txBody>
      </p:sp>
      <p:pic>
        <p:nvPicPr>
          <p:cNvPr id="3" name="Content Placeholder 4" descr="IMG-20221209-WA0001.jpg"/>
          <p:cNvPicPr>
            <a:picLocks noGrp="1" noChangeAspect="1"/>
          </p:cNvPicPr>
          <p:nvPr>
            <p:ph idx="1"/>
          </p:nvPr>
        </p:nvPicPr>
        <p:blipFill>
          <a:blip r:embed="rId4" cstate="print"/>
          <a:stretch>
            <a:fillRect/>
          </a:stretch>
        </p:blipFill>
        <p:spPr>
          <a:xfrm>
            <a:off x="827587" y="1700812"/>
            <a:ext cx="3312368" cy="4104458"/>
          </a:xfrm>
        </p:spPr>
      </p:pic>
      <p:pic>
        <p:nvPicPr>
          <p:cNvPr id="1026" name="Picture 2"/>
          <p:cNvPicPr>
            <a:picLocks noGrp="1" noChangeAspect="1" noChangeArrowheads="1"/>
          </p:cNvPicPr>
          <p:nvPr>
            <p:ph idx="2"/>
          </p:nvPr>
        </p:nvPicPr>
        <p:blipFill>
          <a:blip r:embed="rId5">
            <a:extLst>
              <a:ext uri="{28A0092B-C50C-407E-A947-70E740481C1C}">
                <a14:useLocalDpi xmlns:a14="http://schemas.microsoft.com/office/drawing/2010/main" val="0"/>
              </a:ext>
            </a:extLst>
          </a:blip>
          <a:srcRect/>
          <a:stretch>
            <a:fillRect/>
          </a:stretch>
        </p:blipFill>
        <p:spPr bwMode="auto">
          <a:xfrm>
            <a:off x="4969618" y="1601370"/>
            <a:ext cx="3395767"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7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Patterns on walls no longer visible</a:t>
            </a:r>
          </a:p>
        </p:txBody>
      </p:sp>
      <p:pic>
        <p:nvPicPr>
          <p:cNvPr id="3" name="Content Placeholder 2" descr="C:\Users\Patrick\Pictures\IMG-20220826-WA0047 (1).jpg"/>
          <p:cNvPicPr>
            <a:picLocks noGrp="1" noChangeAspect="1"/>
          </p:cNvPicPr>
          <p:nvPr>
            <p:ph idx="1"/>
          </p:nvPr>
        </p:nvPicPr>
        <p:blipFill>
          <a:blip r:embed="rId4" cstate="print"/>
          <a:srcRect/>
          <a:stretch>
            <a:fillRect/>
          </a:stretch>
        </p:blipFill>
        <p:spPr>
          <a:xfrm>
            <a:off x="779260" y="1600201"/>
            <a:ext cx="3394472" cy="4525959"/>
          </a:xfrm>
        </p:spPr>
      </p:pic>
      <p:pic>
        <p:nvPicPr>
          <p:cNvPr id="4" name="Content Placeholder 3" descr="C:\Users\Patrick\Pictures\IMG-20220826-WA0037 (1).jpg"/>
          <p:cNvPicPr>
            <a:picLocks noGrp="1" noChangeAspect="1"/>
          </p:cNvPicPr>
          <p:nvPr>
            <p:ph idx="2"/>
          </p:nvPr>
        </p:nvPicPr>
        <p:blipFill>
          <a:blip r:embed="rId5" cstate="print"/>
          <a:srcRect/>
          <a:stretch>
            <a:fillRect/>
          </a:stretch>
        </p:blipFill>
        <p:spPr>
          <a:xfrm>
            <a:off x="4970267" y="1600201"/>
            <a:ext cx="3394472" cy="4525959"/>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26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 Peter and St Paul, Ospringe</a:t>
            </a:r>
          </a:p>
        </p:txBody>
      </p:sp>
      <p:sp>
        <p:nvSpPr>
          <p:cNvPr id="3" name="Content Placeholder 2"/>
          <p:cNvSpPr>
            <a:spLocks noGrp="1"/>
          </p:cNvSpPr>
          <p:nvPr>
            <p:ph idx="1"/>
          </p:nvPr>
        </p:nvSpPr>
        <p:spPr/>
        <p:txBody>
          <a:bodyPr/>
          <a:lstStyle/>
          <a:p>
            <a:pPr marL="0" indent="0">
              <a:buNone/>
            </a:pPr>
            <a:r>
              <a:rPr lang="en-GB" sz="2800" dirty="0"/>
              <a:t>There has been a church here for over 1100 years. </a:t>
            </a:r>
          </a:p>
          <a:p>
            <a:pPr marL="0" indent="0">
              <a:buNone/>
            </a:pPr>
            <a:r>
              <a:rPr lang="en-GB" sz="2800" dirty="0"/>
              <a:t>As you came up the path you might have noticed a cross in the north chancel door, creatures heads high up by the downpipe and stylised Tudor roses. </a:t>
            </a:r>
          </a:p>
          <a:p>
            <a:pPr marL="0" indent="0">
              <a:buNone/>
            </a:pPr>
            <a:r>
              <a:rPr lang="en-GB" sz="2800" dirty="0"/>
              <a:t>As you entered you will have seen an animal head holding the door handle</a:t>
            </a:r>
          </a:p>
          <a:p>
            <a:pPr marL="0" indent="0">
              <a:buNone/>
            </a:pPr>
            <a:r>
              <a:rPr lang="en-GB" sz="2800" dirty="0"/>
              <a:t>The church we are standing in was remodelled during the time of William Griffin by Edward </a:t>
            </a:r>
            <a:r>
              <a:rPr lang="en-GB" sz="2800" dirty="0" err="1"/>
              <a:t>Lushington</a:t>
            </a:r>
            <a:r>
              <a:rPr lang="en-GB" sz="2800" dirty="0"/>
              <a:t> Blackburne 1850!</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0272192"/>
      </p:ext>
    </p:extLst>
  </p:cSld>
  <p:clrMapOvr>
    <a:masterClrMapping/>
  </p:clrMapOvr>
  <mc:AlternateContent xmlns:mc="http://schemas.openxmlformats.org/markup-compatibility/2006" xmlns:p14="http://schemas.microsoft.com/office/powerpoint/2010/main">
    <mc:Choice Requires="p14">
      <p:transition p14:dur="10" advTm="16440"/>
    </mc:Choice>
    <mc:Fallback xmlns="">
      <p:transition advTm="1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Patterns on walls no longer visible</a:t>
            </a:r>
          </a:p>
        </p:txBody>
      </p:sp>
      <p:pic>
        <p:nvPicPr>
          <p:cNvPr id="3" name="Content Placeholder 2" descr="C:\Users\Patrick\Pictures\IMG-20220826-WA0034 (1).jpg"/>
          <p:cNvPicPr>
            <a:picLocks noGrp="1" noChangeAspect="1"/>
          </p:cNvPicPr>
          <p:nvPr>
            <p:ph idx="1"/>
          </p:nvPr>
        </p:nvPicPr>
        <p:blipFill>
          <a:blip r:embed="rId4" cstate="print"/>
          <a:srcRect/>
          <a:stretch>
            <a:fillRect/>
          </a:stretch>
        </p:blipFill>
        <p:spPr>
          <a:xfrm>
            <a:off x="779260" y="1600201"/>
            <a:ext cx="3394472" cy="4525959"/>
          </a:xfrm>
        </p:spPr>
      </p:pic>
      <p:pic>
        <p:nvPicPr>
          <p:cNvPr id="4" name="Content Placeholder 3" descr="C:\Users\Patrick\Pictures\IMG-20220826-WA0030 (1).jpg"/>
          <p:cNvPicPr>
            <a:picLocks noGrp="1" noChangeAspect="1"/>
          </p:cNvPicPr>
          <p:nvPr>
            <p:ph idx="2"/>
          </p:nvPr>
        </p:nvPicPr>
        <p:blipFill>
          <a:blip r:embed="rId5" cstate="print"/>
          <a:srcRect/>
          <a:stretch>
            <a:fillRect/>
          </a:stretch>
        </p:blipFill>
        <p:spPr>
          <a:xfrm>
            <a:off x="4970267" y="1600201"/>
            <a:ext cx="3394472" cy="4525959"/>
          </a:xfrm>
        </p:spPr>
      </p:pic>
      <p:sp>
        <p:nvSpPr>
          <p:cNvPr id="5" name="Footer Placeholder 4"/>
          <p:cNvSpPr>
            <a:spLocks noGrp="1"/>
          </p:cNvSpPr>
          <p:nvPr>
            <p:ph type="ftr" sz="quarter" idx="9"/>
          </p:nvPr>
        </p:nvSpPr>
        <p:spPr/>
        <p:txBody>
          <a:bodyPr/>
          <a:lstStyle/>
          <a:p>
            <a:pPr lvl="0"/>
            <a:r>
              <a:rPr lang="en-GB" sz="1500" dirty="0"/>
              <a:t>From Sketches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38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title"/>
          </p:nvPr>
        </p:nvSpPr>
        <p:spPr>
          <a:xfrm>
            <a:off x="457200" y="274638"/>
            <a:ext cx="8229600" cy="77809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GB"/>
              <a:t>East window</a:t>
            </a:r>
            <a:br>
              <a:rPr lang="en-GB"/>
            </a:br>
            <a:r>
              <a:rPr lang="en-GB" sz="1800"/>
              <a:t> Made by Thomas Willement. circa 1861</a:t>
            </a:r>
            <a:endParaRPr/>
          </a:p>
        </p:txBody>
      </p:sp>
      <p:sp>
        <p:nvSpPr>
          <p:cNvPr id="196" name="Google Shape;196;p13"/>
          <p:cNvSpPr txBox="1">
            <a:spLocks noGrp="1"/>
          </p:cNvSpPr>
          <p:nvPr>
            <p:ph type="body" idx="1"/>
          </p:nvPr>
        </p:nvSpPr>
        <p:spPr>
          <a:xfrm>
            <a:off x="457201" y="1124746"/>
            <a:ext cx="4040188" cy="792087"/>
          </a:xfrm>
          <a:prstGeom prst="rect">
            <a:avLst/>
          </a:prstGeom>
          <a:noFill/>
          <a:ln>
            <a:noFill/>
          </a:ln>
        </p:spPr>
        <p:txBody>
          <a:bodyPr spcFirstLastPara="1" wrap="square" lIns="91425" tIns="45700" rIns="91425" bIns="45700" anchor="b" anchorCtr="0">
            <a:normAutofit fontScale="92500" lnSpcReduction="10000"/>
          </a:bodyPr>
          <a:lstStyle/>
          <a:p>
            <a:pPr marL="0" lvl="0" indent="0" algn="l" rtl="0">
              <a:spcBef>
                <a:spcPts val="0"/>
              </a:spcBef>
              <a:spcAft>
                <a:spcPts val="0"/>
              </a:spcAft>
              <a:buClr>
                <a:schemeClr val="dk1"/>
              </a:buClr>
              <a:buSzPct val="100000"/>
              <a:buNone/>
            </a:pPr>
            <a:r>
              <a:rPr lang="en-GB" sz="1800" b="0"/>
              <a:t>To the glory of God and in memory of John Townend who died July 12</a:t>
            </a:r>
            <a:r>
              <a:rPr lang="en-GB" sz="1800" b="0" baseline="30000"/>
              <a:t>th</a:t>
            </a:r>
            <a:r>
              <a:rPr lang="en-GB" sz="1800" b="0"/>
              <a:t> aged 39 MDCCCLVI (1856)</a:t>
            </a:r>
            <a:endParaRPr sz="1800" b="0"/>
          </a:p>
        </p:txBody>
      </p:sp>
      <p:sp>
        <p:nvSpPr>
          <p:cNvPr id="197" name="Google Shape;197;p13"/>
          <p:cNvSpPr txBox="1">
            <a:spLocks noGrp="1"/>
          </p:cNvSpPr>
          <p:nvPr>
            <p:ph type="body" idx="3"/>
          </p:nvPr>
        </p:nvSpPr>
        <p:spPr>
          <a:xfrm>
            <a:off x="4645026" y="1052736"/>
            <a:ext cx="4041775" cy="86409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1800"/>
              <a:buNone/>
            </a:pPr>
            <a:r>
              <a:rPr lang="en-GB" sz="1800" dirty="0"/>
              <a:t>Jesus is Lord </a:t>
            </a:r>
            <a:r>
              <a:rPr lang="en-GB" sz="1400" b="0" i="1" dirty="0"/>
              <a:t>Crucifixion Mary, John </a:t>
            </a:r>
            <a:endParaRPr dirty="0"/>
          </a:p>
          <a:p>
            <a:pPr marL="0" lvl="0" indent="0" algn="l" rtl="0">
              <a:spcBef>
                <a:spcPts val="280"/>
              </a:spcBef>
              <a:spcAft>
                <a:spcPts val="0"/>
              </a:spcAft>
              <a:buClr>
                <a:schemeClr val="dk1"/>
              </a:buClr>
              <a:buSzPts val="1400"/>
              <a:buNone/>
            </a:pPr>
            <a:r>
              <a:rPr lang="en-GB" sz="1400" b="0" i="1" dirty="0"/>
              <a:t> (</a:t>
            </a:r>
            <a:r>
              <a:rPr lang="en-GB" sz="1400" b="0" i="1" dirty="0" err="1"/>
              <a:t>Inri</a:t>
            </a:r>
            <a:r>
              <a:rPr lang="en-GB" sz="1400" b="0" i="1" dirty="0"/>
              <a:t> Latin for Jesus of Nazareth King of the Jews)</a:t>
            </a:r>
            <a:endParaRPr dirty="0"/>
          </a:p>
          <a:p>
            <a:pPr marL="0" lvl="0" indent="0" algn="l" rtl="0">
              <a:spcBef>
                <a:spcPts val="280"/>
              </a:spcBef>
              <a:spcAft>
                <a:spcPts val="0"/>
              </a:spcAft>
              <a:buClr>
                <a:schemeClr val="dk1"/>
              </a:buClr>
              <a:buSzPts val="1400"/>
              <a:buNone/>
            </a:pPr>
            <a:endParaRPr sz="1400" b="0" i="1" dirty="0"/>
          </a:p>
        </p:txBody>
      </p:sp>
      <p:sp>
        <p:nvSpPr>
          <p:cNvPr id="198" name="Google Shape;198;p13"/>
          <p:cNvSpPr txBox="1">
            <a:spLocks noGrp="1"/>
          </p:cNvSpPr>
          <p:nvPr>
            <p:ph type="body" idx="2"/>
          </p:nvPr>
        </p:nvSpPr>
        <p:spPr>
          <a:xfrm>
            <a:off x="457201" y="2174875"/>
            <a:ext cx="4040188" cy="3951288"/>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ctr" rtl="0">
              <a:spcBef>
                <a:spcPts val="0"/>
              </a:spcBef>
              <a:spcAft>
                <a:spcPts val="0"/>
              </a:spcAft>
              <a:buClr>
                <a:schemeClr val="dk1"/>
              </a:buClr>
              <a:buSzPct val="100000"/>
              <a:buNone/>
            </a:pPr>
            <a:r>
              <a:rPr lang="en-GB" b="1" i="1" dirty="0"/>
              <a:t>Top left panel </a:t>
            </a:r>
            <a:endParaRPr b="1" dirty="0"/>
          </a:p>
          <a:p>
            <a:pPr marL="342900" lvl="0" indent="-342900" algn="ctr" rtl="0">
              <a:spcBef>
                <a:spcPts val="336"/>
              </a:spcBef>
              <a:spcAft>
                <a:spcPts val="0"/>
              </a:spcAft>
              <a:buClr>
                <a:schemeClr val="dk1"/>
              </a:buClr>
              <a:buSzPct val="100000"/>
              <a:buNone/>
            </a:pPr>
            <a:r>
              <a:rPr lang="en-GB" dirty="0"/>
              <a:t>Alpha and Omega</a:t>
            </a:r>
            <a:endParaRPr dirty="0"/>
          </a:p>
          <a:p>
            <a:pPr marL="342900" lvl="0" indent="-342900" algn="ctr" rtl="0">
              <a:spcBef>
                <a:spcPts val="336"/>
              </a:spcBef>
              <a:spcAft>
                <a:spcPts val="0"/>
              </a:spcAft>
              <a:buClr>
                <a:schemeClr val="dk1"/>
              </a:buClr>
              <a:buSzPct val="100000"/>
              <a:buNone/>
            </a:pPr>
            <a:r>
              <a:rPr lang="en-GB" b="1" i="1" dirty="0"/>
              <a:t>Top right panel</a:t>
            </a:r>
            <a:endParaRPr b="1" dirty="0"/>
          </a:p>
          <a:p>
            <a:pPr marL="342900" lvl="0" indent="-342900" algn="l" rtl="0">
              <a:spcBef>
                <a:spcPts val="336"/>
              </a:spcBef>
              <a:spcAft>
                <a:spcPts val="0"/>
              </a:spcAft>
              <a:buClr>
                <a:schemeClr val="dk1"/>
              </a:buClr>
              <a:buSzPct val="100000"/>
              <a:buNone/>
            </a:pPr>
            <a:r>
              <a:rPr lang="en-GB" dirty="0"/>
              <a:t> </a:t>
            </a:r>
            <a:r>
              <a:rPr lang="en-GB" dirty="0" err="1"/>
              <a:t>Inri</a:t>
            </a:r>
            <a:r>
              <a:rPr lang="en-GB" dirty="0"/>
              <a:t> (Jesus of Nazareth King of the Jews)</a:t>
            </a:r>
            <a:endParaRPr dirty="0"/>
          </a:p>
          <a:p>
            <a:pPr marL="342900" lvl="0" indent="-342900" algn="ctr" rtl="0">
              <a:spcBef>
                <a:spcPts val="336"/>
              </a:spcBef>
              <a:spcAft>
                <a:spcPts val="0"/>
              </a:spcAft>
              <a:buClr>
                <a:schemeClr val="dk1"/>
              </a:buClr>
              <a:buSzPct val="100000"/>
              <a:buNone/>
            </a:pPr>
            <a:r>
              <a:rPr lang="en-GB" b="1" i="1" dirty="0"/>
              <a:t>Centre</a:t>
            </a:r>
            <a:r>
              <a:rPr lang="en-GB" dirty="0"/>
              <a:t> </a:t>
            </a:r>
            <a:endParaRPr dirty="0"/>
          </a:p>
          <a:p>
            <a:pPr marL="342900" lvl="0" indent="-342900" algn="ctr" rtl="0">
              <a:spcBef>
                <a:spcPts val="336"/>
              </a:spcBef>
              <a:spcAft>
                <a:spcPts val="0"/>
              </a:spcAft>
              <a:buClr>
                <a:schemeClr val="dk1"/>
              </a:buClr>
              <a:buSzPct val="100000"/>
              <a:buNone/>
            </a:pPr>
            <a:r>
              <a:rPr lang="en-GB" dirty="0"/>
              <a:t> God is Love held by angel</a:t>
            </a:r>
            <a:endParaRPr dirty="0"/>
          </a:p>
          <a:p>
            <a:pPr marL="342900" lvl="0" indent="-342900" algn="ctr" rtl="0">
              <a:spcBef>
                <a:spcPts val="336"/>
              </a:spcBef>
              <a:spcAft>
                <a:spcPts val="0"/>
              </a:spcAft>
              <a:buClr>
                <a:schemeClr val="dk1"/>
              </a:buClr>
              <a:buSzPct val="100000"/>
              <a:buNone/>
            </a:pPr>
            <a:r>
              <a:rPr lang="en-GB" dirty="0"/>
              <a:t>Jesus on the cross</a:t>
            </a:r>
            <a:endParaRPr dirty="0"/>
          </a:p>
          <a:p>
            <a:pPr marL="342900" lvl="0" indent="-342900" algn="ctr" rtl="0">
              <a:spcBef>
                <a:spcPts val="336"/>
              </a:spcBef>
              <a:spcAft>
                <a:spcPts val="0"/>
              </a:spcAft>
              <a:buClr>
                <a:schemeClr val="dk1"/>
              </a:buClr>
              <a:buSzPct val="100000"/>
              <a:buNone/>
            </a:pPr>
            <a:r>
              <a:rPr lang="en-GB" b="1" i="1" dirty="0"/>
              <a:t>Right Panel</a:t>
            </a:r>
            <a:endParaRPr b="1" dirty="0"/>
          </a:p>
          <a:p>
            <a:pPr marL="342900" lvl="0" indent="-342900" algn="ctr" rtl="0">
              <a:spcBef>
                <a:spcPts val="336"/>
              </a:spcBef>
              <a:spcAft>
                <a:spcPts val="0"/>
              </a:spcAft>
              <a:buClr>
                <a:schemeClr val="dk1"/>
              </a:buClr>
              <a:buSzPct val="100000"/>
              <a:buNone/>
            </a:pPr>
            <a:r>
              <a:rPr lang="en-GB" dirty="0"/>
              <a:t>John</a:t>
            </a:r>
            <a:endParaRPr dirty="0"/>
          </a:p>
          <a:p>
            <a:pPr marL="342900" lvl="0" indent="-342900" algn="ctr" rtl="0">
              <a:spcBef>
                <a:spcPts val="336"/>
              </a:spcBef>
              <a:spcAft>
                <a:spcPts val="0"/>
              </a:spcAft>
              <a:buClr>
                <a:schemeClr val="dk1"/>
              </a:buClr>
              <a:buSzPct val="100000"/>
              <a:buNone/>
            </a:pPr>
            <a:r>
              <a:rPr lang="en-GB" b="1" i="1" dirty="0"/>
              <a:t>Left Panel</a:t>
            </a:r>
            <a:endParaRPr b="1" dirty="0"/>
          </a:p>
          <a:p>
            <a:pPr marL="342900" lvl="0" indent="-342900" algn="ctr" rtl="0">
              <a:spcBef>
                <a:spcPts val="336"/>
              </a:spcBef>
              <a:spcAft>
                <a:spcPts val="0"/>
              </a:spcAft>
              <a:buClr>
                <a:schemeClr val="dk1"/>
              </a:buClr>
              <a:buSzPct val="100000"/>
              <a:buNone/>
            </a:pPr>
            <a:r>
              <a:rPr lang="en-GB" dirty="0"/>
              <a:t>Mary</a:t>
            </a:r>
            <a:endParaRPr dirty="0"/>
          </a:p>
          <a:p>
            <a:pPr marL="342900" lvl="0" indent="-342900" algn="ctr" rtl="0">
              <a:spcBef>
                <a:spcPts val="336"/>
              </a:spcBef>
              <a:spcAft>
                <a:spcPts val="0"/>
              </a:spcAft>
              <a:buClr>
                <a:schemeClr val="dk1"/>
              </a:buClr>
              <a:buSzPct val="100000"/>
              <a:buNone/>
            </a:pPr>
            <a:r>
              <a:rPr lang="en-GB" b="1" dirty="0"/>
              <a:t>Underneath</a:t>
            </a:r>
            <a:endParaRPr b="1" dirty="0"/>
          </a:p>
          <a:p>
            <a:pPr marL="342900" lvl="0" indent="-342900" algn="ctr" rtl="0">
              <a:spcBef>
                <a:spcPts val="336"/>
              </a:spcBef>
              <a:spcAft>
                <a:spcPts val="0"/>
              </a:spcAft>
              <a:buClr>
                <a:schemeClr val="dk1"/>
              </a:buClr>
              <a:buSzPct val="100000"/>
              <a:buNone/>
            </a:pPr>
            <a:r>
              <a:rPr lang="en-GB" dirty="0"/>
              <a:t>‘By thy cross and passion good Lord deliver us’</a:t>
            </a:r>
            <a:endParaRPr dirty="0"/>
          </a:p>
          <a:p>
            <a:pPr marL="342900" lvl="0" indent="-342900" algn="ctr" rtl="0">
              <a:spcBef>
                <a:spcPts val="336"/>
              </a:spcBef>
              <a:spcAft>
                <a:spcPts val="0"/>
              </a:spcAft>
              <a:buClr>
                <a:schemeClr val="dk1"/>
              </a:buClr>
              <a:buSzPct val="100000"/>
              <a:buNone/>
            </a:pPr>
            <a:r>
              <a:rPr lang="en-GB" dirty="0"/>
              <a:t>(Litany in the Book of Common Prayer)</a:t>
            </a:r>
            <a:endParaRPr dirty="0"/>
          </a:p>
        </p:txBody>
      </p:sp>
      <p:pic>
        <p:nvPicPr>
          <p:cNvPr id="199" name="Google Shape;199;p13"/>
          <p:cNvPicPr preferRelativeResize="0">
            <a:picLocks noGrp="1"/>
          </p:cNvPicPr>
          <p:nvPr>
            <p:ph type="body" idx="4"/>
          </p:nvPr>
        </p:nvPicPr>
        <p:blipFill rotWithShape="1">
          <a:blip r:embed="rId5">
            <a:alphaModFix/>
          </a:blip>
          <a:srcRect/>
          <a:stretch/>
        </p:blipFill>
        <p:spPr>
          <a:xfrm>
            <a:off x="4876613" y="2290297"/>
            <a:ext cx="3429600" cy="3456300"/>
          </a:xfrm>
          <a:prstGeom prst="rect">
            <a:avLst/>
          </a:prstGeom>
          <a:noFill/>
          <a:ln>
            <a:noFill/>
          </a:ln>
        </p:spPr>
      </p:pic>
      <p:sp>
        <p:nvSpPr>
          <p:cNvPr id="2" name="Footer Placeholder 1"/>
          <p:cNvSpPr>
            <a:spLocks noGrp="1"/>
          </p:cNvSpPr>
          <p:nvPr>
            <p:ph type="ftr" sz="quarter" idx="9"/>
          </p:nvPr>
        </p:nvSpPr>
        <p:spPr/>
        <p:txBody>
          <a:bodyPr/>
          <a:lstStyle/>
          <a:p>
            <a:pPr lvl="0"/>
            <a:r>
              <a:rPr lang="en-GB" sz="1600" b="1" i="1" dirty="0"/>
              <a:t>The lower reading is not visible </a:t>
            </a:r>
            <a:r>
              <a:rPr lang="en-GB" dirty="0"/>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07903527"/>
      </p:ext>
    </p:extLst>
  </p:cSld>
  <p:clrMapOvr>
    <a:masterClrMapping/>
  </p:clrMapOvr>
  <p:transition spd="slow" advTm="23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457200" y="188640"/>
            <a:ext cx="8229600" cy="792088"/>
          </a:xfrm>
          <a:prstGeom prst="rect">
            <a:avLst/>
          </a:prstGeom>
          <a:noFill/>
          <a:ln>
            <a:noFill/>
          </a:ln>
        </p:spPr>
        <p:txBody>
          <a:bodyPr spcFirstLastPara="1" wrap="square" lIns="91425" tIns="45700" rIns="91425" bIns="45700" anchor="ctr" anchorCtr="0">
            <a:normAutofit fontScale="90000"/>
          </a:bodyPr>
          <a:lstStyle/>
          <a:p>
            <a:pPr marL="0" lvl="0" indent="0" rtl="0">
              <a:spcBef>
                <a:spcPts val="0"/>
              </a:spcBef>
              <a:spcAft>
                <a:spcPts val="0"/>
              </a:spcAft>
              <a:buClr>
                <a:schemeClr val="dk1"/>
              </a:buClr>
              <a:buSzPct val="100000"/>
              <a:buFont typeface="Calibri"/>
              <a:buNone/>
            </a:pPr>
            <a:r>
              <a:rPr lang="en-GB" sz="2200" dirty="0"/>
              <a:t>Sanctuary</a:t>
            </a:r>
            <a:br>
              <a:rPr lang="en-GB" sz="2200" dirty="0"/>
            </a:br>
            <a:r>
              <a:rPr lang="en-GB" sz="1600" dirty="0"/>
              <a:t>North wall, Thomas </a:t>
            </a:r>
            <a:r>
              <a:rPr lang="en-GB" sz="1600" dirty="0" err="1"/>
              <a:t>Willement</a:t>
            </a:r>
            <a:r>
              <a:rPr lang="en-GB" sz="1600" dirty="0"/>
              <a:t> circa 1854 </a:t>
            </a:r>
            <a:br>
              <a:rPr lang="en-GB" sz="1600" dirty="0"/>
            </a:br>
            <a:r>
              <a:rPr lang="en-GB" sz="1600" dirty="0"/>
              <a:t>South wall ,Thomas </a:t>
            </a:r>
            <a:r>
              <a:rPr lang="en-GB" sz="1600" dirty="0" err="1"/>
              <a:t>Willement</a:t>
            </a:r>
            <a:r>
              <a:rPr lang="en-GB" sz="1600" dirty="0"/>
              <a:t> circa 1852</a:t>
            </a:r>
            <a:endParaRPr sz="1600" dirty="0"/>
          </a:p>
        </p:txBody>
      </p:sp>
      <p:sp>
        <p:nvSpPr>
          <p:cNvPr id="205" name="Google Shape;205;p14"/>
          <p:cNvSpPr txBox="1">
            <a:spLocks noGrp="1"/>
          </p:cNvSpPr>
          <p:nvPr>
            <p:ph type="body" idx="1"/>
          </p:nvPr>
        </p:nvSpPr>
        <p:spPr>
          <a:xfrm>
            <a:off x="457201" y="908722"/>
            <a:ext cx="4040188" cy="1152128"/>
          </a:xfrm>
          <a:prstGeom prst="rect">
            <a:avLst/>
          </a:prstGeom>
          <a:noFill/>
          <a:ln>
            <a:noFill/>
          </a:ln>
        </p:spPr>
        <p:txBody>
          <a:bodyPr spcFirstLastPara="1" wrap="square" lIns="91425" tIns="45700" rIns="91425" bIns="45700" anchor="b" anchorCtr="0">
            <a:normAutofit lnSpcReduction="10000"/>
          </a:bodyPr>
          <a:lstStyle/>
          <a:p>
            <a:pPr marL="0" lvl="0" indent="0" algn="ctr" rtl="0">
              <a:spcBef>
                <a:spcPts val="0"/>
              </a:spcBef>
              <a:spcAft>
                <a:spcPts val="0"/>
              </a:spcAft>
              <a:buClr>
                <a:schemeClr val="dk1"/>
              </a:buClr>
              <a:buSzPts val="1400"/>
              <a:buNone/>
            </a:pPr>
            <a:r>
              <a:rPr lang="en-GB" sz="1400" i="1" dirty="0"/>
              <a:t>Bread and wine</a:t>
            </a:r>
            <a:r>
              <a:rPr lang="en-GB" sz="1400" b="0" i="1" dirty="0"/>
              <a:t>.</a:t>
            </a:r>
            <a:endParaRPr dirty="0"/>
          </a:p>
          <a:p>
            <a:pPr marL="0" lvl="0" indent="0" algn="l" rtl="0">
              <a:spcBef>
                <a:spcPts val="280"/>
              </a:spcBef>
              <a:spcAft>
                <a:spcPts val="0"/>
              </a:spcAft>
              <a:buClr>
                <a:schemeClr val="dk1"/>
              </a:buClr>
              <a:buSzPts val="1400"/>
              <a:buNone/>
            </a:pPr>
            <a:r>
              <a:rPr lang="en-GB" sz="1400" b="0" i="1" dirty="0"/>
              <a:t> The bread which we break is it not the communion of Christ .The cup of  blessing  which  we bless is it not the communion of the blood of Christ.</a:t>
            </a:r>
            <a:endParaRPr dirty="0"/>
          </a:p>
          <a:p>
            <a:pPr marL="0" lvl="0" indent="0" algn="ctr" rtl="0">
              <a:spcBef>
                <a:spcPts val="280"/>
              </a:spcBef>
              <a:spcAft>
                <a:spcPts val="0"/>
              </a:spcAft>
              <a:buClr>
                <a:schemeClr val="dk1"/>
              </a:buClr>
              <a:buSzPts val="1400"/>
              <a:buNone/>
            </a:pPr>
            <a:r>
              <a:rPr lang="en-GB" sz="1400" dirty="0"/>
              <a:t>( </a:t>
            </a:r>
            <a:r>
              <a:rPr lang="en-GB" sz="1400" b="0" dirty="0"/>
              <a:t>1 Corinthians 10 verse 16)</a:t>
            </a:r>
            <a:endParaRPr sz="1400" b="0" dirty="0"/>
          </a:p>
        </p:txBody>
      </p:sp>
      <p:sp>
        <p:nvSpPr>
          <p:cNvPr id="206" name="Google Shape;206;p14"/>
          <p:cNvSpPr txBox="1">
            <a:spLocks noGrp="1"/>
          </p:cNvSpPr>
          <p:nvPr>
            <p:ph type="body" idx="3"/>
          </p:nvPr>
        </p:nvSpPr>
        <p:spPr>
          <a:xfrm>
            <a:off x="4645026" y="1052736"/>
            <a:ext cx="4041775" cy="792089"/>
          </a:xfrm>
          <a:prstGeom prst="rect">
            <a:avLst/>
          </a:prstGeom>
          <a:noFill/>
          <a:ln>
            <a:noFill/>
          </a:ln>
        </p:spPr>
        <p:txBody>
          <a:bodyPr spcFirstLastPara="1" wrap="square" lIns="91425" tIns="45700" rIns="91425" bIns="45700" anchor="b" anchorCtr="0">
            <a:normAutofit fontScale="92500"/>
          </a:bodyPr>
          <a:lstStyle/>
          <a:p>
            <a:pPr marL="0" lvl="0" indent="0" algn="l" rtl="0">
              <a:spcBef>
                <a:spcPts val="0"/>
              </a:spcBef>
              <a:spcAft>
                <a:spcPts val="0"/>
              </a:spcAft>
              <a:buClr>
                <a:schemeClr val="dk1"/>
              </a:buClr>
              <a:buSzPct val="100000"/>
              <a:buNone/>
            </a:pPr>
            <a:r>
              <a:rPr lang="en-GB" sz="1400" b="0" i="1"/>
              <a:t>What shall render unto the Lord for all his benefits to me . I will take the cup of salvation and call upon the Lord</a:t>
            </a:r>
            <a:r>
              <a:rPr lang="en-GB" sz="1400" b="0"/>
              <a:t>. </a:t>
            </a:r>
            <a:endParaRPr/>
          </a:p>
          <a:p>
            <a:pPr marL="0" lvl="0" indent="0" algn="ctr" rtl="0">
              <a:spcBef>
                <a:spcPts val="259"/>
              </a:spcBef>
              <a:spcAft>
                <a:spcPts val="0"/>
              </a:spcAft>
              <a:buClr>
                <a:schemeClr val="dk1"/>
              </a:buClr>
              <a:buSzPct val="100000"/>
              <a:buNone/>
            </a:pPr>
            <a:r>
              <a:rPr lang="en-GB" sz="1400" b="0"/>
              <a:t>( Psalm 116 verses 12-17)</a:t>
            </a:r>
            <a:endParaRPr sz="1400" b="0"/>
          </a:p>
        </p:txBody>
      </p:sp>
      <p:pic>
        <p:nvPicPr>
          <p:cNvPr id="207" name="Google Shape;207;p14" descr="C:\Users\Patrick\Pictures\DSC08075 (2).JPG"/>
          <p:cNvPicPr preferRelativeResize="0">
            <a:picLocks noGrp="1"/>
          </p:cNvPicPr>
          <p:nvPr>
            <p:ph type="body" idx="2"/>
          </p:nvPr>
        </p:nvPicPr>
        <p:blipFill rotWithShape="1">
          <a:blip r:embed="rId5">
            <a:alphaModFix/>
          </a:blip>
          <a:srcRect/>
          <a:stretch/>
        </p:blipFill>
        <p:spPr>
          <a:xfrm>
            <a:off x="995927" y="2174875"/>
            <a:ext cx="2962735" cy="3951288"/>
          </a:xfrm>
          <a:prstGeom prst="rect">
            <a:avLst/>
          </a:prstGeom>
          <a:noFill/>
          <a:ln>
            <a:noFill/>
          </a:ln>
        </p:spPr>
      </p:pic>
      <p:pic>
        <p:nvPicPr>
          <p:cNvPr id="208" name="Google Shape;208;p14" descr="C:\Users\Patrick\Pictures\DSC08077 (2).JPG"/>
          <p:cNvPicPr preferRelativeResize="0">
            <a:picLocks noGrp="1"/>
          </p:cNvPicPr>
          <p:nvPr>
            <p:ph type="body" idx="4"/>
          </p:nvPr>
        </p:nvPicPr>
        <p:blipFill rotWithShape="1">
          <a:blip r:embed="rId6">
            <a:alphaModFix/>
          </a:blip>
          <a:srcRect/>
          <a:stretch/>
        </p:blipFill>
        <p:spPr>
          <a:xfrm>
            <a:off x="5184307" y="2174875"/>
            <a:ext cx="2963211" cy="3951288"/>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7939166"/>
      </p:ext>
    </p:extLst>
  </p:cSld>
  <p:clrMapOvr>
    <a:masterClrMapping/>
  </p:clrMapOvr>
  <p:transition spd="slow" advTm="5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5"/>
          <p:cNvSpPr txBox="1">
            <a:spLocks noGrp="1"/>
          </p:cNvSpPr>
          <p:nvPr>
            <p:ph type="title"/>
          </p:nvPr>
        </p:nvSpPr>
        <p:spPr>
          <a:xfrm>
            <a:off x="457200" y="188640"/>
            <a:ext cx="8229600" cy="79208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br>
              <a:rPr lang="en-GB" sz="3200" b="1" dirty="0"/>
            </a:br>
            <a:r>
              <a:rPr lang="en-GB" sz="3200" b="1" dirty="0"/>
              <a:t>Sanctuary </a:t>
            </a:r>
            <a:br>
              <a:rPr lang="en-GB" sz="3200" b="1" dirty="0"/>
            </a:br>
            <a:r>
              <a:rPr lang="en-GB" sz="2000" dirty="0"/>
              <a:t>North wall  Thomas </a:t>
            </a:r>
            <a:r>
              <a:rPr lang="en-GB" sz="2000" dirty="0" err="1"/>
              <a:t>Willement</a:t>
            </a:r>
            <a:r>
              <a:rPr lang="en-GB" sz="2000" dirty="0"/>
              <a:t> 1853</a:t>
            </a:r>
            <a:br>
              <a:rPr lang="en-GB" sz="3200" dirty="0"/>
            </a:br>
            <a:endParaRPr sz="3200" dirty="0"/>
          </a:p>
        </p:txBody>
      </p:sp>
      <p:sp>
        <p:nvSpPr>
          <p:cNvPr id="214" name="Google Shape;214;p15"/>
          <p:cNvSpPr txBox="1">
            <a:spLocks noGrp="1"/>
          </p:cNvSpPr>
          <p:nvPr>
            <p:ph type="body" idx="1"/>
          </p:nvPr>
        </p:nvSpPr>
        <p:spPr>
          <a:xfrm>
            <a:off x="457201" y="1052737"/>
            <a:ext cx="4040188" cy="792089"/>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1200"/>
              <a:buNone/>
            </a:pPr>
            <a:r>
              <a:rPr lang="en-GB" sz="1200" b="0" dirty="0"/>
              <a:t>To the honour of Almighty  God and in grateful memory of John Fisher, Bishop of Rochester, this window is erected by some members of  St. Johns College Cambridge AD1855</a:t>
            </a:r>
            <a:endParaRPr sz="1200" b="0" dirty="0"/>
          </a:p>
        </p:txBody>
      </p:sp>
      <p:sp>
        <p:nvSpPr>
          <p:cNvPr id="215" name="Google Shape;215;p15"/>
          <p:cNvSpPr txBox="1">
            <a:spLocks noGrp="1"/>
          </p:cNvSpPr>
          <p:nvPr>
            <p:ph type="body" idx="3"/>
          </p:nvPr>
        </p:nvSpPr>
        <p:spPr>
          <a:xfrm>
            <a:off x="4645026" y="980729"/>
            <a:ext cx="4041775" cy="864097"/>
          </a:xfrm>
          <a:prstGeom prst="rect">
            <a:avLst/>
          </a:prstGeom>
          <a:noFill/>
          <a:ln>
            <a:noFill/>
          </a:ln>
        </p:spPr>
        <p:txBody>
          <a:bodyPr spcFirstLastPara="1" wrap="square" lIns="91425" tIns="45700" rIns="91425" bIns="45700" anchor="b" anchorCtr="0">
            <a:normAutofit fontScale="70000" lnSpcReduction="20000"/>
          </a:bodyPr>
          <a:lstStyle/>
          <a:p>
            <a:pPr marL="0" lvl="0" indent="0" algn="l" rtl="0">
              <a:spcBef>
                <a:spcPts val="0"/>
              </a:spcBef>
              <a:spcAft>
                <a:spcPts val="0"/>
              </a:spcAft>
              <a:buClr>
                <a:schemeClr val="dk1"/>
              </a:buClr>
              <a:buSzPct val="100000"/>
              <a:buNone/>
            </a:pPr>
            <a:endParaRPr sz="1200" dirty="0"/>
          </a:p>
          <a:p>
            <a:pPr marL="0" lvl="0" indent="0" algn="l" rtl="0">
              <a:spcBef>
                <a:spcPts val="187"/>
              </a:spcBef>
              <a:spcAft>
                <a:spcPts val="0"/>
              </a:spcAft>
              <a:buClr>
                <a:schemeClr val="dk1"/>
              </a:buClr>
              <a:buSzPct val="100000"/>
              <a:buNone/>
            </a:pPr>
            <a:endParaRPr sz="1500" dirty="0"/>
          </a:p>
          <a:p>
            <a:pPr marL="0" lvl="0" indent="0" algn="ctr" rtl="0">
              <a:spcBef>
                <a:spcPts val="212"/>
              </a:spcBef>
              <a:spcAft>
                <a:spcPts val="0"/>
              </a:spcAft>
              <a:buClr>
                <a:schemeClr val="dk1"/>
              </a:buClr>
              <a:buSzPct val="100000"/>
              <a:buNone/>
            </a:pPr>
            <a:r>
              <a:rPr lang="en-GB" sz="1700" b="0" dirty="0"/>
              <a:t>The right crest is that of  St Johns College Cambridge.</a:t>
            </a:r>
            <a:endParaRPr dirty="0"/>
          </a:p>
          <a:p>
            <a:pPr marL="0" lvl="0" indent="0" algn="ctr" rtl="0">
              <a:spcBef>
                <a:spcPts val="212"/>
              </a:spcBef>
              <a:spcAft>
                <a:spcPts val="0"/>
              </a:spcAft>
              <a:buClr>
                <a:schemeClr val="dk1"/>
              </a:buClr>
              <a:buSzPct val="100000"/>
              <a:buNone/>
            </a:pPr>
            <a:r>
              <a:rPr lang="en-GB" sz="1700" b="0" dirty="0"/>
              <a:t>The left crest is that of John Fisher  Bishop of Rochester</a:t>
            </a:r>
            <a:endParaRPr dirty="0"/>
          </a:p>
          <a:p>
            <a:pPr marL="0" lvl="0" indent="0" algn="ctr" rtl="0">
              <a:spcBef>
                <a:spcPts val="212"/>
              </a:spcBef>
              <a:spcAft>
                <a:spcPts val="0"/>
              </a:spcAft>
              <a:buClr>
                <a:schemeClr val="dk1"/>
              </a:buClr>
              <a:buSzPct val="100000"/>
              <a:buNone/>
            </a:pPr>
            <a:r>
              <a:rPr lang="en-GB" sz="1700" b="0" dirty="0"/>
              <a:t>See also West window</a:t>
            </a:r>
            <a:endParaRPr dirty="0"/>
          </a:p>
          <a:p>
            <a:pPr marL="0" lvl="0" indent="0" algn="l" rtl="0">
              <a:spcBef>
                <a:spcPts val="150"/>
              </a:spcBef>
              <a:spcAft>
                <a:spcPts val="0"/>
              </a:spcAft>
              <a:buClr>
                <a:schemeClr val="dk1"/>
              </a:buClr>
              <a:buSzPct val="100000"/>
              <a:buNone/>
            </a:pPr>
            <a:endParaRPr sz="1200" dirty="0"/>
          </a:p>
        </p:txBody>
      </p:sp>
      <p:pic>
        <p:nvPicPr>
          <p:cNvPr id="216" name="Google Shape;216;p15" descr="C:\Users\Patrick\Pictures\DSC08078.JPG"/>
          <p:cNvPicPr preferRelativeResize="0">
            <a:picLocks noGrp="1"/>
          </p:cNvPicPr>
          <p:nvPr>
            <p:ph type="body" idx="2"/>
          </p:nvPr>
        </p:nvPicPr>
        <p:blipFill rotWithShape="1">
          <a:blip r:embed="rId5">
            <a:alphaModFix/>
          </a:blip>
          <a:srcRect/>
          <a:stretch/>
        </p:blipFill>
        <p:spPr>
          <a:xfrm rot="5400000">
            <a:off x="457201" y="2635448"/>
            <a:ext cx="4040188" cy="3030141"/>
          </a:xfrm>
          <a:prstGeom prst="rect">
            <a:avLst/>
          </a:prstGeom>
          <a:noFill/>
          <a:ln>
            <a:noFill/>
          </a:ln>
        </p:spPr>
      </p:pic>
      <p:pic>
        <p:nvPicPr>
          <p:cNvPr id="217" name="Google Shape;217;p15" descr="C:\Users\Patrick\Pictures\DSC08079 (2).JPG"/>
          <p:cNvPicPr preferRelativeResize="0">
            <a:picLocks noGrp="1"/>
          </p:cNvPicPr>
          <p:nvPr>
            <p:ph type="body" idx="4"/>
          </p:nvPr>
        </p:nvPicPr>
        <p:blipFill rotWithShape="1">
          <a:blip r:embed="rId6">
            <a:alphaModFix/>
          </a:blip>
          <a:srcRect/>
          <a:stretch/>
        </p:blipFill>
        <p:spPr>
          <a:xfrm>
            <a:off x="5183547" y="2174875"/>
            <a:ext cx="2964731" cy="3951288"/>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315790"/>
      </p:ext>
    </p:extLst>
  </p:cSld>
  <p:clrMapOvr>
    <a:masterClrMapping/>
  </p:clrMapOvr>
  <p:transition spd="slow" advTm="87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GB" sz="3600" dirty="0"/>
              <a:t>Nave North Wall</a:t>
            </a:r>
            <a:br>
              <a:rPr lang="en-GB" sz="3600" dirty="0"/>
            </a:br>
            <a:r>
              <a:rPr lang="en-GB" sz="2000" dirty="0"/>
              <a:t> </a:t>
            </a:r>
            <a:r>
              <a:rPr lang="en-GB" sz="2000" dirty="0" err="1"/>
              <a:t>Preedy</a:t>
            </a:r>
            <a:r>
              <a:rPr lang="en-GB" sz="2000" dirty="0"/>
              <a:t> circa 1878-1885</a:t>
            </a:r>
            <a:endParaRPr sz="2000" dirty="0"/>
          </a:p>
        </p:txBody>
      </p:sp>
      <p:sp>
        <p:nvSpPr>
          <p:cNvPr id="223" name="Google Shape;223;p16"/>
          <p:cNvSpPr txBox="1">
            <a:spLocks noGrp="1"/>
          </p:cNvSpPr>
          <p:nvPr>
            <p:ph type="body" idx="1"/>
          </p:nvPr>
        </p:nvSpPr>
        <p:spPr>
          <a:xfrm>
            <a:off x="457201" y="1340768"/>
            <a:ext cx="4040188" cy="36004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800"/>
              <a:buNone/>
            </a:pPr>
            <a:r>
              <a:rPr lang="en-GB" sz="1800" b="0"/>
              <a:t>Panels from left to right</a:t>
            </a:r>
            <a:endParaRPr sz="1800" b="0"/>
          </a:p>
        </p:txBody>
      </p:sp>
      <p:sp>
        <p:nvSpPr>
          <p:cNvPr id="224" name="Google Shape;224;p16"/>
          <p:cNvSpPr txBox="1">
            <a:spLocks noGrp="1"/>
          </p:cNvSpPr>
          <p:nvPr>
            <p:ph type="body" idx="3"/>
          </p:nvPr>
        </p:nvSpPr>
        <p:spPr>
          <a:xfrm>
            <a:off x="4645026" y="1268760"/>
            <a:ext cx="4041775" cy="64807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600"/>
              <a:buNone/>
            </a:pPr>
            <a:r>
              <a:rPr lang="en-GB" sz="1600" b="0"/>
              <a:t>In affectionate memory of Elizabeth Shepherd(1855) erected by her daughters .</a:t>
            </a:r>
            <a:endParaRPr sz="1600" b="0"/>
          </a:p>
        </p:txBody>
      </p:sp>
      <p:pic>
        <p:nvPicPr>
          <p:cNvPr id="225" name="Google Shape;225;p16" descr="C:\Users\Patrick\Pictures\DSC08083.JPG"/>
          <p:cNvPicPr preferRelativeResize="0">
            <a:picLocks noGrp="1"/>
          </p:cNvPicPr>
          <p:nvPr>
            <p:ph type="body" idx="4"/>
          </p:nvPr>
        </p:nvPicPr>
        <p:blipFill rotWithShape="1">
          <a:blip r:embed="rId5">
            <a:alphaModFix/>
          </a:blip>
          <a:srcRect/>
          <a:stretch/>
        </p:blipFill>
        <p:spPr>
          <a:xfrm rot="5400000">
            <a:off x="4645026" y="2634853"/>
            <a:ext cx="4041775" cy="3031331"/>
          </a:xfrm>
          <a:prstGeom prst="rect">
            <a:avLst/>
          </a:prstGeom>
          <a:noFill/>
          <a:ln>
            <a:noFill/>
          </a:ln>
        </p:spPr>
      </p:pic>
      <p:sp>
        <p:nvSpPr>
          <p:cNvPr id="226" name="Google Shape;226;p16"/>
          <p:cNvSpPr txBox="1">
            <a:spLocks noGrp="1"/>
          </p:cNvSpPr>
          <p:nvPr>
            <p:ph type="body" idx="2"/>
          </p:nvPr>
        </p:nvSpPr>
        <p:spPr>
          <a:xfrm>
            <a:off x="457201" y="1916833"/>
            <a:ext cx="4040188" cy="4209331"/>
          </a:xfrm>
          <a:prstGeom prst="rect">
            <a:avLst/>
          </a:prstGeom>
          <a:noFill/>
          <a:ln>
            <a:noFill/>
          </a:ln>
        </p:spPr>
        <p:txBody>
          <a:bodyPr spcFirstLastPara="1" wrap="square" lIns="91425" tIns="45700" rIns="91425" bIns="45700" anchor="t" anchorCtr="0">
            <a:normAutofit lnSpcReduction="10000"/>
          </a:bodyPr>
          <a:lstStyle/>
          <a:p>
            <a:pPr marL="342900" lvl="0" indent="-342900" algn="ctr" rtl="0">
              <a:spcBef>
                <a:spcPts val="0"/>
              </a:spcBef>
              <a:spcAft>
                <a:spcPts val="0"/>
              </a:spcAft>
              <a:buClr>
                <a:schemeClr val="dk1"/>
              </a:buClr>
              <a:buSzPts val="2000"/>
              <a:buNone/>
            </a:pPr>
            <a:r>
              <a:rPr lang="en-GB" sz="2000"/>
              <a:t>‘Naked and you clothed me’</a:t>
            </a:r>
            <a:endParaRPr/>
          </a:p>
          <a:p>
            <a:pPr marL="342900" lvl="0" indent="-342900" algn="ctr" rtl="0">
              <a:spcBef>
                <a:spcPts val="360"/>
              </a:spcBef>
              <a:spcAft>
                <a:spcPts val="0"/>
              </a:spcAft>
              <a:buClr>
                <a:schemeClr val="dk1"/>
              </a:buClr>
              <a:buSzPts val="1800"/>
              <a:buNone/>
            </a:pPr>
            <a:r>
              <a:rPr lang="en-GB" sz="1800"/>
              <a:t>(Matthew 25 v36)</a:t>
            </a:r>
            <a:endParaRPr/>
          </a:p>
          <a:p>
            <a:pPr marL="342900" lvl="0" indent="-342900" algn="ctr" rtl="0">
              <a:spcBef>
                <a:spcPts val="400"/>
              </a:spcBef>
              <a:spcAft>
                <a:spcPts val="0"/>
              </a:spcAft>
              <a:buClr>
                <a:schemeClr val="dk1"/>
              </a:buClr>
              <a:buSzPts val="2000"/>
              <a:buNone/>
            </a:pPr>
            <a:r>
              <a:rPr lang="en-GB" sz="2000"/>
              <a:t>‘Blessed are the pure in Heart’</a:t>
            </a:r>
            <a:endParaRPr/>
          </a:p>
          <a:p>
            <a:pPr marL="342900" lvl="0" indent="-342900" algn="ctr" rtl="0">
              <a:spcBef>
                <a:spcPts val="360"/>
              </a:spcBef>
              <a:spcAft>
                <a:spcPts val="0"/>
              </a:spcAft>
              <a:buClr>
                <a:schemeClr val="dk1"/>
              </a:buClr>
              <a:buSzPts val="1800"/>
              <a:buNone/>
            </a:pPr>
            <a:r>
              <a:rPr lang="en-GB" sz="1800"/>
              <a:t>(Matthew 5 v8)</a:t>
            </a:r>
            <a:endParaRPr/>
          </a:p>
          <a:p>
            <a:pPr marL="342900" lvl="0" indent="-342900" algn="ctr" rtl="0">
              <a:spcBef>
                <a:spcPts val="400"/>
              </a:spcBef>
              <a:spcAft>
                <a:spcPts val="0"/>
              </a:spcAft>
              <a:buClr>
                <a:schemeClr val="dk1"/>
              </a:buClr>
              <a:buSzPts val="2000"/>
              <a:buNone/>
            </a:pPr>
            <a:r>
              <a:rPr lang="en-GB" sz="2000"/>
              <a:t>‘Sick and you visited me’</a:t>
            </a:r>
            <a:endParaRPr/>
          </a:p>
          <a:p>
            <a:pPr marL="342900" lvl="0" indent="-342900" algn="ctr" rtl="0">
              <a:spcBef>
                <a:spcPts val="360"/>
              </a:spcBef>
              <a:spcAft>
                <a:spcPts val="0"/>
              </a:spcAft>
              <a:buClr>
                <a:schemeClr val="dk1"/>
              </a:buClr>
              <a:buSzPts val="1800"/>
              <a:buNone/>
            </a:pPr>
            <a:r>
              <a:rPr lang="en-GB" sz="1800"/>
              <a:t>(Matthew 25v36)</a:t>
            </a:r>
            <a:endParaRPr/>
          </a:p>
          <a:p>
            <a:pPr marL="342900" lvl="0" indent="-342900" algn="ctr" rtl="0">
              <a:spcBef>
                <a:spcPts val="360"/>
              </a:spcBef>
              <a:spcAft>
                <a:spcPts val="0"/>
              </a:spcAft>
              <a:buClr>
                <a:schemeClr val="dk1"/>
              </a:buClr>
              <a:buSzPts val="1800"/>
              <a:buNone/>
            </a:pPr>
            <a:r>
              <a:rPr lang="en-GB" sz="1800"/>
              <a:t>                 </a:t>
            </a:r>
            <a:r>
              <a:rPr lang="en-GB" sz="1800" i="1"/>
              <a:t>The Angels scrolls say</a:t>
            </a:r>
            <a:endParaRPr/>
          </a:p>
          <a:p>
            <a:pPr marL="342900" lvl="0" indent="-342900" algn="ctr" rtl="0">
              <a:spcBef>
                <a:spcPts val="400"/>
              </a:spcBef>
              <a:spcAft>
                <a:spcPts val="0"/>
              </a:spcAft>
              <a:buClr>
                <a:schemeClr val="dk1"/>
              </a:buClr>
              <a:buSzPts val="2000"/>
              <a:buNone/>
            </a:pPr>
            <a:r>
              <a:rPr lang="en-GB" sz="2000"/>
              <a:t>‘Blessed are the dead who die in the Lord’</a:t>
            </a:r>
            <a:endParaRPr/>
          </a:p>
          <a:p>
            <a:pPr marL="342900" lvl="0" indent="-342900" algn="ctr" rtl="0">
              <a:spcBef>
                <a:spcPts val="400"/>
              </a:spcBef>
              <a:spcAft>
                <a:spcPts val="0"/>
              </a:spcAft>
              <a:buClr>
                <a:schemeClr val="dk1"/>
              </a:buClr>
              <a:buSzPts val="2000"/>
              <a:buNone/>
            </a:pPr>
            <a:r>
              <a:rPr lang="en-GB" sz="2000"/>
              <a:t>‘Yea saith the spirit that they may rest from their labours ‘</a:t>
            </a:r>
            <a:endParaRPr/>
          </a:p>
          <a:p>
            <a:pPr marL="342900" lvl="0" indent="-342900" algn="ctr" rtl="0">
              <a:spcBef>
                <a:spcPts val="400"/>
              </a:spcBef>
              <a:spcAft>
                <a:spcPts val="0"/>
              </a:spcAft>
              <a:buClr>
                <a:schemeClr val="dk1"/>
              </a:buClr>
              <a:buSzPts val="2000"/>
              <a:buNone/>
            </a:pPr>
            <a:r>
              <a:rPr lang="en-GB" sz="2000"/>
              <a:t>‘And their works do follow them’</a:t>
            </a:r>
            <a:endParaRPr/>
          </a:p>
          <a:p>
            <a:pPr marL="342900" lvl="0" indent="-342900" algn="ctr" rtl="0">
              <a:spcBef>
                <a:spcPts val="360"/>
              </a:spcBef>
              <a:spcAft>
                <a:spcPts val="0"/>
              </a:spcAft>
              <a:buClr>
                <a:schemeClr val="dk1"/>
              </a:buClr>
              <a:buSzPts val="1800"/>
              <a:buNone/>
            </a:pPr>
            <a:r>
              <a:rPr lang="en-GB" sz="1800"/>
              <a:t>(All from Revelation 14v13)</a:t>
            </a:r>
            <a:endParaRPr sz="1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5821522"/>
      </p:ext>
    </p:extLst>
  </p:cSld>
  <p:clrMapOvr>
    <a:masterClrMapping/>
  </p:clrMapOvr>
  <p:transition spd="slow" advTm="221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7"/>
          <p:cNvSpPr txBox="1">
            <a:spLocks noGrp="1"/>
          </p:cNvSpPr>
          <p:nvPr>
            <p:ph type="title"/>
          </p:nvPr>
        </p:nvSpPr>
        <p:spPr>
          <a:xfrm>
            <a:off x="457200" y="274638"/>
            <a:ext cx="8229600" cy="77809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GB" sz="2800" dirty="0"/>
              <a:t>North wall</a:t>
            </a:r>
            <a:br>
              <a:rPr lang="en-GB" sz="2000" dirty="0"/>
            </a:br>
            <a:r>
              <a:rPr lang="en-GB" sz="2000" dirty="0" err="1"/>
              <a:t>Preedy</a:t>
            </a:r>
            <a:r>
              <a:rPr lang="en-GB" sz="2000" dirty="0"/>
              <a:t> circa 1878-1883</a:t>
            </a:r>
            <a:endParaRPr sz="2000" dirty="0"/>
          </a:p>
        </p:txBody>
      </p:sp>
      <p:sp>
        <p:nvSpPr>
          <p:cNvPr id="232" name="Google Shape;232;p17"/>
          <p:cNvSpPr txBox="1">
            <a:spLocks noGrp="1"/>
          </p:cNvSpPr>
          <p:nvPr>
            <p:ph type="body" idx="1"/>
          </p:nvPr>
        </p:nvSpPr>
        <p:spPr>
          <a:xfrm>
            <a:off x="457201" y="1052737"/>
            <a:ext cx="4040188" cy="1008111"/>
          </a:xfrm>
          <a:prstGeom prst="rect">
            <a:avLst/>
          </a:prstGeom>
          <a:noFill/>
          <a:ln>
            <a:noFill/>
          </a:ln>
        </p:spPr>
        <p:txBody>
          <a:bodyPr spcFirstLastPara="1" wrap="square" lIns="91425" tIns="45700" rIns="91425" bIns="45700" anchor="b" anchorCtr="0">
            <a:normAutofit fontScale="25000" lnSpcReduction="20000"/>
          </a:bodyPr>
          <a:lstStyle/>
          <a:p>
            <a:pPr marL="0" lvl="0" indent="0" algn="l" rtl="0">
              <a:spcBef>
                <a:spcPts val="0"/>
              </a:spcBef>
              <a:spcAft>
                <a:spcPts val="0"/>
              </a:spcAft>
              <a:buClr>
                <a:schemeClr val="dk1"/>
              </a:buClr>
              <a:buSzPct val="100000"/>
              <a:buNone/>
            </a:pPr>
            <a:endParaRPr dirty="0"/>
          </a:p>
          <a:p>
            <a:pPr marL="0" lvl="0" indent="0" algn="l" rtl="0">
              <a:spcBef>
                <a:spcPts val="320"/>
              </a:spcBef>
              <a:spcAft>
                <a:spcPts val="0"/>
              </a:spcAft>
              <a:buClr>
                <a:schemeClr val="dk1"/>
              </a:buClr>
              <a:buSzPct val="100000"/>
              <a:buNone/>
            </a:pPr>
            <a:endParaRPr sz="6400" dirty="0"/>
          </a:p>
          <a:p>
            <a:pPr marL="0" lvl="0" indent="0" algn="l" rtl="0">
              <a:spcBef>
                <a:spcPts val="320"/>
              </a:spcBef>
              <a:spcAft>
                <a:spcPts val="0"/>
              </a:spcAft>
              <a:buClr>
                <a:schemeClr val="dk1"/>
              </a:buClr>
              <a:buSzPct val="100000"/>
              <a:buNone/>
            </a:pPr>
            <a:endParaRPr sz="6400" dirty="0"/>
          </a:p>
          <a:p>
            <a:pPr marL="0" lvl="0" indent="0" algn="l" rtl="0">
              <a:spcBef>
                <a:spcPts val="320"/>
              </a:spcBef>
              <a:spcAft>
                <a:spcPts val="0"/>
              </a:spcAft>
              <a:buClr>
                <a:schemeClr val="dk1"/>
              </a:buClr>
              <a:buSzPct val="100000"/>
              <a:buNone/>
            </a:pPr>
            <a:endParaRPr sz="6400" dirty="0"/>
          </a:p>
          <a:p>
            <a:pPr marL="0" lvl="0" indent="0" algn="l" rtl="0">
              <a:spcBef>
                <a:spcPts val="280"/>
              </a:spcBef>
              <a:spcAft>
                <a:spcPts val="0"/>
              </a:spcAft>
              <a:buClr>
                <a:schemeClr val="dk1"/>
              </a:buClr>
              <a:buSzPct val="100000"/>
              <a:buNone/>
            </a:pPr>
            <a:r>
              <a:rPr lang="en-GB" sz="5600" b="0" dirty="0"/>
              <a:t>To the Glory of God and in memory of  William Hall who died  December 13</a:t>
            </a:r>
            <a:r>
              <a:rPr lang="en-GB" sz="5600" b="0" baseline="30000" dirty="0"/>
              <a:t>th</a:t>
            </a:r>
            <a:r>
              <a:rPr lang="en-GB" sz="5600" b="0" dirty="0"/>
              <a:t> 1876</a:t>
            </a:r>
            <a:endParaRPr sz="5600" b="0" dirty="0"/>
          </a:p>
          <a:p>
            <a:pPr marL="0" lvl="0" indent="0" algn="ctr" rtl="0">
              <a:spcBef>
                <a:spcPts val="280"/>
              </a:spcBef>
              <a:spcAft>
                <a:spcPts val="0"/>
              </a:spcAft>
              <a:buClr>
                <a:schemeClr val="dk1"/>
              </a:buClr>
              <a:buSzPct val="100000"/>
              <a:buNone/>
            </a:pPr>
            <a:r>
              <a:rPr lang="en-GB" sz="5600" b="0" dirty="0"/>
              <a:t>‘With Christ which is far better’</a:t>
            </a:r>
            <a:endParaRPr dirty="0"/>
          </a:p>
          <a:p>
            <a:pPr marL="0" lvl="0" indent="0" algn="ctr" rtl="0">
              <a:spcBef>
                <a:spcPts val="280"/>
              </a:spcBef>
              <a:spcAft>
                <a:spcPts val="0"/>
              </a:spcAft>
              <a:buClr>
                <a:schemeClr val="dk1"/>
              </a:buClr>
              <a:buSzPct val="100000"/>
              <a:buNone/>
            </a:pPr>
            <a:r>
              <a:rPr lang="en-GB" sz="5600" b="0" dirty="0"/>
              <a:t> Philippians 1 v 24</a:t>
            </a:r>
            <a:endParaRPr dirty="0"/>
          </a:p>
          <a:p>
            <a:pPr marL="0" lvl="0" indent="0" algn="l" rtl="0">
              <a:spcBef>
                <a:spcPts val="80"/>
              </a:spcBef>
              <a:spcAft>
                <a:spcPts val="0"/>
              </a:spcAft>
              <a:buClr>
                <a:schemeClr val="dk1"/>
              </a:buClr>
              <a:buSzPct val="100000"/>
              <a:buNone/>
            </a:pPr>
            <a:endParaRPr sz="1600" dirty="0"/>
          </a:p>
          <a:p>
            <a:pPr marL="0" lvl="0" indent="0" algn="l" rtl="0">
              <a:spcBef>
                <a:spcPts val="120"/>
              </a:spcBef>
              <a:spcAft>
                <a:spcPts val="0"/>
              </a:spcAft>
              <a:buClr>
                <a:schemeClr val="dk1"/>
              </a:buClr>
              <a:buSzPct val="100000"/>
              <a:buNone/>
            </a:pPr>
            <a:endParaRPr dirty="0"/>
          </a:p>
        </p:txBody>
      </p:sp>
      <p:sp>
        <p:nvSpPr>
          <p:cNvPr id="233" name="Google Shape;233;p17"/>
          <p:cNvSpPr txBox="1">
            <a:spLocks noGrp="1"/>
          </p:cNvSpPr>
          <p:nvPr>
            <p:ph type="body" idx="3"/>
          </p:nvPr>
        </p:nvSpPr>
        <p:spPr>
          <a:xfrm>
            <a:off x="4645026" y="1052736"/>
            <a:ext cx="4041775" cy="792088"/>
          </a:xfrm>
          <a:prstGeom prst="rect">
            <a:avLst/>
          </a:prstGeom>
          <a:noFill/>
          <a:ln>
            <a:noFill/>
          </a:ln>
        </p:spPr>
        <p:txBody>
          <a:bodyPr spcFirstLastPara="1" wrap="square" lIns="91425" tIns="45700" rIns="91425" bIns="45700" anchor="b" anchorCtr="0">
            <a:normAutofit fontScale="25000" lnSpcReduction="20000"/>
          </a:bodyPr>
          <a:lstStyle/>
          <a:p>
            <a:pPr marL="0" lvl="0" indent="0" algn="l" rtl="0">
              <a:spcBef>
                <a:spcPts val="0"/>
              </a:spcBef>
              <a:spcAft>
                <a:spcPts val="0"/>
              </a:spcAft>
              <a:buClr>
                <a:schemeClr val="dk1"/>
              </a:buClr>
              <a:buSzPct val="100000"/>
              <a:buNone/>
            </a:pPr>
            <a:r>
              <a:rPr lang="en-GB" sz="5600" b="0"/>
              <a:t>Scenes depicting the relationship between Mary, Martha , Lazarus and Jesus .</a:t>
            </a:r>
            <a:endParaRPr/>
          </a:p>
          <a:p>
            <a:pPr marL="0" lvl="0" indent="0" algn="ctr" rtl="0">
              <a:spcBef>
                <a:spcPts val="280"/>
              </a:spcBef>
              <a:spcAft>
                <a:spcPts val="0"/>
              </a:spcAft>
              <a:buClr>
                <a:schemeClr val="dk1"/>
              </a:buClr>
              <a:buSzPct val="100000"/>
              <a:buNone/>
            </a:pPr>
            <a:r>
              <a:rPr lang="en-GB" sz="5600" b="0"/>
              <a:t>(Left to right)</a:t>
            </a:r>
            <a:endParaRPr sz="5600" b="0"/>
          </a:p>
        </p:txBody>
      </p:sp>
      <p:sp>
        <p:nvSpPr>
          <p:cNvPr id="234" name="Google Shape;234;p17"/>
          <p:cNvSpPr txBox="1">
            <a:spLocks noGrp="1"/>
          </p:cNvSpPr>
          <p:nvPr>
            <p:ph type="body" idx="4"/>
          </p:nvPr>
        </p:nvSpPr>
        <p:spPr>
          <a:xfrm>
            <a:off x="4644010" y="2204864"/>
            <a:ext cx="4041775" cy="3951288"/>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ctr" rtl="0">
              <a:spcBef>
                <a:spcPts val="0"/>
              </a:spcBef>
              <a:spcAft>
                <a:spcPts val="0"/>
              </a:spcAft>
              <a:buClr>
                <a:schemeClr val="dk1"/>
              </a:buClr>
              <a:buSzPct val="100000"/>
              <a:buNone/>
            </a:pPr>
            <a:r>
              <a:rPr lang="en-GB" sz="1900"/>
              <a:t>Mary and Martha ‘Mary which hath chosen that good part’</a:t>
            </a:r>
            <a:endParaRPr/>
          </a:p>
          <a:p>
            <a:pPr marL="342900" lvl="0" indent="-342900" algn="ctr" rtl="0">
              <a:spcBef>
                <a:spcPts val="294"/>
              </a:spcBef>
              <a:spcAft>
                <a:spcPts val="0"/>
              </a:spcAft>
              <a:buClr>
                <a:schemeClr val="dk1"/>
              </a:buClr>
              <a:buSzPct val="100000"/>
              <a:buNone/>
            </a:pPr>
            <a:r>
              <a:rPr lang="en-GB" sz="1900"/>
              <a:t>(Luke 10 v42)</a:t>
            </a:r>
            <a:endParaRPr/>
          </a:p>
          <a:p>
            <a:pPr marL="342900" lvl="0" indent="-342900" algn="ctr" rtl="0">
              <a:spcBef>
                <a:spcPts val="294"/>
              </a:spcBef>
              <a:spcAft>
                <a:spcPts val="0"/>
              </a:spcAft>
              <a:buClr>
                <a:schemeClr val="dk1"/>
              </a:buClr>
              <a:buSzPct val="100000"/>
              <a:buNone/>
            </a:pPr>
            <a:r>
              <a:rPr lang="en-GB" sz="1900"/>
              <a:t>Jesus and Mary ‘thou whom thou lovest is sick’ </a:t>
            </a:r>
            <a:endParaRPr/>
          </a:p>
          <a:p>
            <a:pPr marL="342900" lvl="0" indent="-342900" algn="ctr" rtl="0">
              <a:spcBef>
                <a:spcPts val="294"/>
              </a:spcBef>
              <a:spcAft>
                <a:spcPts val="0"/>
              </a:spcAft>
              <a:buClr>
                <a:schemeClr val="dk1"/>
              </a:buClr>
              <a:buSzPct val="100000"/>
              <a:buNone/>
            </a:pPr>
            <a:r>
              <a:rPr lang="en-GB" sz="1900"/>
              <a:t>(John 11v3)</a:t>
            </a:r>
            <a:endParaRPr/>
          </a:p>
          <a:p>
            <a:pPr marL="342900" lvl="0" indent="-342900" algn="ctr" rtl="0">
              <a:spcBef>
                <a:spcPts val="294"/>
              </a:spcBef>
              <a:spcAft>
                <a:spcPts val="0"/>
              </a:spcAft>
              <a:buClr>
                <a:schemeClr val="dk1"/>
              </a:buClr>
              <a:buSzPct val="100000"/>
              <a:buNone/>
            </a:pPr>
            <a:r>
              <a:rPr lang="en-GB" sz="1900"/>
              <a:t>Lazarus and Jesus ’Lazarus come forth’ </a:t>
            </a:r>
            <a:endParaRPr/>
          </a:p>
          <a:p>
            <a:pPr marL="342900" lvl="0" indent="-342900" algn="ctr" rtl="0">
              <a:spcBef>
                <a:spcPts val="294"/>
              </a:spcBef>
              <a:spcAft>
                <a:spcPts val="0"/>
              </a:spcAft>
              <a:buClr>
                <a:schemeClr val="dk1"/>
              </a:buClr>
              <a:buSzPct val="100000"/>
              <a:buNone/>
            </a:pPr>
            <a:r>
              <a:rPr lang="en-GB" sz="1900"/>
              <a:t>(John 11v43)</a:t>
            </a:r>
            <a:endParaRPr/>
          </a:p>
          <a:p>
            <a:pPr marL="342900" lvl="0" indent="-249428" algn="l" rtl="0">
              <a:spcBef>
                <a:spcPts val="294"/>
              </a:spcBef>
              <a:spcAft>
                <a:spcPts val="0"/>
              </a:spcAft>
              <a:buClr>
                <a:schemeClr val="dk1"/>
              </a:buClr>
              <a:buSzPct val="100000"/>
              <a:buNone/>
            </a:pPr>
            <a:endParaRPr sz="1900"/>
          </a:p>
          <a:p>
            <a:pPr marL="342900" lvl="0" indent="-342900" algn="ctr" rtl="0">
              <a:spcBef>
                <a:spcPts val="294"/>
              </a:spcBef>
              <a:spcAft>
                <a:spcPts val="0"/>
              </a:spcAft>
              <a:buClr>
                <a:schemeClr val="dk1"/>
              </a:buClr>
              <a:buSzPct val="100000"/>
              <a:buNone/>
            </a:pPr>
            <a:r>
              <a:rPr lang="en-GB" sz="1900" i="1"/>
              <a:t>Three angels holding scrolls saying from</a:t>
            </a:r>
            <a:endParaRPr/>
          </a:p>
          <a:p>
            <a:pPr marL="342900" lvl="0" indent="-342900" algn="ctr" rtl="0">
              <a:spcBef>
                <a:spcPts val="294"/>
              </a:spcBef>
              <a:spcAft>
                <a:spcPts val="0"/>
              </a:spcAft>
              <a:buClr>
                <a:schemeClr val="dk1"/>
              </a:buClr>
              <a:buSzPct val="100000"/>
              <a:buNone/>
            </a:pPr>
            <a:r>
              <a:rPr lang="en-GB" sz="1900" i="1"/>
              <a:t> left to right</a:t>
            </a:r>
            <a:endParaRPr/>
          </a:p>
          <a:p>
            <a:pPr marL="342900" lvl="0" indent="-342900" algn="ctr" rtl="0">
              <a:spcBef>
                <a:spcPts val="294"/>
              </a:spcBef>
              <a:spcAft>
                <a:spcPts val="0"/>
              </a:spcAft>
              <a:buClr>
                <a:schemeClr val="dk1"/>
              </a:buClr>
              <a:buSzPct val="100000"/>
              <a:buNone/>
            </a:pPr>
            <a:r>
              <a:rPr lang="en-GB" sz="1900"/>
              <a:t>One thing is needful </a:t>
            </a:r>
            <a:endParaRPr/>
          </a:p>
          <a:p>
            <a:pPr marL="342900" lvl="0" indent="-342900" algn="ctr" rtl="0">
              <a:spcBef>
                <a:spcPts val="294"/>
              </a:spcBef>
              <a:spcAft>
                <a:spcPts val="0"/>
              </a:spcAft>
              <a:buClr>
                <a:schemeClr val="dk1"/>
              </a:buClr>
              <a:buSzPct val="100000"/>
              <a:buNone/>
            </a:pPr>
            <a:r>
              <a:rPr lang="en-GB" sz="1900"/>
              <a:t>(Luke 10v42)</a:t>
            </a:r>
            <a:endParaRPr/>
          </a:p>
          <a:p>
            <a:pPr marL="342900" lvl="0" indent="-342900" algn="ctr" rtl="0">
              <a:spcBef>
                <a:spcPts val="294"/>
              </a:spcBef>
              <a:spcAft>
                <a:spcPts val="0"/>
              </a:spcAft>
              <a:buClr>
                <a:schemeClr val="dk1"/>
              </a:buClr>
              <a:buSzPct val="100000"/>
              <a:buNone/>
            </a:pPr>
            <a:r>
              <a:rPr lang="en-GB" sz="1900"/>
              <a:t>I am the resurrection and the life</a:t>
            </a:r>
            <a:endParaRPr/>
          </a:p>
          <a:p>
            <a:pPr marL="342900" lvl="0" indent="-342900" algn="ctr" rtl="0">
              <a:spcBef>
                <a:spcPts val="294"/>
              </a:spcBef>
              <a:spcAft>
                <a:spcPts val="0"/>
              </a:spcAft>
              <a:buClr>
                <a:schemeClr val="dk1"/>
              </a:buClr>
              <a:buSzPct val="100000"/>
              <a:buNone/>
            </a:pPr>
            <a:r>
              <a:rPr lang="en-GB" sz="1900"/>
              <a:t>(John11v25)</a:t>
            </a:r>
            <a:endParaRPr/>
          </a:p>
          <a:p>
            <a:pPr marL="342900" lvl="0" indent="-342900" algn="ctr" rtl="0">
              <a:spcBef>
                <a:spcPts val="294"/>
              </a:spcBef>
              <a:spcAft>
                <a:spcPts val="0"/>
              </a:spcAft>
              <a:buClr>
                <a:schemeClr val="dk1"/>
              </a:buClr>
              <a:buSzPct val="100000"/>
              <a:buNone/>
            </a:pPr>
            <a:r>
              <a:rPr lang="en-GB" sz="1900"/>
              <a:t>Behold how he loved him</a:t>
            </a:r>
            <a:endParaRPr/>
          </a:p>
          <a:p>
            <a:pPr marL="342900" lvl="0" indent="-342900" algn="ctr" rtl="0">
              <a:spcBef>
                <a:spcPts val="294"/>
              </a:spcBef>
              <a:spcAft>
                <a:spcPts val="0"/>
              </a:spcAft>
              <a:buClr>
                <a:schemeClr val="dk1"/>
              </a:buClr>
              <a:buSzPct val="100000"/>
              <a:buNone/>
            </a:pPr>
            <a:r>
              <a:rPr lang="en-GB" sz="1900"/>
              <a:t>(John11v36)</a:t>
            </a:r>
            <a:endParaRPr sz="1900"/>
          </a:p>
        </p:txBody>
      </p:sp>
      <p:pic>
        <p:nvPicPr>
          <p:cNvPr id="235" name="Google Shape;235;p17" descr="C:\Users\Patrick\Pictures\DSC08081 (2).JPG"/>
          <p:cNvPicPr preferRelativeResize="0">
            <a:picLocks noGrp="1"/>
          </p:cNvPicPr>
          <p:nvPr>
            <p:ph type="body" idx="2"/>
          </p:nvPr>
        </p:nvPicPr>
        <p:blipFill rotWithShape="1">
          <a:blip r:embed="rId5">
            <a:alphaModFix/>
          </a:blip>
          <a:srcRect/>
          <a:stretch/>
        </p:blipFill>
        <p:spPr>
          <a:xfrm>
            <a:off x="996080" y="2174875"/>
            <a:ext cx="2962427" cy="3951288"/>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443674"/>
      </p:ext>
    </p:extLst>
  </p:cSld>
  <p:clrMapOvr>
    <a:masterClrMapping/>
  </p:clrMapOvr>
  <p:transition spd="slow" advTm="239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8"/>
          <p:cNvSpPr txBox="1">
            <a:spLocks noGrp="1"/>
          </p:cNvSpPr>
          <p:nvPr>
            <p:ph type="title"/>
          </p:nvPr>
        </p:nvSpPr>
        <p:spPr>
          <a:xfrm>
            <a:off x="457200" y="274638"/>
            <a:ext cx="8229600" cy="92211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GB" sz="4000" dirty="0"/>
              <a:t>South wall </a:t>
            </a:r>
            <a:br>
              <a:rPr lang="en-GB" dirty="0"/>
            </a:br>
            <a:r>
              <a:rPr lang="en-GB" sz="2000" dirty="0"/>
              <a:t>Clayton and Bell 1871</a:t>
            </a:r>
            <a:endParaRPr dirty="0"/>
          </a:p>
        </p:txBody>
      </p:sp>
      <p:sp>
        <p:nvSpPr>
          <p:cNvPr id="151" name="Google Shape;151;p8"/>
          <p:cNvSpPr txBox="1">
            <a:spLocks noGrp="1"/>
          </p:cNvSpPr>
          <p:nvPr>
            <p:ph type="body" idx="1"/>
          </p:nvPr>
        </p:nvSpPr>
        <p:spPr>
          <a:xfrm>
            <a:off x="457201" y="1556793"/>
            <a:ext cx="4040188" cy="61808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600"/>
              <a:buNone/>
            </a:pPr>
            <a:r>
              <a:rPr lang="en-GB" sz="1600" b="0"/>
              <a:t>In memory of Francis Hyde</a:t>
            </a:r>
            <a:endParaRPr/>
          </a:p>
          <a:p>
            <a:pPr marL="0" lvl="0" indent="0" algn="l" rtl="0">
              <a:spcBef>
                <a:spcPts val="320"/>
              </a:spcBef>
              <a:spcAft>
                <a:spcPts val="0"/>
              </a:spcAft>
              <a:buClr>
                <a:schemeClr val="dk1"/>
              </a:buClr>
              <a:buSzPts val="1600"/>
              <a:buNone/>
            </a:pPr>
            <a:r>
              <a:rPr lang="en-GB" sz="1600" b="0"/>
              <a:t> </a:t>
            </a:r>
            <a:r>
              <a:rPr lang="en-GB" sz="1400" b="0"/>
              <a:t>born January 31</a:t>
            </a:r>
            <a:r>
              <a:rPr lang="en-GB" sz="1400" b="0" baseline="30000"/>
              <a:t>st</a:t>
            </a:r>
            <a:r>
              <a:rPr lang="en-GB" sz="1400" b="0"/>
              <a:t> 1868  died October 25</a:t>
            </a:r>
            <a:r>
              <a:rPr lang="en-GB" sz="1400" b="0" baseline="30000"/>
              <a:t>th</a:t>
            </a:r>
            <a:r>
              <a:rPr lang="en-GB" sz="1400" b="0"/>
              <a:t>  1870</a:t>
            </a:r>
            <a:endParaRPr sz="1400" b="0"/>
          </a:p>
        </p:txBody>
      </p:sp>
      <p:sp>
        <p:nvSpPr>
          <p:cNvPr id="152" name="Google Shape;152;p8"/>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endParaRPr/>
          </a:p>
        </p:txBody>
      </p:sp>
      <p:sp>
        <p:nvSpPr>
          <p:cNvPr id="153" name="Google Shape;153;p8"/>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ctr" rtl="0">
              <a:spcBef>
                <a:spcPts val="0"/>
              </a:spcBef>
              <a:spcAft>
                <a:spcPts val="0"/>
              </a:spcAft>
              <a:buClr>
                <a:schemeClr val="dk1"/>
              </a:buClr>
              <a:buSzPct val="100000"/>
              <a:buNone/>
            </a:pPr>
            <a:r>
              <a:rPr lang="en-GB" i="1" dirty="0"/>
              <a:t>Top</a:t>
            </a:r>
            <a:endParaRPr dirty="0"/>
          </a:p>
          <a:p>
            <a:pPr marL="342900" lvl="0" indent="-342900" algn="ctr" rtl="0">
              <a:spcBef>
                <a:spcPts val="408"/>
              </a:spcBef>
              <a:spcAft>
                <a:spcPts val="0"/>
              </a:spcAft>
              <a:buClr>
                <a:schemeClr val="dk1"/>
              </a:buClr>
              <a:buSzPct val="100000"/>
              <a:buNone/>
            </a:pPr>
            <a:r>
              <a:rPr lang="en-GB" dirty="0"/>
              <a:t>Angel holding scroll saying </a:t>
            </a:r>
            <a:endParaRPr dirty="0"/>
          </a:p>
          <a:p>
            <a:pPr marL="342900" lvl="0" indent="-342900" algn="ctr" rtl="0">
              <a:spcBef>
                <a:spcPts val="408"/>
              </a:spcBef>
              <a:spcAft>
                <a:spcPts val="0"/>
              </a:spcAft>
              <a:buClr>
                <a:schemeClr val="dk1"/>
              </a:buClr>
              <a:buSzPct val="100000"/>
              <a:buNone/>
            </a:pPr>
            <a:r>
              <a:rPr lang="en-GB" dirty="0"/>
              <a:t>‘Alleluia </a:t>
            </a:r>
            <a:r>
              <a:rPr lang="en-GB" dirty="0" err="1"/>
              <a:t>Alleluia</a:t>
            </a:r>
            <a:r>
              <a:rPr lang="en-GB" dirty="0"/>
              <a:t>’</a:t>
            </a:r>
            <a:endParaRPr dirty="0"/>
          </a:p>
          <a:p>
            <a:pPr marL="342900" lvl="0" indent="-342900" algn="ctr" rtl="0">
              <a:spcBef>
                <a:spcPts val="408"/>
              </a:spcBef>
              <a:spcAft>
                <a:spcPts val="0"/>
              </a:spcAft>
              <a:buClr>
                <a:schemeClr val="dk1"/>
              </a:buClr>
              <a:buSzPct val="100000"/>
              <a:buNone/>
            </a:pPr>
            <a:r>
              <a:rPr lang="en-GB" i="1" dirty="0"/>
              <a:t>Left Panel</a:t>
            </a:r>
            <a:endParaRPr dirty="0"/>
          </a:p>
          <a:p>
            <a:pPr marL="342900" lvl="0" indent="-342900" algn="ctr" rtl="0">
              <a:spcBef>
                <a:spcPts val="408"/>
              </a:spcBef>
              <a:spcAft>
                <a:spcPts val="0"/>
              </a:spcAft>
              <a:buClr>
                <a:schemeClr val="dk1"/>
              </a:buClr>
              <a:buSzPct val="100000"/>
              <a:buNone/>
            </a:pPr>
            <a:r>
              <a:rPr lang="en-GB" dirty="0"/>
              <a:t> Shepherd with 3 sheep </a:t>
            </a:r>
            <a:endParaRPr dirty="0"/>
          </a:p>
          <a:p>
            <a:pPr marL="342900" lvl="0" indent="-342900" algn="l" rtl="0">
              <a:spcBef>
                <a:spcPts val="408"/>
              </a:spcBef>
              <a:spcAft>
                <a:spcPts val="0"/>
              </a:spcAft>
              <a:buClr>
                <a:schemeClr val="dk1"/>
              </a:buClr>
              <a:buSzPct val="100000"/>
              <a:buNone/>
            </a:pPr>
            <a:r>
              <a:rPr lang="en-GB" dirty="0"/>
              <a:t>‘He shall gather lambs with his arms’</a:t>
            </a:r>
            <a:endParaRPr dirty="0"/>
          </a:p>
          <a:p>
            <a:pPr marL="342900" lvl="0" indent="-342900" algn="ctr" rtl="0">
              <a:spcBef>
                <a:spcPts val="408"/>
              </a:spcBef>
              <a:spcAft>
                <a:spcPts val="0"/>
              </a:spcAft>
              <a:buClr>
                <a:schemeClr val="dk1"/>
              </a:buClr>
              <a:buSzPct val="100000"/>
              <a:buNone/>
            </a:pPr>
            <a:r>
              <a:rPr lang="en-GB" dirty="0"/>
              <a:t>(Isaiah 40v11)</a:t>
            </a:r>
            <a:endParaRPr dirty="0"/>
          </a:p>
          <a:p>
            <a:pPr marL="342900" lvl="0" indent="-342900" algn="ctr" rtl="0">
              <a:spcBef>
                <a:spcPts val="408"/>
              </a:spcBef>
              <a:spcAft>
                <a:spcPts val="0"/>
              </a:spcAft>
              <a:buClr>
                <a:schemeClr val="dk1"/>
              </a:buClr>
              <a:buSzPct val="100000"/>
              <a:buNone/>
            </a:pPr>
            <a:r>
              <a:rPr lang="en-GB" i="1" dirty="0"/>
              <a:t>Right  Panel</a:t>
            </a:r>
            <a:endParaRPr dirty="0"/>
          </a:p>
          <a:p>
            <a:pPr marL="342900" lvl="0" indent="-342900" algn="ctr" rtl="0">
              <a:spcBef>
                <a:spcPts val="408"/>
              </a:spcBef>
              <a:spcAft>
                <a:spcPts val="0"/>
              </a:spcAft>
              <a:buClr>
                <a:schemeClr val="dk1"/>
              </a:buClr>
              <a:buSzPct val="100000"/>
              <a:buNone/>
            </a:pPr>
            <a:r>
              <a:rPr lang="en-GB" dirty="0"/>
              <a:t>Jesus with children </a:t>
            </a:r>
            <a:endParaRPr dirty="0"/>
          </a:p>
          <a:p>
            <a:pPr marL="342900" lvl="0" indent="-342900" algn="l" rtl="0">
              <a:spcBef>
                <a:spcPts val="408"/>
              </a:spcBef>
              <a:spcAft>
                <a:spcPts val="0"/>
              </a:spcAft>
              <a:buClr>
                <a:schemeClr val="dk1"/>
              </a:buClr>
              <a:buSzPct val="100000"/>
              <a:buNone/>
            </a:pPr>
            <a:r>
              <a:rPr lang="en-GB" dirty="0"/>
              <a:t>‘Jesus called little children unto him’</a:t>
            </a:r>
            <a:endParaRPr dirty="0"/>
          </a:p>
          <a:p>
            <a:pPr marL="342900" lvl="0" indent="-342900" algn="ctr" rtl="0">
              <a:spcBef>
                <a:spcPts val="408"/>
              </a:spcBef>
              <a:spcAft>
                <a:spcPts val="0"/>
              </a:spcAft>
              <a:buClr>
                <a:schemeClr val="dk1"/>
              </a:buClr>
              <a:buSzPct val="100000"/>
              <a:buNone/>
            </a:pPr>
            <a:r>
              <a:rPr lang="en-GB" dirty="0"/>
              <a:t>(Luke 18v16)</a:t>
            </a:r>
            <a:endParaRPr dirty="0"/>
          </a:p>
        </p:txBody>
      </p:sp>
      <p:pic>
        <p:nvPicPr>
          <p:cNvPr id="154" name="Google Shape;154;p8" descr="DSC08066 (2).JPG"/>
          <p:cNvPicPr preferRelativeResize="0">
            <a:picLocks noGrp="1"/>
          </p:cNvPicPr>
          <p:nvPr>
            <p:ph type="body" idx="2"/>
          </p:nvPr>
        </p:nvPicPr>
        <p:blipFill rotWithShape="1">
          <a:blip r:embed="rId5">
            <a:alphaModFix/>
          </a:blip>
          <a:srcRect/>
          <a:stretch/>
        </p:blipFill>
        <p:spPr>
          <a:xfrm>
            <a:off x="996080" y="2174875"/>
            <a:ext cx="2962427" cy="3951288"/>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639114"/>
      </p:ext>
    </p:extLst>
  </p:cSld>
  <p:clrMapOvr>
    <a:masterClrMapping/>
  </p:clrMapOvr>
  <p:transition spd="slow" advTm="114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GB" sz="4000" dirty="0"/>
              <a:t>St. Peter And St. Paul</a:t>
            </a:r>
            <a:br>
              <a:rPr lang="en-GB" dirty="0"/>
            </a:br>
            <a:r>
              <a:rPr lang="en-GB" sz="2200" dirty="0"/>
              <a:t>South Wall </a:t>
            </a:r>
            <a:br>
              <a:rPr lang="en-GB" sz="2200" dirty="0"/>
            </a:br>
            <a:r>
              <a:rPr lang="en-GB" sz="2200" dirty="0" err="1"/>
              <a:t>Willement</a:t>
            </a:r>
            <a:r>
              <a:rPr lang="en-GB" sz="2200" dirty="0"/>
              <a:t> 1851</a:t>
            </a:r>
            <a:endParaRPr sz="2200" dirty="0"/>
          </a:p>
        </p:txBody>
      </p:sp>
      <p:sp>
        <p:nvSpPr>
          <p:cNvPr id="142" name="Google Shape;142;p7"/>
          <p:cNvSpPr txBox="1">
            <a:spLocks noGrp="1"/>
          </p:cNvSpPr>
          <p:nvPr>
            <p:ph type="body" idx="1"/>
          </p:nvPr>
        </p:nvSpPr>
        <p:spPr>
          <a:xfrm>
            <a:off x="457201" y="1535113"/>
            <a:ext cx="4040188" cy="885775"/>
          </a:xfrm>
          <a:prstGeom prst="rect">
            <a:avLst/>
          </a:prstGeom>
          <a:noFill/>
          <a:ln>
            <a:noFill/>
          </a:ln>
        </p:spPr>
        <p:txBody>
          <a:bodyPr spcFirstLastPara="1" wrap="square" lIns="91425" tIns="45700" rIns="91425" bIns="45700" anchor="b" anchorCtr="0">
            <a:normAutofit fontScale="85000" lnSpcReduction="20000"/>
          </a:bodyPr>
          <a:lstStyle/>
          <a:p>
            <a:pPr marL="0" lvl="0" indent="0" algn="ctr" rtl="0">
              <a:spcBef>
                <a:spcPts val="0"/>
              </a:spcBef>
              <a:spcAft>
                <a:spcPts val="0"/>
              </a:spcAft>
              <a:buClr>
                <a:schemeClr val="dk1"/>
              </a:buClr>
              <a:buSzPct val="100000"/>
              <a:buNone/>
            </a:pPr>
            <a:r>
              <a:rPr lang="en-GB" sz="1600"/>
              <a:t>Cross keys for St. Peter(St Petrus)  </a:t>
            </a:r>
            <a:endParaRPr/>
          </a:p>
          <a:p>
            <a:pPr marL="0" lvl="0" indent="0" algn="ctr" rtl="0">
              <a:spcBef>
                <a:spcPts val="272"/>
              </a:spcBef>
              <a:spcAft>
                <a:spcPts val="0"/>
              </a:spcAft>
              <a:buClr>
                <a:schemeClr val="dk1"/>
              </a:buClr>
              <a:buSzPct val="100000"/>
              <a:buNone/>
            </a:pPr>
            <a:r>
              <a:rPr lang="en-GB" sz="1600"/>
              <a:t>Sword for St Paul(St Paulus)</a:t>
            </a:r>
            <a:endParaRPr/>
          </a:p>
          <a:p>
            <a:pPr marL="0" lvl="0" indent="0" algn="ctr" rtl="0">
              <a:spcBef>
                <a:spcPts val="272"/>
              </a:spcBef>
              <a:spcAft>
                <a:spcPts val="0"/>
              </a:spcAft>
              <a:buClr>
                <a:schemeClr val="dk1"/>
              </a:buClr>
              <a:buSzPct val="100000"/>
              <a:buNone/>
            </a:pPr>
            <a:r>
              <a:rPr lang="en-GB" sz="1600" b="0"/>
              <a:t>The background letters are IHC which is the Greek spelling of Jesus (IHCOYC)</a:t>
            </a:r>
            <a:endParaRPr sz="1600" b="0"/>
          </a:p>
        </p:txBody>
      </p:sp>
      <p:pic>
        <p:nvPicPr>
          <p:cNvPr id="143" name="Google Shape;143;p7" descr="DSC08064 (2).JPG"/>
          <p:cNvPicPr preferRelativeResize="0">
            <a:picLocks noGrp="1"/>
          </p:cNvPicPr>
          <p:nvPr>
            <p:ph type="body" idx="2"/>
          </p:nvPr>
        </p:nvPicPr>
        <p:blipFill rotWithShape="1">
          <a:blip r:embed="rId5">
            <a:alphaModFix/>
          </a:blip>
          <a:srcRect/>
          <a:stretch/>
        </p:blipFill>
        <p:spPr>
          <a:xfrm>
            <a:off x="457201" y="2634903"/>
            <a:ext cx="4040188" cy="3031232"/>
          </a:xfrm>
          <a:prstGeom prst="rect">
            <a:avLst/>
          </a:prstGeom>
          <a:noFill/>
          <a:ln>
            <a:noFill/>
          </a:ln>
        </p:spPr>
      </p:pic>
      <p:sp>
        <p:nvSpPr>
          <p:cNvPr id="144" name="Google Shape;144;p7"/>
          <p:cNvSpPr txBox="1">
            <a:spLocks noGrp="1"/>
          </p:cNvSpPr>
          <p:nvPr>
            <p:ph type="body" idx="3"/>
          </p:nvPr>
        </p:nvSpPr>
        <p:spPr>
          <a:xfrm>
            <a:off x="4645026" y="1535113"/>
            <a:ext cx="4041775" cy="885775"/>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1400"/>
              <a:buNone/>
            </a:pPr>
            <a:r>
              <a:rPr lang="en-GB" sz="1400"/>
              <a:t>‘To do good and to distribute, forget not’ </a:t>
            </a:r>
            <a:endParaRPr/>
          </a:p>
          <a:p>
            <a:pPr marL="0" lvl="0" indent="0" algn="ctr" rtl="0">
              <a:spcBef>
                <a:spcPts val="280"/>
              </a:spcBef>
              <a:spcAft>
                <a:spcPts val="0"/>
              </a:spcAft>
              <a:buClr>
                <a:schemeClr val="dk1"/>
              </a:buClr>
              <a:buSzPts val="1400"/>
              <a:buNone/>
            </a:pPr>
            <a:r>
              <a:rPr lang="en-GB" sz="1400" b="0"/>
              <a:t>This is the first part of Hebrews 13 v16 it finishes ‘for with such sacrifices God is pleased.’</a:t>
            </a:r>
            <a:endParaRPr sz="1400" b="0"/>
          </a:p>
        </p:txBody>
      </p:sp>
      <p:pic>
        <p:nvPicPr>
          <p:cNvPr id="145" name="Google Shape;145;p7" descr="DSC08064 (2).JPG"/>
          <p:cNvPicPr preferRelativeResize="0">
            <a:picLocks noGrp="1"/>
          </p:cNvPicPr>
          <p:nvPr>
            <p:ph type="body" idx="4"/>
          </p:nvPr>
        </p:nvPicPr>
        <p:blipFill rotWithShape="1">
          <a:blip r:embed="rId6">
            <a:alphaModFix/>
          </a:blip>
          <a:srcRect/>
          <a:stretch/>
        </p:blipFill>
        <p:spPr>
          <a:xfrm>
            <a:off x="4645026" y="2634308"/>
            <a:ext cx="4041775" cy="3032422"/>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9323603"/>
      </p:ext>
    </p:extLst>
  </p:cSld>
  <p:clrMapOvr>
    <a:masterClrMapping/>
  </p:clrMapOvr>
  <p:transition spd="slow" advTm="84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sz="4000"/>
              <a:t>Parish room</a:t>
            </a:r>
            <a:br>
              <a:rPr lang="en-GB" sz="4000"/>
            </a:br>
            <a:r>
              <a:rPr lang="en-GB" sz="4000"/>
              <a:t>A former vicar was named Griffin</a:t>
            </a:r>
          </a:p>
        </p:txBody>
      </p:sp>
      <p:pic>
        <p:nvPicPr>
          <p:cNvPr id="3" name="Content Placeholder 2"/>
          <p:cNvPicPr>
            <a:picLocks noGrp="1" noChangeAspect="1"/>
          </p:cNvPicPr>
          <p:nvPr>
            <p:ph idx="1"/>
          </p:nvPr>
        </p:nvPicPr>
        <p:blipFill>
          <a:blip r:embed="rId4" cstate="print"/>
          <a:srcRect/>
          <a:stretch>
            <a:fillRect/>
          </a:stretch>
        </p:blipFill>
        <p:spPr>
          <a:xfrm>
            <a:off x="457201" y="2349469"/>
            <a:ext cx="4038603" cy="3027422"/>
          </a:xfrm>
        </p:spPr>
      </p:pic>
      <p:pic>
        <p:nvPicPr>
          <p:cNvPr id="4" name="Content Placeholder 3"/>
          <p:cNvPicPr>
            <a:picLocks noGrp="1" noChangeAspect="1"/>
          </p:cNvPicPr>
          <p:nvPr>
            <p:ph idx="2"/>
          </p:nvPr>
        </p:nvPicPr>
        <p:blipFill>
          <a:blip r:embed="rId5" cstate="print"/>
          <a:srcRect/>
          <a:stretch>
            <a:fillRect/>
          </a:stretch>
        </p:blipFill>
        <p:spPr>
          <a:xfrm>
            <a:off x="4648197" y="2349469"/>
            <a:ext cx="4038603" cy="3027422"/>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31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9"/>
          <p:cNvSpPr txBox="1">
            <a:spLocks noGrp="1"/>
          </p:cNvSpPr>
          <p:nvPr>
            <p:ph type="title"/>
          </p:nvPr>
        </p:nvSpPr>
        <p:spPr>
          <a:xfrm>
            <a:off x="457200" y="274638"/>
            <a:ext cx="8229600" cy="92211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br>
              <a:rPr lang="en-GB" sz="4000" dirty="0"/>
            </a:br>
            <a:r>
              <a:rPr lang="en-GB" sz="4000" dirty="0"/>
              <a:t>Hart Chapel</a:t>
            </a:r>
            <a:br>
              <a:rPr lang="en-GB" dirty="0"/>
            </a:br>
            <a:r>
              <a:rPr lang="en-GB" sz="2200" dirty="0"/>
              <a:t>1858 South wall (Thomas  </a:t>
            </a:r>
            <a:r>
              <a:rPr lang="en-GB" sz="2200" dirty="0" err="1"/>
              <a:t>Willement</a:t>
            </a:r>
            <a:r>
              <a:rPr lang="en-GB" sz="2200" dirty="0"/>
              <a:t>)</a:t>
            </a:r>
            <a:br>
              <a:rPr lang="en-GB" dirty="0"/>
            </a:br>
            <a:endParaRPr dirty="0"/>
          </a:p>
        </p:txBody>
      </p:sp>
      <p:sp>
        <p:nvSpPr>
          <p:cNvPr id="160" name="Google Shape;160;p9"/>
          <p:cNvSpPr txBox="1">
            <a:spLocks noGrp="1"/>
          </p:cNvSpPr>
          <p:nvPr>
            <p:ph type="body" idx="1"/>
          </p:nvPr>
        </p:nvSpPr>
        <p:spPr>
          <a:xfrm>
            <a:off x="457200" y="1124745"/>
            <a:ext cx="4474840" cy="792088"/>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1800"/>
              <a:buNone/>
            </a:pPr>
            <a:r>
              <a:rPr lang="en-GB" sz="1800" b="0"/>
              <a:t>In memory of Rev. Morgan Jones BD</a:t>
            </a:r>
            <a:endParaRPr sz="1800" b="0"/>
          </a:p>
          <a:p>
            <a:pPr marL="0" lvl="0" indent="0" algn="ctr" rtl="0">
              <a:spcBef>
                <a:spcPts val="0"/>
              </a:spcBef>
              <a:spcAft>
                <a:spcPts val="0"/>
              </a:spcAft>
              <a:buClr>
                <a:schemeClr val="dk1"/>
              </a:buClr>
              <a:buSzPts val="1800"/>
              <a:buNone/>
            </a:pPr>
            <a:r>
              <a:rPr lang="en-GB" sz="1800" b="0"/>
              <a:t>  1843 -1870</a:t>
            </a:r>
            <a:endParaRPr sz="1800" b="0"/>
          </a:p>
        </p:txBody>
      </p:sp>
      <p:sp>
        <p:nvSpPr>
          <p:cNvPr id="161" name="Google Shape;161;p9"/>
          <p:cNvSpPr txBox="1">
            <a:spLocks noGrp="1"/>
          </p:cNvSpPr>
          <p:nvPr>
            <p:ph type="body" idx="3"/>
          </p:nvPr>
        </p:nvSpPr>
        <p:spPr>
          <a:xfrm>
            <a:off x="4645026" y="1268761"/>
            <a:ext cx="4041775" cy="906115"/>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800"/>
              <a:buNone/>
            </a:pPr>
            <a:r>
              <a:rPr lang="en-GB" sz="1800" b="0" i="1"/>
              <a:t>Top window </a:t>
            </a:r>
            <a:endParaRPr/>
          </a:p>
          <a:p>
            <a:pPr marL="0" lvl="0" indent="0" algn="ctr" rtl="0">
              <a:spcBef>
                <a:spcPts val="360"/>
              </a:spcBef>
              <a:spcAft>
                <a:spcPts val="0"/>
              </a:spcAft>
              <a:buClr>
                <a:schemeClr val="dk1"/>
              </a:buClr>
              <a:buSzPts val="1800"/>
              <a:buNone/>
            </a:pPr>
            <a:r>
              <a:rPr lang="en-GB" sz="1800" b="0" i="1"/>
              <a:t>Pelican caring for her young</a:t>
            </a:r>
            <a:endParaRPr/>
          </a:p>
          <a:p>
            <a:pPr marL="0" lvl="0" indent="0" algn="ctr" rtl="0">
              <a:spcBef>
                <a:spcPts val="360"/>
              </a:spcBef>
              <a:spcAft>
                <a:spcPts val="0"/>
              </a:spcAft>
              <a:buClr>
                <a:schemeClr val="dk1"/>
              </a:buClr>
              <a:buSzPts val="1800"/>
              <a:buNone/>
            </a:pPr>
            <a:r>
              <a:rPr lang="en-GB" sz="1800" b="0" i="1"/>
              <a:t> ‘Christ so loved us’</a:t>
            </a:r>
            <a:endParaRPr sz="1800" b="0" i="1"/>
          </a:p>
        </p:txBody>
      </p:sp>
      <p:pic>
        <p:nvPicPr>
          <p:cNvPr id="162" name="Google Shape;162;p9" descr="C:\Users\Patrick\Pictures\DSC08068.JPG"/>
          <p:cNvPicPr preferRelativeResize="0">
            <a:picLocks noGrp="1"/>
          </p:cNvPicPr>
          <p:nvPr>
            <p:ph type="body" idx="4"/>
          </p:nvPr>
        </p:nvPicPr>
        <p:blipFill rotWithShape="1">
          <a:blip r:embed="rId5">
            <a:alphaModFix/>
          </a:blip>
          <a:srcRect/>
          <a:stretch/>
        </p:blipFill>
        <p:spPr>
          <a:xfrm rot="5400000">
            <a:off x="4640524" y="2273392"/>
            <a:ext cx="3888432" cy="3751379"/>
          </a:xfrm>
          <a:prstGeom prst="rect">
            <a:avLst/>
          </a:prstGeom>
          <a:noFill/>
          <a:ln>
            <a:noFill/>
          </a:ln>
        </p:spPr>
      </p:pic>
      <p:sp>
        <p:nvSpPr>
          <p:cNvPr id="163" name="Google Shape;163;p9"/>
          <p:cNvSpPr txBox="1">
            <a:spLocks noGrp="1"/>
          </p:cNvSpPr>
          <p:nvPr>
            <p:ph type="body" idx="2"/>
          </p:nvPr>
        </p:nvSpPr>
        <p:spPr>
          <a:xfrm>
            <a:off x="457201" y="2174876"/>
            <a:ext cx="4040188" cy="4206454"/>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ctr" rtl="0">
              <a:spcBef>
                <a:spcPts val="0"/>
              </a:spcBef>
              <a:spcAft>
                <a:spcPts val="0"/>
              </a:spcAft>
              <a:buClr>
                <a:schemeClr val="dk1"/>
              </a:buClr>
              <a:buSzPct val="100000"/>
              <a:buNone/>
            </a:pPr>
            <a:r>
              <a:rPr lang="en-GB" sz="2200" i="1"/>
              <a:t>Left Panel</a:t>
            </a:r>
            <a:endParaRPr/>
          </a:p>
          <a:p>
            <a:pPr marL="342900" lvl="0" indent="-342900" algn="ctr" rtl="0">
              <a:spcBef>
                <a:spcPts val="444"/>
              </a:spcBef>
              <a:spcAft>
                <a:spcPts val="0"/>
              </a:spcAft>
              <a:buClr>
                <a:schemeClr val="dk1"/>
              </a:buClr>
              <a:buSzPct val="100000"/>
              <a:buNone/>
            </a:pPr>
            <a:r>
              <a:rPr lang="en-GB"/>
              <a:t> </a:t>
            </a:r>
            <a:r>
              <a:rPr lang="en-GB" sz="2200"/>
              <a:t>Two women and an angel in the tomb.</a:t>
            </a:r>
            <a:endParaRPr/>
          </a:p>
          <a:p>
            <a:pPr marL="342900" lvl="0" indent="-342900" algn="ctr" rtl="0">
              <a:spcBef>
                <a:spcPts val="407"/>
              </a:spcBef>
              <a:spcAft>
                <a:spcPts val="0"/>
              </a:spcAft>
              <a:buClr>
                <a:schemeClr val="dk1"/>
              </a:buClr>
              <a:buSzPct val="100000"/>
              <a:buNone/>
            </a:pPr>
            <a:r>
              <a:rPr lang="en-GB" sz="2200"/>
              <a:t>‘he is not here he is risen’</a:t>
            </a:r>
            <a:endParaRPr/>
          </a:p>
          <a:p>
            <a:pPr marL="342900" lvl="0" indent="-342900" algn="ctr" rtl="0">
              <a:spcBef>
                <a:spcPts val="351"/>
              </a:spcBef>
              <a:spcAft>
                <a:spcPts val="0"/>
              </a:spcAft>
              <a:buClr>
                <a:schemeClr val="dk1"/>
              </a:buClr>
              <a:buSzPct val="100000"/>
              <a:buNone/>
            </a:pPr>
            <a:r>
              <a:rPr lang="en-GB" sz="1900"/>
              <a:t>(Matthew 26v6)</a:t>
            </a:r>
            <a:endParaRPr/>
          </a:p>
          <a:p>
            <a:pPr marL="342900" lvl="0" indent="-342900" algn="ctr" rtl="0">
              <a:spcBef>
                <a:spcPts val="407"/>
              </a:spcBef>
              <a:spcAft>
                <a:spcPts val="0"/>
              </a:spcAft>
              <a:buClr>
                <a:schemeClr val="dk1"/>
              </a:buClr>
              <a:buSzPct val="100000"/>
              <a:buNone/>
            </a:pPr>
            <a:r>
              <a:rPr lang="en-GB" sz="2200" i="1"/>
              <a:t>Right panel</a:t>
            </a:r>
            <a:endParaRPr/>
          </a:p>
          <a:p>
            <a:pPr marL="342900" lvl="0" indent="-342900" algn="ctr" rtl="0">
              <a:spcBef>
                <a:spcPts val="407"/>
              </a:spcBef>
              <a:spcAft>
                <a:spcPts val="0"/>
              </a:spcAft>
              <a:buClr>
                <a:schemeClr val="dk1"/>
              </a:buClr>
              <a:buSzPct val="100000"/>
              <a:buNone/>
            </a:pPr>
            <a:r>
              <a:rPr lang="en-GB" sz="2200"/>
              <a:t>‘Because I live you shall live also’</a:t>
            </a:r>
            <a:endParaRPr/>
          </a:p>
          <a:p>
            <a:pPr marL="342900" lvl="0" indent="-342900" algn="ctr" rtl="0">
              <a:spcBef>
                <a:spcPts val="351"/>
              </a:spcBef>
              <a:spcAft>
                <a:spcPts val="0"/>
              </a:spcAft>
              <a:buClr>
                <a:schemeClr val="dk1"/>
              </a:buClr>
              <a:buSzPct val="100000"/>
              <a:buNone/>
            </a:pPr>
            <a:r>
              <a:rPr lang="en-GB" sz="1900"/>
              <a:t>(John 14v19) </a:t>
            </a:r>
            <a:endParaRPr/>
          </a:p>
          <a:p>
            <a:pPr marL="342900" lvl="0" indent="-342900" algn="ctr" rtl="0">
              <a:spcBef>
                <a:spcPts val="444"/>
              </a:spcBef>
              <a:spcAft>
                <a:spcPts val="0"/>
              </a:spcAft>
              <a:buClr>
                <a:schemeClr val="dk1"/>
              </a:buClr>
              <a:buSzPct val="100000"/>
              <a:buNone/>
            </a:pPr>
            <a:endParaRPr/>
          </a:p>
          <a:p>
            <a:pPr marL="342900" lvl="0" indent="-342900" algn="ctr" rtl="0">
              <a:spcBef>
                <a:spcPts val="407"/>
              </a:spcBef>
              <a:spcAft>
                <a:spcPts val="0"/>
              </a:spcAft>
              <a:buClr>
                <a:schemeClr val="dk1"/>
              </a:buClr>
              <a:buSzPct val="100000"/>
              <a:buNone/>
            </a:pPr>
            <a:r>
              <a:rPr lang="en-GB" sz="2200"/>
              <a:t>‘I look for the resurrection of the dead and the Life of the world to come’ </a:t>
            </a:r>
            <a:endParaRPr/>
          </a:p>
          <a:p>
            <a:pPr marL="342900" lvl="0" indent="-342900" algn="ctr" rtl="0">
              <a:spcBef>
                <a:spcPts val="351"/>
              </a:spcBef>
              <a:spcAft>
                <a:spcPts val="0"/>
              </a:spcAft>
              <a:buClr>
                <a:schemeClr val="dk1"/>
              </a:buClr>
              <a:buSzPct val="100000"/>
              <a:buNone/>
            </a:pPr>
            <a:r>
              <a:rPr lang="en-GB" sz="1900"/>
              <a:t>(Nicene Creed)</a:t>
            </a:r>
            <a:endParaRPr/>
          </a:p>
          <a:p>
            <a:pPr marL="342900" lvl="0" indent="-342900" algn="ctr" rtl="0">
              <a:spcBef>
                <a:spcPts val="444"/>
              </a:spcBef>
              <a:spcAft>
                <a:spcPts val="0"/>
              </a:spcAft>
              <a:buClr>
                <a:schemeClr val="dk1"/>
              </a:buClr>
              <a:buSzPct val="100000"/>
              <a:buNone/>
            </a:pPr>
            <a:endParaRPr/>
          </a:p>
          <a:p>
            <a:pPr marL="342900" lvl="0" indent="-342900" algn="ctr" rtl="0">
              <a:spcBef>
                <a:spcPts val="444"/>
              </a:spcBef>
              <a:spcAft>
                <a:spcPts val="0"/>
              </a:spcAft>
              <a:buClr>
                <a:schemeClr val="dk1"/>
              </a:buClr>
              <a:buSzPct val="1000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4711278"/>
      </p:ext>
    </p:extLst>
  </p:cSld>
  <p:clrMapOvr>
    <a:masterClrMapping/>
  </p:clrMapOvr>
  <p:transition spd="slow" advTm="146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4977-5710-D194-7ADA-B28FBFFC7F01}"/>
              </a:ext>
            </a:extLst>
          </p:cNvPr>
          <p:cNvSpPr>
            <a:spLocks noGrp="1"/>
          </p:cNvSpPr>
          <p:nvPr>
            <p:ph type="title"/>
          </p:nvPr>
        </p:nvSpPr>
        <p:spPr/>
        <p:txBody>
          <a:bodyPr/>
          <a:lstStyle/>
          <a:p>
            <a:r>
              <a:rPr lang="en-GB" dirty="0" err="1"/>
              <a:t>Ospringe</a:t>
            </a:r>
            <a:r>
              <a:rPr lang="en-GB" dirty="0"/>
              <a:t> Pre Victorian Refurbishment</a:t>
            </a:r>
          </a:p>
        </p:txBody>
      </p:sp>
      <p:pic>
        <p:nvPicPr>
          <p:cNvPr id="5" name="Content Placeholder 4">
            <a:extLst>
              <a:ext uri="{FF2B5EF4-FFF2-40B4-BE49-F238E27FC236}">
                <a16:creationId xmlns:a16="http://schemas.microsoft.com/office/drawing/2014/main" id="{CEAA458D-5139-532E-FD20-4CBB99E5C3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a:noFill/>
          <a:ln>
            <a:noFill/>
          </a:ln>
        </p:spPr>
      </p:pic>
    </p:spTree>
    <p:extLst>
      <p:ext uri="{BB962C8B-B14F-4D97-AF65-F5344CB8AC3E}">
        <p14:creationId xmlns:p14="http://schemas.microsoft.com/office/powerpoint/2010/main" val="2318664390"/>
      </p:ext>
    </p:extLst>
  </p:cSld>
  <p:clrMapOvr>
    <a:masterClrMapping/>
  </p:clrMapOvr>
  <p:transition spd="slow"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0"/>
          <p:cNvSpPr txBox="1">
            <a:spLocks noGrp="1"/>
          </p:cNvSpPr>
          <p:nvPr>
            <p:ph type="title"/>
          </p:nvPr>
        </p:nvSpPr>
        <p:spPr>
          <a:xfrm>
            <a:off x="457200" y="274638"/>
            <a:ext cx="8229600" cy="13541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GB" sz="3600" dirty="0"/>
              <a:t>Hart Chapel</a:t>
            </a:r>
            <a:br>
              <a:rPr lang="en-GB" sz="3600" dirty="0"/>
            </a:br>
            <a:r>
              <a:rPr lang="en-GB" sz="2000" dirty="0"/>
              <a:t>South wall</a:t>
            </a:r>
            <a:br>
              <a:rPr lang="en-GB" sz="1200" dirty="0"/>
            </a:br>
            <a:r>
              <a:rPr lang="en-GB" sz="1600" dirty="0" err="1"/>
              <a:t>Willement</a:t>
            </a:r>
            <a:r>
              <a:rPr lang="en-GB" sz="1600" dirty="0"/>
              <a:t> 1859</a:t>
            </a:r>
            <a:endParaRPr sz="1600" dirty="0"/>
          </a:p>
        </p:txBody>
      </p:sp>
      <p:sp>
        <p:nvSpPr>
          <p:cNvPr id="169" name="Google Shape;169;p10"/>
          <p:cNvSpPr txBox="1">
            <a:spLocks noGrp="1"/>
          </p:cNvSpPr>
          <p:nvPr>
            <p:ph type="body" idx="1"/>
          </p:nvPr>
        </p:nvSpPr>
        <p:spPr>
          <a:xfrm>
            <a:off x="457201" y="1556793"/>
            <a:ext cx="4040188" cy="792088"/>
          </a:xfrm>
          <a:prstGeom prst="rect">
            <a:avLst/>
          </a:prstGeom>
          <a:noFill/>
          <a:ln>
            <a:noFill/>
          </a:ln>
        </p:spPr>
        <p:txBody>
          <a:bodyPr spcFirstLastPara="1" wrap="square" lIns="91425" tIns="45700" rIns="91425" bIns="45700" anchor="b" anchorCtr="0">
            <a:normAutofit fontScale="25000" lnSpcReduction="20000"/>
          </a:bodyPr>
          <a:lstStyle/>
          <a:p>
            <a:pPr marL="0" lvl="0" indent="0" algn="l" rtl="0">
              <a:spcBef>
                <a:spcPts val="0"/>
              </a:spcBef>
              <a:spcAft>
                <a:spcPts val="0"/>
              </a:spcAft>
              <a:buClr>
                <a:schemeClr val="dk1"/>
              </a:buClr>
              <a:buSzPct val="100000"/>
              <a:buNone/>
            </a:pPr>
            <a:endParaRPr sz="6400" b="0"/>
          </a:p>
          <a:p>
            <a:pPr marL="0" lvl="0" indent="0" algn="ctr" rtl="0">
              <a:spcBef>
                <a:spcPts val="280"/>
              </a:spcBef>
              <a:spcAft>
                <a:spcPts val="0"/>
              </a:spcAft>
              <a:buClr>
                <a:schemeClr val="dk1"/>
              </a:buClr>
              <a:buSzPct val="100000"/>
              <a:buNone/>
            </a:pPr>
            <a:r>
              <a:rPr lang="en-GB" sz="5600" b="0"/>
              <a:t>In memory of Ralph Vernon Hyde </a:t>
            </a:r>
            <a:endParaRPr/>
          </a:p>
          <a:p>
            <a:pPr marL="0" lvl="0" indent="0" algn="ctr" rtl="0">
              <a:spcBef>
                <a:spcPts val="280"/>
              </a:spcBef>
              <a:spcAft>
                <a:spcPts val="0"/>
              </a:spcAft>
              <a:buClr>
                <a:schemeClr val="dk1"/>
              </a:buClr>
              <a:buSzPct val="100000"/>
              <a:buNone/>
            </a:pPr>
            <a:r>
              <a:rPr lang="en-GB" sz="5600" b="0"/>
              <a:t>Born Nov.29th 1857 died  November 14th 1858</a:t>
            </a:r>
            <a:endParaRPr/>
          </a:p>
          <a:p>
            <a:pPr marL="0" lvl="0" indent="0" algn="l" rtl="0">
              <a:spcBef>
                <a:spcPts val="240"/>
              </a:spcBef>
              <a:spcAft>
                <a:spcPts val="0"/>
              </a:spcAft>
              <a:buClr>
                <a:schemeClr val="dk1"/>
              </a:buClr>
              <a:buSzPct val="100000"/>
              <a:buNone/>
            </a:pPr>
            <a:endParaRPr sz="4800"/>
          </a:p>
        </p:txBody>
      </p:sp>
      <p:sp>
        <p:nvSpPr>
          <p:cNvPr id="170" name="Google Shape;170;p10"/>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2400"/>
              <a:buNone/>
            </a:pPr>
            <a:r>
              <a:rPr lang="en-GB" sz="1400" b="0" i="1" dirty="0"/>
              <a:t>In the bottom right hand corner is the signature of Thomas </a:t>
            </a:r>
            <a:r>
              <a:rPr lang="en-GB" sz="1400" b="0" i="1" dirty="0" err="1"/>
              <a:t>Willement</a:t>
            </a:r>
            <a:r>
              <a:rPr lang="en-GB" sz="1400" b="0" i="1" dirty="0"/>
              <a:t> </a:t>
            </a:r>
            <a:endParaRPr sz="1400" b="0" i="1" dirty="0"/>
          </a:p>
        </p:txBody>
      </p:sp>
      <p:sp>
        <p:nvSpPr>
          <p:cNvPr id="171" name="Google Shape;171;p10"/>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ctr" rtl="0">
              <a:spcBef>
                <a:spcPts val="0"/>
              </a:spcBef>
              <a:spcAft>
                <a:spcPts val="0"/>
              </a:spcAft>
              <a:buClr>
                <a:schemeClr val="dk1"/>
              </a:buClr>
              <a:buSzPct val="100000"/>
              <a:buNone/>
            </a:pPr>
            <a:r>
              <a:rPr lang="en-GB" i="1" dirty="0"/>
              <a:t>Top window</a:t>
            </a:r>
            <a:endParaRPr dirty="0"/>
          </a:p>
          <a:p>
            <a:pPr marL="342900" lvl="0" indent="-342900" algn="ctr" rtl="0">
              <a:spcBef>
                <a:spcPts val="403"/>
              </a:spcBef>
              <a:spcAft>
                <a:spcPts val="0"/>
              </a:spcAft>
              <a:buClr>
                <a:schemeClr val="dk1"/>
              </a:buClr>
              <a:buSzPct val="100000"/>
              <a:buNone/>
            </a:pPr>
            <a:r>
              <a:rPr lang="en-GB" sz="2600" dirty="0"/>
              <a:t>Angel with scroll saying</a:t>
            </a:r>
            <a:endParaRPr dirty="0"/>
          </a:p>
          <a:p>
            <a:pPr marL="342900" lvl="0" indent="-342900" algn="ctr" rtl="0">
              <a:spcBef>
                <a:spcPts val="403"/>
              </a:spcBef>
              <a:spcAft>
                <a:spcPts val="0"/>
              </a:spcAft>
              <a:buClr>
                <a:schemeClr val="dk1"/>
              </a:buClr>
              <a:buSzPct val="100000"/>
              <a:buNone/>
            </a:pPr>
            <a:r>
              <a:rPr lang="en-GB" sz="2600" dirty="0"/>
              <a:t> ‘is it well with the child? He answered it is well’</a:t>
            </a:r>
            <a:endParaRPr dirty="0"/>
          </a:p>
          <a:p>
            <a:pPr marL="342900" lvl="0" indent="-342900" algn="ctr" rtl="0">
              <a:spcBef>
                <a:spcPts val="356"/>
              </a:spcBef>
              <a:spcAft>
                <a:spcPts val="0"/>
              </a:spcAft>
              <a:buClr>
                <a:schemeClr val="dk1"/>
              </a:buClr>
              <a:buSzPct val="100000"/>
              <a:buNone/>
            </a:pPr>
            <a:r>
              <a:rPr lang="en-GB" sz="2300" dirty="0"/>
              <a:t> (2 Kings 4 v26)</a:t>
            </a:r>
            <a:endParaRPr dirty="0"/>
          </a:p>
          <a:p>
            <a:pPr marL="342900" lvl="0" indent="-342900" algn="ctr" rtl="0">
              <a:spcBef>
                <a:spcPts val="372"/>
              </a:spcBef>
              <a:spcAft>
                <a:spcPts val="0"/>
              </a:spcAft>
              <a:buClr>
                <a:schemeClr val="dk1"/>
              </a:buClr>
              <a:buSzPct val="100000"/>
              <a:buNone/>
            </a:pPr>
            <a:r>
              <a:rPr lang="en-GB" i="1" dirty="0"/>
              <a:t>Left Panel</a:t>
            </a:r>
            <a:endParaRPr dirty="0"/>
          </a:p>
          <a:p>
            <a:pPr marL="342900" lvl="0" indent="-342900" algn="ctr" rtl="0">
              <a:spcBef>
                <a:spcPts val="403"/>
              </a:spcBef>
              <a:spcAft>
                <a:spcPts val="0"/>
              </a:spcAft>
              <a:buClr>
                <a:schemeClr val="dk1"/>
              </a:buClr>
              <a:buSzPct val="100000"/>
              <a:buNone/>
            </a:pPr>
            <a:r>
              <a:rPr lang="en-GB" sz="2600" dirty="0"/>
              <a:t>Blessed be the Lord God of Israel for he hath redeemed his people. </a:t>
            </a:r>
            <a:endParaRPr dirty="0"/>
          </a:p>
          <a:p>
            <a:pPr marL="342900" lvl="0" indent="-342900" algn="ctr" rtl="0">
              <a:spcBef>
                <a:spcPts val="356"/>
              </a:spcBef>
              <a:spcAft>
                <a:spcPts val="0"/>
              </a:spcAft>
              <a:buClr>
                <a:schemeClr val="dk1"/>
              </a:buClr>
              <a:buSzPct val="100000"/>
              <a:buNone/>
            </a:pPr>
            <a:r>
              <a:rPr lang="en-GB" sz="2300" dirty="0"/>
              <a:t>(Luke 1 v68)</a:t>
            </a:r>
            <a:endParaRPr dirty="0"/>
          </a:p>
          <a:p>
            <a:pPr marL="342900" lvl="0" indent="-342900" algn="ctr" rtl="0">
              <a:spcBef>
                <a:spcPts val="372"/>
              </a:spcBef>
              <a:spcAft>
                <a:spcPts val="0"/>
              </a:spcAft>
              <a:buClr>
                <a:schemeClr val="dk1"/>
              </a:buClr>
              <a:buSzPct val="100000"/>
              <a:buNone/>
            </a:pPr>
            <a:r>
              <a:rPr lang="en-GB" i="1" dirty="0"/>
              <a:t>Right Panel</a:t>
            </a:r>
            <a:endParaRPr dirty="0"/>
          </a:p>
          <a:p>
            <a:pPr marL="342900" lvl="0" indent="-342900" algn="ctr" rtl="0">
              <a:spcBef>
                <a:spcPts val="403"/>
              </a:spcBef>
              <a:spcAft>
                <a:spcPts val="0"/>
              </a:spcAft>
              <a:buClr>
                <a:schemeClr val="dk1"/>
              </a:buClr>
              <a:buSzPct val="100000"/>
              <a:buNone/>
            </a:pPr>
            <a:r>
              <a:rPr lang="en-GB" sz="2600" dirty="0"/>
              <a:t>Suffer the little children to come to me for of  such is the kingdom of God .</a:t>
            </a:r>
            <a:endParaRPr dirty="0"/>
          </a:p>
          <a:p>
            <a:pPr marL="342900" lvl="0" indent="-342900" algn="ctr" rtl="0">
              <a:spcBef>
                <a:spcPts val="356"/>
              </a:spcBef>
              <a:spcAft>
                <a:spcPts val="0"/>
              </a:spcAft>
              <a:buClr>
                <a:schemeClr val="dk1"/>
              </a:buClr>
              <a:buSzPct val="100000"/>
              <a:buNone/>
            </a:pPr>
            <a:r>
              <a:rPr lang="en-GB" sz="2300" dirty="0"/>
              <a:t>(Matthew 19 v 14)</a:t>
            </a:r>
            <a:endParaRPr sz="2300" dirty="0"/>
          </a:p>
        </p:txBody>
      </p:sp>
      <p:pic>
        <p:nvPicPr>
          <p:cNvPr id="172" name="Google Shape;172;p10"/>
          <p:cNvPicPr preferRelativeResize="0">
            <a:picLocks noGrp="1"/>
          </p:cNvPicPr>
          <p:nvPr>
            <p:ph type="body" idx="2"/>
          </p:nvPr>
        </p:nvPicPr>
        <p:blipFill rotWithShape="1">
          <a:blip r:embed="rId5">
            <a:alphaModFix/>
          </a:blip>
          <a:srcRect l="19" r="9"/>
          <a:stretch/>
        </p:blipFill>
        <p:spPr>
          <a:xfrm>
            <a:off x="996081" y="2174875"/>
            <a:ext cx="2962500" cy="3951300"/>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03556666"/>
      </p:ext>
    </p:extLst>
  </p:cSld>
  <p:clrMapOvr>
    <a:masterClrMapping/>
  </p:clrMapOvr>
  <p:transition spd="slow" advTm="154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2"/>
          <p:cNvSpPr txBox="1">
            <a:spLocks noGrp="1"/>
          </p:cNvSpPr>
          <p:nvPr>
            <p:ph type="title"/>
          </p:nvPr>
        </p:nvSpPr>
        <p:spPr>
          <a:xfrm>
            <a:off x="457200" y="274638"/>
            <a:ext cx="8229600" cy="92211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GB" sz="3600"/>
              <a:t>Hart Chapel (Lady Chapel)</a:t>
            </a:r>
            <a:br>
              <a:rPr lang="en-GB" sz="3600"/>
            </a:br>
            <a:r>
              <a:rPr lang="en-GB" sz="2000"/>
              <a:t>High up in the West wall</a:t>
            </a:r>
            <a:endParaRPr sz="2000"/>
          </a:p>
        </p:txBody>
      </p:sp>
      <p:sp>
        <p:nvSpPr>
          <p:cNvPr id="187" name="Google Shape;187;p12"/>
          <p:cNvSpPr txBox="1">
            <a:spLocks noGrp="1"/>
          </p:cNvSpPr>
          <p:nvPr>
            <p:ph type="body" idx="1"/>
          </p:nvPr>
        </p:nvSpPr>
        <p:spPr>
          <a:xfrm>
            <a:off x="457201" y="1196753"/>
            <a:ext cx="4040188" cy="978123"/>
          </a:xfrm>
          <a:prstGeom prst="rect">
            <a:avLst/>
          </a:prstGeom>
          <a:noFill/>
          <a:ln>
            <a:noFill/>
          </a:ln>
        </p:spPr>
        <p:txBody>
          <a:bodyPr spcFirstLastPara="1" wrap="square" lIns="91425" tIns="45700" rIns="91425" bIns="45700" anchor="b" anchorCtr="0">
            <a:normAutofit lnSpcReduction="10000"/>
          </a:bodyPr>
          <a:lstStyle/>
          <a:p>
            <a:pPr marL="0" lvl="0" indent="0" algn="l" rtl="0">
              <a:spcBef>
                <a:spcPts val="0"/>
              </a:spcBef>
              <a:spcAft>
                <a:spcPts val="0"/>
              </a:spcAft>
              <a:buClr>
                <a:schemeClr val="dk1"/>
              </a:buClr>
              <a:buSzPts val="1900"/>
              <a:buNone/>
            </a:pPr>
            <a:r>
              <a:rPr lang="en-GB" sz="1900" b="0" i="1" dirty="0"/>
              <a:t>The Harts were an important family.</a:t>
            </a:r>
            <a:endParaRPr dirty="0"/>
          </a:p>
          <a:p>
            <a:pPr marL="0" lvl="0" indent="0" algn="l" rtl="0">
              <a:spcBef>
                <a:spcPts val="380"/>
              </a:spcBef>
              <a:spcAft>
                <a:spcPts val="0"/>
              </a:spcAft>
              <a:buClr>
                <a:schemeClr val="dk1"/>
              </a:buClr>
              <a:buSzPts val="1900"/>
              <a:buNone/>
            </a:pPr>
            <a:r>
              <a:rPr lang="en-GB" sz="1900" b="0" i="1" dirty="0"/>
              <a:t>Robert Hart was Mayor of Faversham in 1323 and 1327. </a:t>
            </a:r>
            <a:endParaRPr sz="1900" b="0" i="1" dirty="0"/>
          </a:p>
        </p:txBody>
      </p:sp>
      <p:sp>
        <p:nvSpPr>
          <p:cNvPr id="188" name="Google Shape;188;p12"/>
          <p:cNvSpPr txBox="1">
            <a:spLocks noGrp="1"/>
          </p:cNvSpPr>
          <p:nvPr>
            <p:ph type="body" idx="3"/>
          </p:nvPr>
        </p:nvSpPr>
        <p:spPr>
          <a:xfrm>
            <a:off x="4645026" y="1196753"/>
            <a:ext cx="4041775" cy="576063"/>
          </a:xfrm>
          <a:prstGeom prst="rect">
            <a:avLst/>
          </a:prstGeom>
          <a:noFill/>
          <a:ln>
            <a:noFill/>
          </a:ln>
        </p:spPr>
        <p:txBody>
          <a:bodyPr spcFirstLastPara="1" wrap="square" lIns="91425" tIns="45700" rIns="91425" bIns="45700" anchor="b" anchorCtr="0">
            <a:normAutofit fontScale="77500" lnSpcReduction="20000"/>
          </a:bodyPr>
          <a:lstStyle/>
          <a:p>
            <a:pPr marL="0" lvl="0" indent="0" algn="ctr" rtl="0">
              <a:spcBef>
                <a:spcPts val="0"/>
              </a:spcBef>
              <a:spcAft>
                <a:spcPts val="0"/>
              </a:spcAft>
              <a:buClr>
                <a:schemeClr val="dk1"/>
              </a:buClr>
              <a:buSzPts val="1800"/>
              <a:buNone/>
            </a:pPr>
            <a:r>
              <a:rPr lang="en-GB" sz="1800" b="0" i="1" dirty="0"/>
              <a:t>Said to have been in apex of original chapel window.</a:t>
            </a:r>
          </a:p>
          <a:p>
            <a:pPr marL="0" lvl="0" indent="0" algn="ctr" rtl="0">
              <a:spcBef>
                <a:spcPts val="0"/>
              </a:spcBef>
              <a:spcAft>
                <a:spcPts val="0"/>
              </a:spcAft>
              <a:buClr>
                <a:schemeClr val="dk1"/>
              </a:buClr>
              <a:buSzPts val="1800"/>
              <a:buNone/>
            </a:pPr>
            <a:r>
              <a:rPr lang="en-GB" sz="1800" b="0" i="1" dirty="0"/>
              <a:t>Restored by </a:t>
            </a:r>
            <a:r>
              <a:rPr lang="en-GB" sz="1800" b="0" i="1" dirty="0" err="1"/>
              <a:t>Willement</a:t>
            </a:r>
            <a:r>
              <a:rPr lang="en-GB" sz="1800" b="0" i="1" dirty="0"/>
              <a:t> 1851</a:t>
            </a:r>
            <a:endParaRPr dirty="0"/>
          </a:p>
        </p:txBody>
      </p:sp>
      <p:pic>
        <p:nvPicPr>
          <p:cNvPr id="189" name="Google Shape;189;p12" descr="DSC08104 (2).JPG"/>
          <p:cNvPicPr preferRelativeResize="0">
            <a:picLocks noGrp="1"/>
          </p:cNvPicPr>
          <p:nvPr>
            <p:ph type="body" idx="4"/>
          </p:nvPr>
        </p:nvPicPr>
        <p:blipFill rotWithShape="1">
          <a:blip r:embed="rId5">
            <a:alphaModFix/>
          </a:blip>
          <a:srcRect/>
          <a:stretch/>
        </p:blipFill>
        <p:spPr>
          <a:xfrm>
            <a:off x="5183236" y="2174875"/>
            <a:ext cx="2965352" cy="3951288"/>
          </a:xfrm>
          <a:prstGeom prst="rect">
            <a:avLst/>
          </a:prstGeom>
          <a:noFill/>
          <a:ln>
            <a:noFill/>
          </a:ln>
        </p:spPr>
      </p:pic>
      <p:sp>
        <p:nvSpPr>
          <p:cNvPr id="190" name="Google Shape;190;p12"/>
          <p:cNvSpPr txBox="1">
            <a:spLocks noGrp="1"/>
          </p:cNvSpPr>
          <p:nvPr>
            <p:ph type="body" idx="2"/>
          </p:nvPr>
        </p:nvSpPr>
        <p:spPr>
          <a:xfrm>
            <a:off x="457201" y="2276874"/>
            <a:ext cx="4040188" cy="3849290"/>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chemeClr val="dk1"/>
              </a:buClr>
              <a:buSzPts val="2000"/>
              <a:buNone/>
            </a:pPr>
            <a:endParaRPr sz="2000"/>
          </a:p>
          <a:p>
            <a:pPr marL="342900" lvl="0" indent="-342900" algn="ctr" rtl="0">
              <a:spcBef>
                <a:spcPts val="400"/>
              </a:spcBef>
              <a:spcAft>
                <a:spcPts val="0"/>
              </a:spcAft>
              <a:buClr>
                <a:schemeClr val="dk1"/>
              </a:buClr>
              <a:buSzPts val="2000"/>
              <a:buNone/>
            </a:pPr>
            <a:r>
              <a:rPr lang="en-GB" sz="2000"/>
              <a:t>Three lilies.</a:t>
            </a:r>
            <a:endParaRPr/>
          </a:p>
          <a:p>
            <a:pPr marL="342900" lvl="0" indent="-342900" algn="ctr" rtl="0">
              <a:spcBef>
                <a:spcPts val="400"/>
              </a:spcBef>
              <a:spcAft>
                <a:spcPts val="0"/>
              </a:spcAft>
              <a:buClr>
                <a:schemeClr val="dk1"/>
              </a:buClr>
              <a:buSzPts val="2000"/>
              <a:buNone/>
            </a:pPr>
            <a:endParaRPr sz="2000"/>
          </a:p>
          <a:p>
            <a:pPr marL="342900" lvl="0" indent="-342900" algn="ctr" rtl="0">
              <a:spcBef>
                <a:spcPts val="400"/>
              </a:spcBef>
              <a:spcAft>
                <a:spcPts val="0"/>
              </a:spcAft>
              <a:buClr>
                <a:schemeClr val="dk1"/>
              </a:buClr>
              <a:buSzPts val="2000"/>
              <a:buNone/>
            </a:pPr>
            <a:r>
              <a:rPr lang="en-GB" sz="2000"/>
              <a:t>Hart crest in lower portion of window .</a:t>
            </a:r>
            <a:endParaRPr/>
          </a:p>
          <a:p>
            <a:pPr marL="342900" lvl="0" indent="-342900" algn="l" rtl="0">
              <a:spcBef>
                <a:spcPts val="400"/>
              </a:spcBef>
              <a:spcAft>
                <a:spcPts val="0"/>
              </a:spcAft>
              <a:buClr>
                <a:schemeClr val="dk1"/>
              </a:buClr>
              <a:buSzPts val="2000"/>
              <a:buNone/>
            </a:pPr>
            <a:endParaRPr sz="2000"/>
          </a:p>
          <a:p>
            <a:pPr marL="342900" lvl="0" indent="-342900" algn="ctr" rtl="0">
              <a:spcBef>
                <a:spcPts val="400"/>
              </a:spcBef>
              <a:spcAft>
                <a:spcPts val="0"/>
              </a:spcAft>
              <a:buClr>
                <a:schemeClr val="dk1"/>
              </a:buClr>
              <a:buSzPts val="2000"/>
              <a:buNone/>
            </a:pPr>
            <a:r>
              <a:rPr lang="en-GB" sz="2000"/>
              <a:t>The hart  is a sign of spiritual longing.</a:t>
            </a: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088656"/>
      </p:ext>
    </p:extLst>
  </p:cSld>
  <p:clrMapOvr>
    <a:masterClrMapping/>
  </p:clrMapOvr>
  <p:transition spd="slow" advTm="152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1"/>
          <p:cNvSpPr txBox="1">
            <a:spLocks noGrp="1"/>
          </p:cNvSpPr>
          <p:nvPr>
            <p:ph type="title"/>
          </p:nvPr>
        </p:nvSpPr>
        <p:spPr>
          <a:xfrm>
            <a:off x="457200" y="274639"/>
            <a:ext cx="8229600" cy="85010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dirty="0"/>
              <a:t>Hart Chapel</a:t>
            </a:r>
            <a:endParaRPr dirty="0"/>
          </a:p>
        </p:txBody>
      </p:sp>
      <p:sp>
        <p:nvSpPr>
          <p:cNvPr id="178" name="Google Shape;178;p11"/>
          <p:cNvSpPr txBox="1">
            <a:spLocks noGrp="1"/>
          </p:cNvSpPr>
          <p:nvPr>
            <p:ph type="body" idx="1"/>
          </p:nvPr>
        </p:nvSpPr>
        <p:spPr>
          <a:xfrm>
            <a:off x="457201" y="1196753"/>
            <a:ext cx="4040188" cy="978123"/>
          </a:xfrm>
          <a:prstGeom prst="rect">
            <a:avLst/>
          </a:prstGeom>
          <a:noFill/>
          <a:ln>
            <a:noFill/>
          </a:ln>
        </p:spPr>
        <p:txBody>
          <a:bodyPr spcFirstLastPara="1" wrap="square" lIns="91425" tIns="45700" rIns="91425" bIns="45700" anchor="b" anchorCtr="0">
            <a:normAutofit fontScale="62500" lnSpcReduction="20000"/>
          </a:bodyPr>
          <a:lstStyle/>
          <a:p>
            <a:pPr marL="0" lvl="0" indent="0" algn="ctr" rtl="0">
              <a:spcBef>
                <a:spcPts val="0"/>
              </a:spcBef>
              <a:spcAft>
                <a:spcPts val="0"/>
              </a:spcAft>
              <a:buClr>
                <a:schemeClr val="dk1"/>
              </a:buClr>
              <a:buSzPct val="100000"/>
              <a:buNone/>
            </a:pPr>
            <a:r>
              <a:rPr lang="en-GB" dirty="0"/>
              <a:t>East Window </a:t>
            </a:r>
            <a:endParaRPr dirty="0"/>
          </a:p>
          <a:p>
            <a:pPr marL="0" lvl="0" indent="0" algn="l" rtl="0">
              <a:spcBef>
                <a:spcPts val="300"/>
              </a:spcBef>
              <a:spcAft>
                <a:spcPts val="0"/>
              </a:spcAft>
              <a:buClr>
                <a:schemeClr val="dk1"/>
              </a:buClr>
              <a:buSzPct val="100000"/>
              <a:buNone/>
            </a:pPr>
            <a:r>
              <a:rPr lang="en-GB" dirty="0"/>
              <a:t> By Clayton and Bell (founded 1855 closed 1993)</a:t>
            </a:r>
            <a:endParaRPr dirty="0"/>
          </a:p>
          <a:p>
            <a:pPr marL="0" lvl="0" indent="0" algn="ctr" rtl="0">
              <a:spcBef>
                <a:spcPts val="300"/>
              </a:spcBef>
              <a:spcAft>
                <a:spcPts val="0"/>
              </a:spcAft>
              <a:buClr>
                <a:schemeClr val="dk1"/>
              </a:buClr>
              <a:buSzPct val="100000"/>
              <a:buNone/>
            </a:pPr>
            <a:r>
              <a:rPr lang="en-GB" dirty="0"/>
              <a:t> </a:t>
            </a:r>
            <a:r>
              <a:rPr lang="en-GB" b="0" i="1" dirty="0"/>
              <a:t>The Resurrection Window</a:t>
            </a:r>
            <a:endParaRPr dirty="0"/>
          </a:p>
          <a:p>
            <a:pPr marL="0" lvl="0" indent="0" algn="l" rtl="0">
              <a:spcBef>
                <a:spcPts val="300"/>
              </a:spcBef>
              <a:spcAft>
                <a:spcPts val="0"/>
              </a:spcAft>
              <a:buClr>
                <a:schemeClr val="dk1"/>
              </a:buClr>
              <a:buSzPct val="100000"/>
              <a:buNone/>
            </a:pPr>
            <a:endParaRPr dirty="0"/>
          </a:p>
        </p:txBody>
      </p:sp>
      <p:sp>
        <p:nvSpPr>
          <p:cNvPr id="179" name="Google Shape;179;p11"/>
          <p:cNvSpPr txBox="1">
            <a:spLocks noGrp="1"/>
          </p:cNvSpPr>
          <p:nvPr>
            <p:ph type="body" idx="3"/>
          </p:nvPr>
        </p:nvSpPr>
        <p:spPr>
          <a:xfrm>
            <a:off x="4645026" y="1196754"/>
            <a:ext cx="4041775" cy="72008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1600"/>
              <a:buNone/>
            </a:pPr>
            <a:r>
              <a:rPr lang="en-GB" sz="1600"/>
              <a:t>To the glory of God and in memory of</a:t>
            </a:r>
            <a:endParaRPr/>
          </a:p>
          <a:p>
            <a:pPr marL="0" lvl="0" indent="0" algn="ctr" rtl="0">
              <a:spcBef>
                <a:spcPts val="320"/>
              </a:spcBef>
              <a:spcAft>
                <a:spcPts val="0"/>
              </a:spcAft>
              <a:buClr>
                <a:schemeClr val="dk1"/>
              </a:buClr>
              <a:buSzPts val="1600"/>
              <a:buNone/>
            </a:pPr>
            <a:r>
              <a:rPr lang="en-GB" sz="1600"/>
              <a:t> Thomas Shepherd Townend 1865</a:t>
            </a:r>
            <a:endParaRPr sz="1600"/>
          </a:p>
        </p:txBody>
      </p:sp>
      <p:sp>
        <p:nvSpPr>
          <p:cNvPr id="180" name="Google Shape;180;p11"/>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ctr" rtl="0">
              <a:spcBef>
                <a:spcPts val="0"/>
              </a:spcBef>
              <a:spcAft>
                <a:spcPts val="0"/>
              </a:spcAft>
              <a:buClr>
                <a:schemeClr val="dk1"/>
              </a:buClr>
              <a:buSzPct val="100000"/>
              <a:buNone/>
            </a:pPr>
            <a:r>
              <a:rPr lang="en-GB" i="1" dirty="0"/>
              <a:t>Top three </a:t>
            </a:r>
            <a:endParaRPr dirty="0"/>
          </a:p>
          <a:p>
            <a:pPr marL="342900" lvl="0" indent="-342900" algn="ctr" rtl="0">
              <a:spcBef>
                <a:spcPts val="336"/>
              </a:spcBef>
              <a:spcAft>
                <a:spcPts val="0"/>
              </a:spcAft>
              <a:buClr>
                <a:schemeClr val="dk1"/>
              </a:buClr>
              <a:buSzPct val="100000"/>
              <a:buNone/>
            </a:pPr>
            <a:r>
              <a:rPr lang="en-GB" dirty="0"/>
              <a:t>Three Angels carrying crowns</a:t>
            </a:r>
            <a:endParaRPr dirty="0"/>
          </a:p>
          <a:p>
            <a:pPr marL="342900" lvl="0" indent="-342900" algn="ctr" rtl="0">
              <a:spcBef>
                <a:spcPts val="336"/>
              </a:spcBef>
              <a:spcAft>
                <a:spcPts val="0"/>
              </a:spcAft>
              <a:buClr>
                <a:schemeClr val="dk1"/>
              </a:buClr>
              <a:buSzPct val="100000"/>
              <a:buNone/>
            </a:pPr>
            <a:r>
              <a:rPr lang="en-GB" i="1" dirty="0"/>
              <a:t>Next level </a:t>
            </a:r>
            <a:endParaRPr dirty="0"/>
          </a:p>
          <a:p>
            <a:pPr marL="342900" lvl="0" indent="-342900" algn="ctr" rtl="0">
              <a:spcBef>
                <a:spcPts val="336"/>
              </a:spcBef>
              <a:spcAft>
                <a:spcPts val="0"/>
              </a:spcAft>
              <a:buClr>
                <a:schemeClr val="dk1"/>
              </a:buClr>
              <a:buSzPct val="100000"/>
              <a:buNone/>
            </a:pPr>
            <a:r>
              <a:rPr lang="en-GB" dirty="0"/>
              <a:t>Two Angels</a:t>
            </a:r>
            <a:endParaRPr dirty="0"/>
          </a:p>
          <a:p>
            <a:pPr marL="342900" lvl="0" indent="-342900" algn="ctr" rtl="0">
              <a:spcBef>
                <a:spcPts val="336"/>
              </a:spcBef>
              <a:spcAft>
                <a:spcPts val="0"/>
              </a:spcAft>
              <a:buClr>
                <a:schemeClr val="dk1"/>
              </a:buClr>
              <a:buSzPct val="100000"/>
              <a:buNone/>
            </a:pPr>
            <a:r>
              <a:rPr lang="en-GB" dirty="0"/>
              <a:t>‘Behold He is our redemption’</a:t>
            </a:r>
            <a:endParaRPr dirty="0"/>
          </a:p>
          <a:p>
            <a:pPr marL="342900" lvl="0" indent="-342900" algn="ctr" rtl="0">
              <a:spcBef>
                <a:spcPts val="336"/>
              </a:spcBef>
              <a:spcAft>
                <a:spcPts val="0"/>
              </a:spcAft>
              <a:buClr>
                <a:schemeClr val="dk1"/>
              </a:buClr>
              <a:buSzPct val="100000"/>
              <a:buNone/>
            </a:pPr>
            <a:r>
              <a:rPr lang="en-GB" i="1" dirty="0"/>
              <a:t>Two side panels</a:t>
            </a:r>
            <a:endParaRPr dirty="0"/>
          </a:p>
          <a:p>
            <a:pPr marL="342900" lvl="0" indent="-342900" algn="ctr" rtl="0">
              <a:spcBef>
                <a:spcPts val="336"/>
              </a:spcBef>
              <a:spcAft>
                <a:spcPts val="0"/>
              </a:spcAft>
              <a:buClr>
                <a:schemeClr val="dk1"/>
              </a:buClr>
              <a:buSzPct val="100000"/>
              <a:buNone/>
            </a:pPr>
            <a:r>
              <a:rPr lang="en-GB" dirty="0"/>
              <a:t>Holy </a:t>
            </a:r>
            <a:r>
              <a:rPr lang="en-GB" dirty="0" err="1"/>
              <a:t>Holy</a:t>
            </a:r>
            <a:r>
              <a:rPr lang="en-GB" dirty="0"/>
              <a:t> </a:t>
            </a:r>
            <a:endParaRPr dirty="0"/>
          </a:p>
          <a:p>
            <a:pPr marL="342900" lvl="0" indent="-342900" algn="ctr" rtl="0">
              <a:spcBef>
                <a:spcPts val="336"/>
              </a:spcBef>
              <a:spcAft>
                <a:spcPts val="0"/>
              </a:spcAft>
              <a:buClr>
                <a:schemeClr val="dk1"/>
              </a:buClr>
              <a:buSzPct val="100000"/>
              <a:buNone/>
            </a:pPr>
            <a:r>
              <a:rPr lang="en-GB" i="1" dirty="0"/>
              <a:t>Left panel</a:t>
            </a:r>
            <a:endParaRPr dirty="0"/>
          </a:p>
          <a:p>
            <a:pPr marL="342900" lvl="0" indent="-342900" algn="l" rtl="0">
              <a:spcBef>
                <a:spcPts val="336"/>
              </a:spcBef>
              <a:spcAft>
                <a:spcPts val="0"/>
              </a:spcAft>
              <a:buClr>
                <a:schemeClr val="dk1"/>
              </a:buClr>
              <a:buSzPct val="100000"/>
              <a:buNone/>
            </a:pPr>
            <a:r>
              <a:rPr lang="en-GB" dirty="0"/>
              <a:t>              Mary Magdalene and Joanna </a:t>
            </a:r>
          </a:p>
          <a:p>
            <a:pPr marL="342900" lvl="0" indent="-342900" algn="l" rtl="0">
              <a:spcBef>
                <a:spcPts val="336"/>
              </a:spcBef>
              <a:spcAft>
                <a:spcPts val="0"/>
              </a:spcAft>
              <a:buClr>
                <a:schemeClr val="dk1"/>
              </a:buClr>
              <a:buSzPct val="100000"/>
              <a:buNone/>
            </a:pPr>
            <a:r>
              <a:rPr lang="en-GB" dirty="0"/>
              <a:t>                       (note jar of spices)</a:t>
            </a:r>
            <a:endParaRPr dirty="0"/>
          </a:p>
          <a:p>
            <a:pPr marL="342900" lvl="0" indent="-342900" algn="ctr" rtl="0">
              <a:spcBef>
                <a:spcPts val="336"/>
              </a:spcBef>
              <a:spcAft>
                <a:spcPts val="0"/>
              </a:spcAft>
              <a:buClr>
                <a:schemeClr val="dk1"/>
              </a:buClr>
              <a:buSzPct val="100000"/>
              <a:buNone/>
            </a:pPr>
            <a:r>
              <a:rPr lang="en-GB" i="1" dirty="0"/>
              <a:t>Centre Panel</a:t>
            </a:r>
            <a:endParaRPr dirty="0"/>
          </a:p>
          <a:p>
            <a:pPr marL="342900" lvl="0" indent="-342900" algn="ctr" rtl="0">
              <a:spcBef>
                <a:spcPts val="336"/>
              </a:spcBef>
              <a:spcAft>
                <a:spcPts val="0"/>
              </a:spcAft>
              <a:buClr>
                <a:schemeClr val="dk1"/>
              </a:buClr>
              <a:buSzPct val="100000"/>
              <a:buNone/>
            </a:pPr>
            <a:r>
              <a:rPr lang="en-GB" dirty="0"/>
              <a:t>Christ the King</a:t>
            </a:r>
            <a:endParaRPr dirty="0"/>
          </a:p>
          <a:p>
            <a:pPr marL="342900" lvl="0" indent="-342900" algn="ctr" rtl="0">
              <a:spcBef>
                <a:spcPts val="336"/>
              </a:spcBef>
              <a:spcAft>
                <a:spcPts val="0"/>
              </a:spcAft>
              <a:buClr>
                <a:schemeClr val="dk1"/>
              </a:buClr>
              <a:buSzPct val="100000"/>
              <a:buNone/>
            </a:pPr>
            <a:r>
              <a:rPr lang="en-GB" i="1" dirty="0"/>
              <a:t>Right Panel</a:t>
            </a:r>
            <a:endParaRPr dirty="0"/>
          </a:p>
          <a:p>
            <a:pPr marL="342900" lvl="0" indent="-342900" algn="ctr" rtl="0">
              <a:spcBef>
                <a:spcPts val="336"/>
              </a:spcBef>
              <a:spcAft>
                <a:spcPts val="0"/>
              </a:spcAft>
              <a:buClr>
                <a:schemeClr val="dk1"/>
              </a:buClr>
              <a:buSzPct val="100000"/>
              <a:buNone/>
            </a:pPr>
            <a:r>
              <a:rPr lang="en-GB" dirty="0"/>
              <a:t>Two men one young one older </a:t>
            </a:r>
            <a:endParaRPr dirty="0"/>
          </a:p>
          <a:p>
            <a:pPr marL="342900" lvl="0" indent="-342900" algn="ctr" rtl="0">
              <a:spcBef>
                <a:spcPts val="336"/>
              </a:spcBef>
              <a:spcAft>
                <a:spcPts val="0"/>
              </a:spcAft>
              <a:buClr>
                <a:schemeClr val="dk1"/>
              </a:buClr>
              <a:buSzPct val="100000"/>
              <a:buNone/>
            </a:pPr>
            <a:r>
              <a:rPr lang="en-GB" dirty="0"/>
              <a:t>(Peter and  John?)</a:t>
            </a:r>
            <a:endParaRPr dirty="0"/>
          </a:p>
        </p:txBody>
      </p:sp>
      <p:pic>
        <p:nvPicPr>
          <p:cNvPr id="181" name="Google Shape;181;p11" descr="C:\Users\Patrick\Pictures\DSC08072 (2).JPG"/>
          <p:cNvPicPr preferRelativeResize="0">
            <a:picLocks noGrp="1"/>
          </p:cNvPicPr>
          <p:nvPr>
            <p:ph type="body" idx="2"/>
          </p:nvPr>
        </p:nvPicPr>
        <p:blipFill rotWithShape="1">
          <a:blip r:embed="rId5">
            <a:alphaModFix/>
          </a:blip>
          <a:srcRect/>
          <a:stretch/>
        </p:blipFill>
        <p:spPr>
          <a:xfrm>
            <a:off x="996080" y="2174875"/>
            <a:ext cx="2962427" cy="3951288"/>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26752950"/>
      </p:ext>
    </p:extLst>
  </p:cSld>
  <p:clrMapOvr>
    <a:masterClrMapping/>
  </p:clrMapOvr>
  <p:transition spd="slow" advTm="25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dirty="0"/>
              <a:t>Detail of window in Hart Chapel</a:t>
            </a:r>
          </a:p>
        </p:txBody>
      </p:sp>
      <p:pic>
        <p:nvPicPr>
          <p:cNvPr id="3" name="Content Placeholder 2" descr="C:\Users\Patrick\Pictures\IMG-20220826-WA0044.jpg"/>
          <p:cNvPicPr>
            <a:picLocks noGrp="1" noChangeAspect="1"/>
          </p:cNvPicPr>
          <p:nvPr>
            <p:ph idx="1"/>
          </p:nvPr>
        </p:nvPicPr>
        <p:blipFill>
          <a:blip r:embed="rId4" cstate="print"/>
          <a:srcRect/>
          <a:stretch>
            <a:fillRect/>
          </a:stretch>
        </p:blipFill>
        <p:spPr>
          <a:xfrm>
            <a:off x="779260" y="1600201"/>
            <a:ext cx="3394472" cy="4525959"/>
          </a:xfrm>
        </p:spPr>
      </p:pic>
      <p:sp>
        <p:nvSpPr>
          <p:cNvPr id="4" name="Content Placeholder 2"/>
          <p:cNvSpPr txBox="1">
            <a:spLocks noGrp="1"/>
          </p:cNvSpPr>
          <p:nvPr>
            <p:ph idx="2"/>
          </p:nvPr>
        </p:nvSpPr>
        <p:spPr/>
        <p:txBody>
          <a:bodyPr anchorCtr="1"/>
          <a:lstStyle/>
          <a:p>
            <a:pPr marL="0" lvl="0" indent="0" algn="ctr">
              <a:lnSpc>
                <a:spcPct val="90000"/>
              </a:lnSpc>
              <a:buNone/>
            </a:pPr>
            <a:endParaRPr lang="en-GB"/>
          </a:p>
          <a:p>
            <a:pPr marL="0" lvl="0" indent="0" algn="ctr">
              <a:lnSpc>
                <a:spcPct val="90000"/>
              </a:lnSpc>
              <a:buNone/>
            </a:pPr>
            <a:endParaRPr lang="en-GB"/>
          </a:p>
          <a:p>
            <a:pPr marL="0" lvl="0" indent="0" algn="ctr">
              <a:lnSpc>
                <a:spcPct val="90000"/>
              </a:lnSpc>
              <a:buNone/>
            </a:pPr>
            <a:r>
              <a:rPr lang="en-GB"/>
              <a:t>Note the lilies circular around the Agnes Dei</a:t>
            </a:r>
          </a:p>
          <a:p>
            <a:pPr marL="0" lvl="0" indent="0" algn="ctr">
              <a:lnSpc>
                <a:spcPct val="90000"/>
              </a:lnSpc>
              <a:buNone/>
            </a:pPr>
            <a:r>
              <a:rPr lang="en-GB"/>
              <a:t>( Lamb of God)</a:t>
            </a:r>
          </a:p>
          <a:p>
            <a:pPr marL="0" lvl="0" indent="0" algn="ctr">
              <a:lnSpc>
                <a:spcPct val="90000"/>
              </a:lnSpc>
              <a:buNone/>
            </a:pPr>
            <a:r>
              <a:rPr lang="en-GB"/>
              <a:t>The pennant of St George.</a:t>
            </a:r>
          </a:p>
          <a:p>
            <a:pPr marL="0" lvl="0" indent="0" algn="ctr">
              <a:lnSpc>
                <a:spcPct val="90000"/>
              </a:lnSpc>
              <a:spcBef>
                <a:spcPts val="500"/>
              </a:spcBef>
              <a:buNone/>
            </a:pPr>
            <a:r>
              <a:rPr lang="en-GB" sz="2000"/>
              <a:t>The lily is sometimes known as the Gethsemane and was supposed to have been sprinkled with Jesus’ blood as it grew at the foot of the cross.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29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dirty="0"/>
              <a:t>Detail from window in Hart Chapel</a:t>
            </a:r>
          </a:p>
        </p:txBody>
      </p:sp>
      <p:pic>
        <p:nvPicPr>
          <p:cNvPr id="3" name="Content Placeholder 4"/>
          <p:cNvPicPr>
            <a:picLocks noGrp="1" noChangeAspect="1"/>
          </p:cNvPicPr>
          <p:nvPr>
            <p:ph idx="1"/>
          </p:nvPr>
        </p:nvPicPr>
        <p:blipFill>
          <a:blip r:embed="rId4" cstate="print"/>
          <a:stretch>
            <a:fillRect/>
          </a:stretch>
        </p:blipFill>
        <p:spPr>
          <a:xfrm>
            <a:off x="779260" y="1600201"/>
            <a:ext cx="3394472" cy="4525959"/>
          </a:xfrm>
        </p:spPr>
      </p:pic>
      <p:sp>
        <p:nvSpPr>
          <p:cNvPr id="4" name="Content Placeholder 3"/>
          <p:cNvSpPr txBox="1">
            <a:spLocks noGrp="1"/>
          </p:cNvSpPr>
          <p:nvPr>
            <p:ph idx="2"/>
          </p:nvPr>
        </p:nvSpPr>
        <p:spPr/>
        <p:txBody>
          <a:bodyPr/>
          <a:lstStyle/>
          <a:p>
            <a:pPr marL="0" lvl="0" indent="0">
              <a:buNone/>
            </a:pPr>
            <a:r>
              <a:rPr lang="en-GB" sz="2400" dirty="0"/>
              <a:t>Showing a Pelican feeding her young .</a:t>
            </a:r>
          </a:p>
          <a:p>
            <a:pPr marL="0" lvl="0" indent="0">
              <a:buNone/>
            </a:pPr>
            <a:r>
              <a:rPr lang="en-GB" sz="2400" dirty="0"/>
              <a:t>The pelican was said to peck its breast to feed its young with its own blood. (This selfless giving of its blood to feed, nurture and save its offspring, was seen as a direct analogy with Jesus’ sacrifice)</a:t>
            </a:r>
          </a:p>
          <a:p>
            <a:pPr marL="0" lvl="0" indent="0">
              <a:buNone/>
            </a:pPr>
            <a:r>
              <a:rPr lang="en-GB" sz="2400" dirty="0"/>
              <a:t>Crown of thorns surrounding the Pelican.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2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4"/>
          <p:cNvSpPr txBox="1">
            <a:spLocks noGrp="1"/>
          </p:cNvSpPr>
          <p:nvPr>
            <p:ph type="title"/>
          </p:nvPr>
        </p:nvSpPr>
        <p:spPr/>
        <p:txBody>
          <a:bodyPr anchorCtr="1"/>
          <a:lstStyle/>
          <a:p>
            <a:pPr lvl="0" algn="ctr"/>
            <a:r>
              <a:rPr lang="en-GB" sz="1800"/>
              <a:t>The Pieta</a:t>
            </a:r>
            <a:br>
              <a:rPr lang="en-GB" sz="1800"/>
            </a:br>
            <a:r>
              <a:rPr lang="en-GB" sz="1800"/>
              <a:t>Copy of a painting by</a:t>
            </a:r>
            <a:br>
              <a:rPr lang="en-GB" sz="1800"/>
            </a:br>
            <a:r>
              <a:rPr lang="en-GB" sz="1800"/>
              <a:t> Louis de Morales</a:t>
            </a:r>
            <a:br>
              <a:rPr lang="en-GB" sz="1800"/>
            </a:br>
            <a:r>
              <a:rPr lang="en-GB" sz="1800"/>
              <a:t>(1510 to 1586)</a:t>
            </a:r>
          </a:p>
        </p:txBody>
      </p:sp>
      <p:pic>
        <p:nvPicPr>
          <p:cNvPr id="3" name="Content Placeholder 1"/>
          <p:cNvPicPr>
            <a:picLocks noGrp="1" noChangeAspect="1"/>
          </p:cNvPicPr>
          <p:nvPr>
            <p:ph idx="1"/>
          </p:nvPr>
        </p:nvPicPr>
        <p:blipFill>
          <a:blip r:embed="rId4" cstate="print"/>
          <a:stretch>
            <a:fillRect/>
          </a:stretch>
        </p:blipFill>
        <p:spPr>
          <a:xfrm rot="5400013">
            <a:off x="3575025" y="1282697"/>
            <a:ext cx="5111752" cy="3833815"/>
          </a:xfrm>
        </p:spPr>
      </p:pic>
      <p:sp>
        <p:nvSpPr>
          <p:cNvPr id="4" name="Text Placeholder 6"/>
          <p:cNvSpPr txBox="1">
            <a:spLocks noGrp="1"/>
          </p:cNvSpPr>
          <p:nvPr>
            <p:ph type="body" idx="2"/>
          </p:nvPr>
        </p:nvSpPr>
        <p:spPr/>
        <p:txBody>
          <a:bodyPr anchorCtr="1"/>
          <a:lstStyle/>
          <a:p>
            <a:pPr lvl="0" algn="ctr"/>
            <a:r>
              <a:rPr lang="en-GB" dirty="0"/>
              <a:t>Pieta is Latin for dutifulness or devotion or pity or compassion.</a:t>
            </a:r>
          </a:p>
          <a:p>
            <a:pPr lvl="0" algn="ctr"/>
            <a:endParaRPr lang="en-GB" dirty="0"/>
          </a:p>
          <a:p>
            <a:pPr lvl="0" algn="ctr"/>
            <a:r>
              <a:rPr lang="en-GB" i="1" dirty="0"/>
              <a:t>Usually a picture or a sculpture of Mary holding Jesus at the end of his earthly life.</a:t>
            </a:r>
          </a:p>
          <a:p>
            <a:pPr lvl="0" algn="ctr"/>
            <a:endParaRPr lang="en-GB" i="1" dirty="0"/>
          </a:p>
          <a:p>
            <a:pPr lvl="0" algn="ctr"/>
            <a:r>
              <a:rPr lang="en-GB" dirty="0"/>
              <a:t>This one shows Mary the mother of Jesus, Mary Magdalene and the disciple Jesus loved.(John 19 v25-27)</a:t>
            </a:r>
          </a:p>
          <a:p>
            <a:pPr lvl="0" algn="ctr"/>
            <a:endParaRPr lang="en-GB" dirty="0"/>
          </a:p>
          <a:p>
            <a:pPr lvl="0" algn="ctr"/>
            <a:r>
              <a:rPr lang="en-GB" dirty="0"/>
              <a:t>From accepting Gods human form to letting it return.</a:t>
            </a:r>
          </a:p>
          <a:p>
            <a:pPr lvl="0" algn="ctr"/>
            <a:endParaRPr lang="en-GB" dirty="0"/>
          </a:p>
          <a:p>
            <a:pPr lvl="0" algn="ctr"/>
            <a:r>
              <a:rPr lang="en-GB" dirty="0"/>
              <a:t>Mary was there at the beginning and the end of God's human interaction with the world in time and space</a:t>
            </a:r>
          </a:p>
          <a:p>
            <a:pPr lvl="0" algn="ct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7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4"/>
          <p:cNvSpPr txBox="1">
            <a:spLocks noGrp="1"/>
          </p:cNvSpPr>
          <p:nvPr>
            <p:ph type="title"/>
          </p:nvPr>
        </p:nvSpPr>
        <p:spPr/>
        <p:txBody>
          <a:bodyPr anchorCtr="1"/>
          <a:lstStyle/>
          <a:p>
            <a:pPr lvl="0" algn="ctr"/>
            <a:r>
              <a:rPr lang="en-GB" sz="1600" dirty="0"/>
              <a:t>The Darmstadt Madonna</a:t>
            </a:r>
            <a:br>
              <a:rPr lang="en-GB" sz="1600" dirty="0"/>
            </a:br>
            <a:r>
              <a:rPr lang="en-GB" sz="1600" dirty="0"/>
              <a:t>In memory of Dorothea Williams wife of  Rev. B Williams</a:t>
            </a:r>
            <a:br>
              <a:rPr lang="en-GB" sz="1600" dirty="0"/>
            </a:br>
            <a:r>
              <a:rPr lang="en-GB" sz="1600" dirty="0"/>
              <a:t>( Vicar 1944-1956)</a:t>
            </a:r>
          </a:p>
        </p:txBody>
      </p:sp>
      <p:pic>
        <p:nvPicPr>
          <p:cNvPr id="3" name="Content Placeholder 1"/>
          <p:cNvPicPr>
            <a:picLocks noGrp="1" noChangeAspect="1"/>
          </p:cNvPicPr>
          <p:nvPr>
            <p:ph idx="1"/>
          </p:nvPr>
        </p:nvPicPr>
        <p:blipFill>
          <a:blip r:embed="rId4" cstate="print"/>
          <a:stretch>
            <a:fillRect/>
          </a:stretch>
        </p:blipFill>
        <p:spPr>
          <a:xfrm rot="5400013">
            <a:off x="3575025" y="1282697"/>
            <a:ext cx="5111752" cy="3833815"/>
          </a:xfrm>
        </p:spPr>
      </p:pic>
      <p:sp>
        <p:nvSpPr>
          <p:cNvPr id="4" name="Text Placeholder 6"/>
          <p:cNvSpPr txBox="1">
            <a:spLocks noGrp="1"/>
          </p:cNvSpPr>
          <p:nvPr>
            <p:ph type="body" idx="2"/>
          </p:nvPr>
        </p:nvSpPr>
        <p:spPr/>
        <p:txBody>
          <a:bodyPr anchorCtr="1"/>
          <a:lstStyle/>
          <a:p>
            <a:pPr lvl="0" algn="ctr">
              <a:lnSpc>
                <a:spcPct val="90000"/>
              </a:lnSpc>
              <a:spcBef>
                <a:spcPts val="400"/>
              </a:spcBef>
            </a:pPr>
            <a:endParaRPr lang="en-GB" sz="1500" dirty="0"/>
          </a:p>
          <a:p>
            <a:pPr lvl="0" algn="ctr">
              <a:lnSpc>
                <a:spcPct val="90000"/>
              </a:lnSpc>
              <a:spcBef>
                <a:spcPts val="400"/>
              </a:spcBef>
            </a:pPr>
            <a:endParaRPr lang="en-GB" sz="1500" dirty="0"/>
          </a:p>
          <a:p>
            <a:pPr lvl="0" algn="ctr">
              <a:lnSpc>
                <a:spcPct val="90000"/>
              </a:lnSpc>
              <a:spcBef>
                <a:spcPts val="400"/>
              </a:spcBef>
            </a:pPr>
            <a:r>
              <a:rPr lang="en-GB" sz="1800" dirty="0"/>
              <a:t>A copy (probably late Victorian) of a picture by Hans Holbein the Younger.</a:t>
            </a:r>
          </a:p>
          <a:p>
            <a:pPr lvl="0" algn="ctr">
              <a:lnSpc>
                <a:spcPct val="90000"/>
              </a:lnSpc>
              <a:spcBef>
                <a:spcPts val="400"/>
              </a:spcBef>
            </a:pPr>
            <a:r>
              <a:rPr lang="en-GB" sz="1800" dirty="0"/>
              <a:t>The original was painted in 1536.</a:t>
            </a:r>
          </a:p>
          <a:p>
            <a:pPr lvl="0" algn="ctr">
              <a:lnSpc>
                <a:spcPct val="90000"/>
              </a:lnSpc>
              <a:spcBef>
                <a:spcPts val="400"/>
              </a:spcBef>
            </a:pPr>
            <a:r>
              <a:rPr lang="en-GB" sz="1800" dirty="0"/>
              <a:t>Shows Hans Meyer a mayor of Darmstadt. He was a staunch Catholic and opposed to the Reformation.</a:t>
            </a:r>
          </a:p>
          <a:p>
            <a:pPr lvl="0" algn="ctr">
              <a:lnSpc>
                <a:spcPct val="90000"/>
              </a:lnSpc>
              <a:spcBef>
                <a:spcPts val="400"/>
              </a:spcBef>
            </a:pPr>
            <a:r>
              <a:rPr lang="en-GB" sz="1800" dirty="0"/>
              <a:t>It shows his first and second wives plus their daughter and two deceased sons.</a:t>
            </a:r>
          </a:p>
          <a:p>
            <a:pPr lvl="0" algn="ctr">
              <a:lnSpc>
                <a:spcPct val="90000"/>
              </a:lnSpc>
              <a:spcBef>
                <a:spcPts val="400"/>
              </a:spcBef>
            </a:pPr>
            <a:r>
              <a:rPr lang="en-GB" sz="1800" dirty="0"/>
              <a:t>The crown on the Madonna's head signifies her status as the Queen of Heaven.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68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chorCtr="1"/>
          <a:lstStyle/>
          <a:p>
            <a:pPr lvl="0" algn="ctr"/>
            <a:r>
              <a:rPr lang="en-GB"/>
              <a:t>North East Pillar</a:t>
            </a:r>
            <a:br>
              <a:rPr lang="en-GB"/>
            </a:br>
            <a:r>
              <a:rPr lang="en-GB"/>
              <a:t>Shepherd carrying Lamb</a:t>
            </a:r>
          </a:p>
        </p:txBody>
      </p:sp>
      <p:pic>
        <p:nvPicPr>
          <p:cNvPr id="3" name="Content Placeholder 4"/>
          <p:cNvPicPr>
            <a:picLocks noGrp="1" noChangeAspect="1"/>
          </p:cNvPicPr>
          <p:nvPr>
            <p:ph idx="1"/>
          </p:nvPr>
        </p:nvPicPr>
        <p:blipFill>
          <a:blip r:embed="rId4" cstate="print"/>
          <a:stretch>
            <a:fillRect/>
          </a:stretch>
        </p:blipFill>
        <p:spPr>
          <a:xfrm rot="5400013">
            <a:off x="3491861" y="1124744"/>
            <a:ext cx="5111752" cy="3833815"/>
          </a:xfrm>
        </p:spPr>
      </p:pic>
      <p:sp>
        <p:nvSpPr>
          <p:cNvPr id="4" name="Text Placeholder 3"/>
          <p:cNvSpPr txBox="1">
            <a:spLocks noGrp="1"/>
          </p:cNvSpPr>
          <p:nvPr>
            <p:ph type="body" idx="2"/>
          </p:nvPr>
        </p:nvSpPr>
        <p:spPr/>
        <p:txBody>
          <a:bodyPr anchorCtr="1"/>
          <a:lstStyle/>
          <a:p>
            <a:pPr lvl="0" algn="ctr"/>
            <a:endParaRPr lang="en-GB" dirty="0"/>
          </a:p>
          <a:p>
            <a:pPr lvl="0" algn="ctr"/>
            <a:endParaRPr lang="en-GB" dirty="0"/>
          </a:p>
          <a:p>
            <a:pPr lvl="0" algn="ctr">
              <a:spcBef>
                <a:spcPts val="500"/>
              </a:spcBef>
            </a:pPr>
            <a:r>
              <a:rPr lang="en-GB" sz="2800" dirty="0"/>
              <a:t> Could be relating to:</a:t>
            </a:r>
          </a:p>
          <a:p>
            <a:pPr lvl="0" algn="ctr">
              <a:spcBef>
                <a:spcPts val="500"/>
              </a:spcBef>
            </a:pPr>
            <a:r>
              <a:rPr lang="en-GB" sz="2800" dirty="0"/>
              <a:t> Jesus the shepherd,</a:t>
            </a:r>
          </a:p>
          <a:p>
            <a:pPr lvl="0" algn="ctr">
              <a:spcBef>
                <a:spcPts val="500"/>
              </a:spcBef>
            </a:pPr>
            <a:r>
              <a:rPr lang="en-GB" sz="2800" dirty="0"/>
              <a:t> St Francis of Assis </a:t>
            </a:r>
          </a:p>
          <a:p>
            <a:pPr lvl="0" algn="ctr">
              <a:spcBef>
                <a:spcPts val="500"/>
              </a:spcBef>
            </a:pPr>
            <a:r>
              <a:rPr lang="en-GB" sz="2800" dirty="0"/>
              <a:t>or </a:t>
            </a:r>
          </a:p>
          <a:p>
            <a:pPr lvl="0" algn="ctr">
              <a:spcBef>
                <a:spcPts val="500"/>
              </a:spcBef>
            </a:pPr>
            <a:r>
              <a:rPr lang="en-GB" sz="2800" dirty="0"/>
              <a:t>the Agnes Dei.</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85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GB" sz="3600" dirty="0"/>
              <a:t>South wall </a:t>
            </a:r>
            <a:r>
              <a:rPr lang="en-GB" sz="2200" dirty="0"/>
              <a:t>Above vestry </a:t>
            </a:r>
            <a:br>
              <a:rPr lang="en-GB" sz="2200" dirty="0"/>
            </a:br>
            <a:r>
              <a:rPr lang="en-GB" sz="2200" dirty="0"/>
              <a:t>Clayton and Bell 1885</a:t>
            </a:r>
            <a:endParaRPr sz="2200" dirty="0"/>
          </a:p>
        </p:txBody>
      </p:sp>
      <p:pic>
        <p:nvPicPr>
          <p:cNvPr id="135" name="Google Shape;135;p6" descr="DSC08097 (2).JPG"/>
          <p:cNvPicPr preferRelativeResize="0">
            <a:picLocks noGrp="1"/>
          </p:cNvPicPr>
          <p:nvPr>
            <p:ph type="body" idx="1"/>
          </p:nvPr>
        </p:nvPicPr>
        <p:blipFill rotWithShape="1">
          <a:blip r:embed="rId5">
            <a:alphaModFix/>
          </a:blip>
          <a:srcRect/>
          <a:stretch/>
        </p:blipFill>
        <p:spPr>
          <a:xfrm>
            <a:off x="457200" y="2348706"/>
            <a:ext cx="4038600" cy="3028950"/>
          </a:xfrm>
          <a:prstGeom prst="rect">
            <a:avLst/>
          </a:prstGeom>
          <a:noFill/>
          <a:ln>
            <a:noFill/>
          </a:ln>
        </p:spPr>
      </p:pic>
      <p:sp>
        <p:nvSpPr>
          <p:cNvPr id="136" name="Google Shape;136;p6"/>
          <p:cNvSpPr txBox="1">
            <a:spLocks noGrp="1"/>
          </p:cNvSpPr>
          <p:nvPr>
            <p:ph type="body" idx="2"/>
          </p:nvPr>
        </p:nvSpPr>
        <p:spPr>
          <a:xfrm>
            <a:off x="4648200" y="2276874"/>
            <a:ext cx="4038600" cy="3168352"/>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chemeClr val="dk1"/>
              </a:buClr>
              <a:buSzPts val="2000"/>
              <a:buNone/>
            </a:pPr>
            <a:endParaRPr sz="2000"/>
          </a:p>
          <a:p>
            <a:pPr marL="342900" lvl="0" indent="-342900" algn="ctr" rtl="0">
              <a:spcBef>
                <a:spcPts val="400"/>
              </a:spcBef>
              <a:spcAft>
                <a:spcPts val="0"/>
              </a:spcAft>
              <a:buClr>
                <a:schemeClr val="dk1"/>
              </a:buClr>
              <a:buSzPts val="2000"/>
              <a:buNone/>
            </a:pPr>
            <a:r>
              <a:rPr lang="en-GB" sz="2000"/>
              <a:t>Angel with scroll saying</a:t>
            </a:r>
            <a:endParaRPr/>
          </a:p>
          <a:p>
            <a:pPr marL="342900" lvl="0" indent="-342900" algn="ctr" rtl="0">
              <a:spcBef>
                <a:spcPts val="400"/>
              </a:spcBef>
              <a:spcAft>
                <a:spcPts val="0"/>
              </a:spcAft>
              <a:buClr>
                <a:schemeClr val="dk1"/>
              </a:buClr>
              <a:buSzPts val="2000"/>
              <a:buNone/>
            </a:pPr>
            <a:r>
              <a:rPr lang="en-GB" sz="2000"/>
              <a:t> ‘in Christ all shall be made alive’ </a:t>
            </a:r>
            <a:endParaRPr/>
          </a:p>
          <a:p>
            <a:pPr marL="342900" lvl="0" indent="-342900" algn="ctr" rtl="0">
              <a:spcBef>
                <a:spcPts val="400"/>
              </a:spcBef>
              <a:spcAft>
                <a:spcPts val="0"/>
              </a:spcAft>
              <a:buClr>
                <a:schemeClr val="dk1"/>
              </a:buClr>
              <a:buSzPts val="2000"/>
              <a:buNone/>
            </a:pPr>
            <a:r>
              <a:rPr lang="en-GB" sz="2000"/>
              <a:t>(1 Corinthians 15 v 22)</a:t>
            </a:r>
            <a:endParaRPr/>
          </a:p>
          <a:p>
            <a:pPr marL="342900" lvl="0" indent="-342900" algn="ctr" rtl="0">
              <a:spcBef>
                <a:spcPts val="400"/>
              </a:spcBef>
              <a:spcAft>
                <a:spcPts val="0"/>
              </a:spcAft>
              <a:buClr>
                <a:schemeClr val="dk1"/>
              </a:buClr>
              <a:buSzPts val="2000"/>
              <a:buNone/>
            </a:pPr>
            <a:endParaRPr sz="2000"/>
          </a:p>
          <a:p>
            <a:pPr marL="342900" lvl="0" indent="-342900" algn="ctr" rtl="0">
              <a:spcBef>
                <a:spcPts val="400"/>
              </a:spcBef>
              <a:spcAft>
                <a:spcPts val="0"/>
              </a:spcAft>
              <a:buClr>
                <a:schemeClr val="dk1"/>
              </a:buClr>
              <a:buSzPts val="2000"/>
              <a:buNone/>
            </a:pPr>
            <a:r>
              <a:rPr lang="en-GB" sz="2000"/>
              <a:t>Leaves ,cherries , flowers behind Angel’s blue wings.</a:t>
            </a:r>
            <a:endParaRPr sz="20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8926025"/>
      </p:ext>
    </p:extLst>
  </p:cSld>
  <p:clrMapOvr>
    <a:masterClrMapping/>
  </p:clrMapOvr>
  <p:transition spd="slow" advTm="87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95740" y="116632"/>
            <a:ext cx="4464493" cy="792089"/>
          </a:xfrm>
        </p:spPr>
        <p:txBody>
          <a:bodyPr anchorCtr="1"/>
          <a:lstStyle/>
          <a:p>
            <a:pPr lvl="0" algn="ctr"/>
            <a:r>
              <a:rPr lang="en-GB" sz="2200"/>
              <a:t>Mosaics</a:t>
            </a:r>
            <a:br>
              <a:rPr lang="en-GB" sz="1800"/>
            </a:br>
            <a:r>
              <a:rPr lang="en-GB" sz="2200"/>
              <a:t>East end of church</a:t>
            </a:r>
          </a:p>
        </p:txBody>
      </p:sp>
      <p:sp>
        <p:nvSpPr>
          <p:cNvPr id="3" name="Text Placeholder 3"/>
          <p:cNvSpPr txBox="1">
            <a:spLocks noGrp="1"/>
          </p:cNvSpPr>
          <p:nvPr>
            <p:ph type="body" idx="2"/>
          </p:nvPr>
        </p:nvSpPr>
        <p:spPr/>
        <p:txBody>
          <a:bodyPr/>
          <a:lstStyle/>
          <a:p>
            <a:pPr lvl="0">
              <a:spcBef>
                <a:spcPts val="400"/>
              </a:spcBef>
            </a:pPr>
            <a:endParaRPr lang="en-GB" sz="1600" dirty="0"/>
          </a:p>
          <a:p>
            <a:pPr lvl="0">
              <a:spcBef>
                <a:spcPts val="400"/>
              </a:spcBef>
            </a:pPr>
            <a:r>
              <a:rPr lang="en-GB" sz="1600" dirty="0"/>
              <a:t>The East end of the church is set out in mosaics.</a:t>
            </a:r>
          </a:p>
          <a:p>
            <a:pPr lvl="0" algn="ctr">
              <a:spcBef>
                <a:spcPts val="400"/>
              </a:spcBef>
            </a:pPr>
            <a:r>
              <a:rPr lang="en-GB" sz="1600" dirty="0"/>
              <a:t> Mosaics by Powell 1894 </a:t>
            </a:r>
          </a:p>
          <a:p>
            <a:pPr lvl="0" algn="ctr">
              <a:spcBef>
                <a:spcPts val="400"/>
              </a:spcBef>
            </a:pPr>
            <a:r>
              <a:rPr lang="en-GB" sz="1600" dirty="0"/>
              <a:t>From left to right.</a:t>
            </a:r>
          </a:p>
          <a:p>
            <a:pPr lvl="0">
              <a:spcBef>
                <a:spcPts val="400"/>
              </a:spcBef>
            </a:pPr>
            <a:r>
              <a:rPr lang="en-GB" sz="1600" dirty="0"/>
              <a:t>Mathew, Mark, Angel, Cross, Angel, Luke and John.</a:t>
            </a:r>
          </a:p>
          <a:p>
            <a:pPr lvl="0">
              <a:spcBef>
                <a:spcPts val="400"/>
              </a:spcBef>
            </a:pPr>
            <a:r>
              <a:rPr lang="en-GB" sz="1600" dirty="0"/>
              <a:t>The mosaics depict the gospel writers with their identifying symbols.</a:t>
            </a:r>
          </a:p>
          <a:p>
            <a:pPr lvl="0">
              <a:spcBef>
                <a:spcPts val="400"/>
              </a:spcBef>
            </a:pPr>
            <a:r>
              <a:rPr lang="en-GB" sz="1600" dirty="0"/>
              <a:t>Money bag for Matthew Tax collector.</a:t>
            </a:r>
          </a:p>
          <a:p>
            <a:pPr lvl="0">
              <a:spcBef>
                <a:spcPts val="400"/>
              </a:spcBef>
            </a:pPr>
            <a:r>
              <a:rPr lang="en-GB" sz="1600" dirty="0"/>
              <a:t>Staff with cross at end for St Mark.</a:t>
            </a:r>
          </a:p>
          <a:p>
            <a:pPr lvl="0">
              <a:spcBef>
                <a:spcPts val="400"/>
              </a:spcBef>
            </a:pPr>
            <a:r>
              <a:rPr lang="en-GB" sz="1600" dirty="0"/>
              <a:t>Angel with palm leaf</a:t>
            </a:r>
          </a:p>
          <a:p>
            <a:pPr lvl="0"/>
            <a:endParaRPr lang="en-GB" dirty="0"/>
          </a:p>
        </p:txBody>
      </p:sp>
      <p:pic>
        <p:nvPicPr>
          <p:cNvPr id="4" name="Picture 2" descr="C:\Users\Patrick and Sue\Downloads\20220914_123141.jpg"/>
          <p:cNvPicPr>
            <a:picLocks noGrp="1" noChangeAspect="1"/>
          </p:cNvPicPr>
          <p:nvPr>
            <p:ph idx="1"/>
          </p:nvPr>
        </p:nvPicPr>
        <p:blipFill>
          <a:blip r:embed="rId4" cstate="print"/>
          <a:srcRect/>
          <a:stretch>
            <a:fillRect/>
          </a:stretch>
        </p:blipFill>
        <p:spPr>
          <a:xfrm rot="10799991">
            <a:off x="3563883" y="1700783"/>
            <a:ext cx="5111752" cy="3833814"/>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7415568"/>
      </p:ext>
    </p:extLst>
  </p:cSld>
  <p:clrMapOvr>
    <a:masterClrMapping/>
  </p:clrMapOvr>
  <p:transition spd="slow" advTm="216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952A-8417-164E-A610-FADEE5F47F4C}"/>
              </a:ext>
            </a:extLst>
          </p:cNvPr>
          <p:cNvSpPr>
            <a:spLocks noGrp="1"/>
          </p:cNvSpPr>
          <p:nvPr>
            <p:ph type="title"/>
          </p:nvPr>
        </p:nvSpPr>
        <p:spPr/>
        <p:txBody>
          <a:bodyPr/>
          <a:lstStyle/>
          <a:p>
            <a:r>
              <a:rPr lang="en-GB" dirty="0" err="1"/>
              <a:t>Ospringe</a:t>
            </a:r>
            <a:r>
              <a:rPr lang="en-GB" dirty="0"/>
              <a:t> Post Victorian Refurbishment</a:t>
            </a:r>
          </a:p>
        </p:txBody>
      </p:sp>
      <p:pic>
        <p:nvPicPr>
          <p:cNvPr id="5" name="Content Placeholder 4">
            <a:extLst>
              <a:ext uri="{FF2B5EF4-FFF2-40B4-BE49-F238E27FC236}">
                <a16:creationId xmlns:a16="http://schemas.microsoft.com/office/drawing/2014/main" id="{CFF129B1-520E-48D7-96D3-3DAB2D72BF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4764" y="1600200"/>
            <a:ext cx="3394472" cy="4525963"/>
          </a:xfrm>
          <a:prstGeom prst="rect">
            <a:avLst/>
          </a:prstGeom>
          <a:noFill/>
          <a:ln>
            <a:noFill/>
          </a:ln>
        </p:spPr>
      </p:pic>
    </p:spTree>
    <p:extLst>
      <p:ext uri="{BB962C8B-B14F-4D97-AF65-F5344CB8AC3E}">
        <p14:creationId xmlns:p14="http://schemas.microsoft.com/office/powerpoint/2010/main" val="1690846549"/>
      </p:ext>
    </p:extLst>
  </p:cSld>
  <p:clrMapOvr>
    <a:masterClrMapping/>
  </p:clrMapOvr>
  <p:transition spd="slow" advTm="3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Mosaics (East End)</a:t>
            </a:r>
            <a:endParaRPr lang="en-GB"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79264" y="1600201"/>
            <a:ext cx="3394472" cy="4525963"/>
          </a:xfrm>
        </p:spPr>
      </p:pic>
      <p:pic>
        <p:nvPicPr>
          <p:cNvPr id="6" name="Content Placeholder 5"/>
          <p:cNvPicPr>
            <a:picLocks noGrp="1" noChangeAspect="1"/>
          </p:cNvPicPr>
          <p:nvPr>
            <p:ph idx="2"/>
          </p:nvPr>
        </p:nvPicPr>
        <p:blipFill>
          <a:blip r:embed="rId5" cstate="print">
            <a:extLst>
              <a:ext uri="{28A0092B-C50C-407E-A947-70E740481C1C}">
                <a14:useLocalDpi xmlns:a14="http://schemas.microsoft.com/office/drawing/2010/main" val="0"/>
              </a:ext>
            </a:extLst>
          </a:blip>
          <a:stretch>
            <a:fillRect/>
          </a:stretch>
        </p:blipFill>
        <p:spPr>
          <a:xfrm>
            <a:off x="4970264" y="1600201"/>
            <a:ext cx="3394472" cy="452596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228486"/>
      </p:ext>
    </p:extLst>
  </p:cSld>
  <p:clrMapOvr>
    <a:masterClrMapping/>
  </p:clrMapOvr>
  <p:transition spd="slow" advTm="29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Woodwork</a:t>
            </a:r>
          </a:p>
        </p:txBody>
      </p:sp>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79264" y="1600201"/>
            <a:ext cx="3394472" cy="4525963"/>
          </a:xfrm>
        </p:spPr>
      </p:pic>
      <p:pic>
        <p:nvPicPr>
          <p:cNvPr id="9" name="Content Placeholder 8"/>
          <p:cNvPicPr>
            <a:picLocks noGrp="1" noChangeAspect="1"/>
          </p:cNvPicPr>
          <p:nvPr>
            <p:ph idx="2"/>
          </p:nvPr>
        </p:nvPicPr>
        <p:blipFill>
          <a:blip r:embed="rId5" cstate="print">
            <a:extLst>
              <a:ext uri="{28A0092B-C50C-407E-A947-70E740481C1C}">
                <a14:useLocalDpi xmlns:a14="http://schemas.microsoft.com/office/drawing/2010/main" val="0"/>
              </a:ext>
            </a:extLst>
          </a:blip>
          <a:stretch>
            <a:fillRect/>
          </a:stretch>
        </p:blipFill>
        <p:spPr>
          <a:xfrm>
            <a:off x="4970264" y="1600201"/>
            <a:ext cx="3394472" cy="45259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3972655"/>
      </p:ext>
    </p:extLst>
  </p:cSld>
  <p:clrMapOvr>
    <a:masterClrMapping/>
  </p:clrMapOvr>
  <p:transition spd="slow" advTm="2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GB" sz="4000" dirty="0"/>
              <a:t>North Wall</a:t>
            </a:r>
            <a:br>
              <a:rPr lang="en-GB" sz="4000" dirty="0"/>
            </a:br>
            <a:r>
              <a:rPr lang="en-GB" sz="2000" dirty="0"/>
              <a:t>Choir vestry </a:t>
            </a:r>
            <a:r>
              <a:rPr lang="en-GB" sz="2000" dirty="0" err="1"/>
              <a:t>Willement</a:t>
            </a:r>
            <a:r>
              <a:rPr lang="en-GB" sz="2000"/>
              <a:t> 1852</a:t>
            </a:r>
            <a:endParaRPr sz="2000"/>
          </a:p>
        </p:txBody>
      </p:sp>
      <p:pic>
        <p:nvPicPr>
          <p:cNvPr id="241" name="Google Shape;241;p18" descr="DSC08094 (2).JPG"/>
          <p:cNvPicPr preferRelativeResize="0">
            <a:picLocks noGrp="1"/>
          </p:cNvPicPr>
          <p:nvPr>
            <p:ph type="body" idx="1"/>
          </p:nvPr>
        </p:nvPicPr>
        <p:blipFill rotWithShape="1">
          <a:blip r:embed="rId5">
            <a:alphaModFix/>
          </a:blip>
          <a:srcRect/>
          <a:stretch/>
        </p:blipFill>
        <p:spPr>
          <a:xfrm>
            <a:off x="779627" y="1600201"/>
            <a:ext cx="3393747" cy="4525963"/>
          </a:xfrm>
          <a:prstGeom prst="rect">
            <a:avLst/>
          </a:prstGeom>
          <a:noFill/>
          <a:ln>
            <a:noFill/>
          </a:ln>
        </p:spPr>
      </p:pic>
      <p:sp>
        <p:nvSpPr>
          <p:cNvPr id="242" name="Google Shape;242;p18"/>
          <p:cNvSpPr txBox="1">
            <a:spLocks noGrp="1"/>
          </p:cNvSpPr>
          <p:nvPr>
            <p:ph type="body" idx="2"/>
          </p:nvPr>
        </p:nvSpPr>
        <p:spPr>
          <a:xfrm>
            <a:off x="4648200" y="1600201"/>
            <a:ext cx="4038600" cy="4525963"/>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ctr" rtl="0">
              <a:spcBef>
                <a:spcPts val="0"/>
              </a:spcBef>
              <a:spcAft>
                <a:spcPts val="0"/>
              </a:spcAft>
              <a:buClr>
                <a:schemeClr val="dk1"/>
              </a:buClr>
              <a:buSzPct val="100000"/>
              <a:buNone/>
            </a:pPr>
            <a:endParaRPr sz="2000"/>
          </a:p>
          <a:p>
            <a:pPr marL="342900" lvl="0" indent="-342900" algn="ctr" rtl="0">
              <a:spcBef>
                <a:spcPts val="370"/>
              </a:spcBef>
              <a:spcAft>
                <a:spcPts val="0"/>
              </a:spcAft>
              <a:buClr>
                <a:schemeClr val="dk1"/>
              </a:buClr>
              <a:buSzPct val="100000"/>
              <a:buNone/>
            </a:pPr>
            <a:r>
              <a:rPr lang="en-GB" sz="2000" b="1"/>
              <a:t>With the Lord there is plenteous redemption.</a:t>
            </a:r>
            <a:endParaRPr sz="2000" b="1"/>
          </a:p>
          <a:p>
            <a:pPr marL="342900" lvl="0" indent="-342900" algn="ctr" rtl="0">
              <a:spcBef>
                <a:spcPts val="370"/>
              </a:spcBef>
              <a:spcAft>
                <a:spcPts val="0"/>
              </a:spcAft>
              <a:buClr>
                <a:schemeClr val="dk1"/>
              </a:buClr>
              <a:buSzPct val="100000"/>
              <a:buNone/>
            </a:pPr>
            <a:endParaRPr sz="2000" b="1"/>
          </a:p>
          <a:p>
            <a:pPr marL="342900" lvl="0" indent="-342900" algn="ctr" rtl="0">
              <a:spcBef>
                <a:spcPts val="370"/>
              </a:spcBef>
              <a:spcAft>
                <a:spcPts val="0"/>
              </a:spcAft>
              <a:buClr>
                <a:schemeClr val="dk1"/>
              </a:buClr>
              <a:buSzPct val="100000"/>
              <a:buNone/>
            </a:pPr>
            <a:r>
              <a:rPr lang="en-GB" sz="2000" b="1" i="1"/>
              <a:t>Three Angels  worshipping the lamb who was slain.</a:t>
            </a:r>
            <a:endParaRPr b="1" i="1"/>
          </a:p>
          <a:p>
            <a:pPr marL="342900" lvl="0" indent="-342900" algn="ctr" rtl="0">
              <a:spcBef>
                <a:spcPts val="370"/>
              </a:spcBef>
              <a:spcAft>
                <a:spcPts val="0"/>
              </a:spcAft>
              <a:buClr>
                <a:schemeClr val="dk1"/>
              </a:buClr>
              <a:buSzPct val="100000"/>
              <a:buNone/>
            </a:pPr>
            <a:r>
              <a:rPr lang="en-GB" sz="2000"/>
              <a:t> (Agnus Dei) </a:t>
            </a:r>
            <a:endParaRPr/>
          </a:p>
          <a:p>
            <a:pPr marL="342900" lvl="0" indent="-342900" algn="ctr" rtl="0">
              <a:spcBef>
                <a:spcPts val="370"/>
              </a:spcBef>
              <a:spcAft>
                <a:spcPts val="0"/>
              </a:spcAft>
              <a:buClr>
                <a:schemeClr val="dk1"/>
              </a:buClr>
              <a:buSzPct val="100000"/>
              <a:buNone/>
            </a:pPr>
            <a:r>
              <a:rPr lang="en-GB" sz="2000" i="1"/>
              <a:t>One Angel has a lute</a:t>
            </a:r>
            <a:r>
              <a:rPr lang="en-GB" sz="2000"/>
              <a:t> .</a:t>
            </a:r>
            <a:endParaRPr sz="2000"/>
          </a:p>
          <a:p>
            <a:pPr marL="342900" lvl="0" indent="-342900" algn="ctr" rtl="0">
              <a:spcBef>
                <a:spcPts val="370"/>
              </a:spcBef>
              <a:spcAft>
                <a:spcPts val="0"/>
              </a:spcAft>
              <a:buClr>
                <a:schemeClr val="dk1"/>
              </a:buClr>
              <a:buSzPct val="100000"/>
              <a:buNone/>
            </a:pPr>
            <a:endParaRPr sz="2000"/>
          </a:p>
          <a:p>
            <a:pPr marL="342900" lvl="0" indent="-342900" algn="ctr" rtl="0">
              <a:spcBef>
                <a:spcPts val="370"/>
              </a:spcBef>
              <a:spcAft>
                <a:spcPts val="0"/>
              </a:spcAft>
              <a:buClr>
                <a:schemeClr val="dk1"/>
              </a:buClr>
              <a:buSzPct val="100000"/>
              <a:buNone/>
            </a:pPr>
            <a:r>
              <a:rPr lang="en-GB" sz="2000"/>
              <a:t>At the bottom:</a:t>
            </a:r>
            <a:endParaRPr sz="2000"/>
          </a:p>
          <a:p>
            <a:pPr marL="342900" lvl="0" indent="-342900" algn="ctr" rtl="0">
              <a:spcBef>
                <a:spcPts val="370"/>
              </a:spcBef>
              <a:spcAft>
                <a:spcPts val="0"/>
              </a:spcAft>
              <a:buClr>
                <a:schemeClr val="dk1"/>
              </a:buClr>
              <a:buSzPct val="100000"/>
              <a:buNone/>
            </a:pPr>
            <a:endParaRPr sz="2000"/>
          </a:p>
          <a:p>
            <a:pPr marL="342900" lvl="0" indent="-342900" algn="ctr" rtl="0">
              <a:spcBef>
                <a:spcPts val="370"/>
              </a:spcBef>
              <a:spcAft>
                <a:spcPts val="0"/>
              </a:spcAft>
              <a:buClr>
                <a:schemeClr val="dk1"/>
              </a:buClr>
              <a:buSzPct val="89473"/>
              <a:buNone/>
            </a:pPr>
            <a:r>
              <a:rPr lang="en-GB" sz="2235" b="1"/>
              <a:t>To the Glory of Almighty God ,the adornment of this house and in grateful remembrance of blessings received, this window was completed in the year of our Lord 1912 </a:t>
            </a:r>
            <a:endParaRPr sz="2235" b="1"/>
          </a:p>
          <a:p>
            <a:pPr marL="342900" lvl="0" indent="-342900" algn="l" rtl="0">
              <a:spcBef>
                <a:spcPts val="518"/>
              </a:spcBef>
              <a:spcAft>
                <a:spcPts val="0"/>
              </a:spcAft>
              <a:buClr>
                <a:schemeClr val="dk1"/>
              </a:buClr>
              <a:buSzPct val="92248"/>
              <a:buNone/>
            </a:pPr>
            <a:endParaRPr sz="3035"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5431858"/>
      </p:ext>
    </p:extLst>
  </p:cSld>
  <p:clrMapOvr>
    <a:masterClrMapping/>
  </p:clrMapOvr>
  <p:transition spd="slow" advTm="125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GB" sz="3600"/>
              <a:t>Glass Designers</a:t>
            </a:r>
            <a:endParaRPr sz="3600"/>
          </a:p>
        </p:txBody>
      </p:sp>
      <p:sp>
        <p:nvSpPr>
          <p:cNvPr id="248" name="Google Shape;248;p19"/>
          <p:cNvSpPr txBox="1"/>
          <p:nvPr/>
        </p:nvSpPr>
        <p:spPr>
          <a:xfrm>
            <a:off x="755577" y="1196752"/>
            <a:ext cx="6245428" cy="12310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1" u="none" strike="noStrike" cap="none" dirty="0">
                <a:solidFill>
                  <a:schemeClr val="dk1"/>
                </a:solidFill>
                <a:latin typeface="Calibri"/>
                <a:ea typeface="Calibri"/>
                <a:cs typeface="Calibri"/>
                <a:sym typeface="Calibri"/>
              </a:rPr>
              <a:t>Thomas </a:t>
            </a:r>
            <a:r>
              <a:rPr lang="en-GB" sz="2000" b="0" i="1" u="none" strike="noStrike" cap="none" dirty="0" err="1">
                <a:solidFill>
                  <a:schemeClr val="dk1"/>
                </a:solidFill>
                <a:latin typeface="Calibri"/>
                <a:ea typeface="Calibri"/>
                <a:cs typeface="Calibri"/>
                <a:sym typeface="Calibri"/>
              </a:rPr>
              <a:t>Willement</a:t>
            </a:r>
            <a:r>
              <a:rPr lang="en-GB" sz="2000" b="0" i="1" u="none" strike="noStrike" cap="none" dirty="0">
                <a:solidFill>
                  <a:schemeClr val="dk1"/>
                </a:solidFill>
                <a:latin typeface="Calibri"/>
                <a:ea typeface="Calibri"/>
                <a:cs typeface="Calibri"/>
                <a:sym typeface="Calibri"/>
              </a:rPr>
              <a:t>.</a:t>
            </a:r>
            <a:endParaRPr dirty="0"/>
          </a:p>
          <a:p>
            <a:pPr marL="0" marR="0" lvl="0" indent="0" algn="ctr" rtl="0">
              <a:spcBef>
                <a:spcPts val="0"/>
              </a:spcBef>
              <a:spcAft>
                <a:spcPts val="0"/>
              </a:spcAft>
              <a:buNone/>
            </a:pPr>
            <a:r>
              <a:rPr lang="en-GB" sz="1800" b="0" i="0" u="none" strike="noStrike" cap="none" dirty="0">
                <a:solidFill>
                  <a:schemeClr val="dk1"/>
                </a:solidFill>
                <a:latin typeface="Calibri"/>
                <a:ea typeface="Calibri"/>
                <a:cs typeface="Calibri"/>
                <a:sym typeface="Calibri"/>
              </a:rPr>
              <a:t>One of the earliest Gothic revivalist artists of the 19</a:t>
            </a:r>
            <a:r>
              <a:rPr lang="en-GB" sz="1800" b="0" i="0" u="none" strike="noStrike" cap="none" baseline="30000" dirty="0">
                <a:solidFill>
                  <a:schemeClr val="dk1"/>
                </a:solidFill>
                <a:latin typeface="Calibri"/>
                <a:ea typeface="Calibri"/>
                <a:cs typeface="Calibri"/>
                <a:sym typeface="Calibri"/>
              </a:rPr>
              <a:t>th</a:t>
            </a:r>
            <a:r>
              <a:rPr lang="en-GB" sz="1800" b="0" i="0" u="none" strike="noStrike" cap="none" dirty="0">
                <a:solidFill>
                  <a:schemeClr val="dk1"/>
                </a:solidFill>
                <a:latin typeface="Calibri"/>
                <a:ea typeface="Calibri"/>
                <a:cs typeface="Calibri"/>
                <a:sym typeface="Calibri"/>
              </a:rPr>
              <a:t> century.</a:t>
            </a:r>
            <a:endParaRPr dirty="0"/>
          </a:p>
          <a:p>
            <a:pPr marL="0" marR="0" lvl="0" indent="0" algn="ctr" rtl="0">
              <a:spcBef>
                <a:spcPts val="0"/>
              </a:spcBef>
              <a:spcAft>
                <a:spcPts val="0"/>
              </a:spcAft>
              <a:buNone/>
            </a:pPr>
            <a:r>
              <a:rPr lang="en-GB" sz="1800" b="0" i="0" u="none" strike="noStrike" cap="none" dirty="0">
                <a:solidFill>
                  <a:schemeClr val="dk1"/>
                </a:solidFill>
                <a:latin typeface="Calibri"/>
                <a:ea typeface="Calibri"/>
                <a:cs typeface="Calibri"/>
                <a:sym typeface="Calibri"/>
              </a:rPr>
              <a:t>Specialised in Armorial Glass and  figural windows.</a:t>
            </a:r>
            <a:endParaRPr dirty="0"/>
          </a:p>
          <a:p>
            <a:pPr marL="0" marR="0" lvl="0" indent="0" algn="ctr" rtl="0">
              <a:spcBef>
                <a:spcPts val="0"/>
              </a:spcBef>
              <a:spcAft>
                <a:spcPts val="0"/>
              </a:spcAft>
              <a:buNone/>
            </a:pPr>
            <a:r>
              <a:rPr lang="en-GB" sz="1800" b="0" i="0" u="none" strike="noStrike" cap="none" dirty="0">
                <a:solidFill>
                  <a:schemeClr val="dk1"/>
                </a:solidFill>
                <a:latin typeface="Calibri"/>
                <a:ea typeface="Calibri"/>
                <a:cs typeface="Calibri"/>
                <a:sym typeface="Calibri"/>
              </a:rPr>
              <a:t>Lived  in Faversham at </a:t>
            </a:r>
            <a:r>
              <a:rPr lang="en-GB" sz="1800" b="0" i="0" u="none" strike="noStrike" cap="none" dirty="0" err="1">
                <a:solidFill>
                  <a:schemeClr val="dk1"/>
                </a:solidFill>
                <a:latin typeface="Calibri"/>
                <a:ea typeface="Calibri"/>
                <a:cs typeface="Calibri"/>
                <a:sym typeface="Calibri"/>
              </a:rPr>
              <a:t>Davington</a:t>
            </a:r>
            <a:r>
              <a:rPr lang="en-GB" sz="1800" b="0" i="0" u="none" strike="noStrike" cap="none" dirty="0">
                <a:solidFill>
                  <a:schemeClr val="dk1"/>
                </a:solidFill>
                <a:latin typeface="Calibri"/>
                <a:ea typeface="Calibri"/>
                <a:cs typeface="Calibri"/>
                <a:sym typeface="Calibri"/>
              </a:rPr>
              <a:t> Priory although born in London.</a:t>
            </a:r>
            <a:endParaRPr sz="1800" b="0" i="0" u="none" strike="noStrike" cap="none" dirty="0">
              <a:solidFill>
                <a:schemeClr val="dk1"/>
              </a:solidFill>
              <a:latin typeface="Calibri"/>
              <a:ea typeface="Calibri"/>
              <a:cs typeface="Calibri"/>
              <a:sym typeface="Calibri"/>
            </a:endParaRPr>
          </a:p>
        </p:txBody>
      </p:sp>
      <p:sp>
        <p:nvSpPr>
          <p:cNvPr id="249" name="Google Shape;249;p19"/>
          <p:cNvSpPr txBox="1"/>
          <p:nvPr/>
        </p:nvSpPr>
        <p:spPr>
          <a:xfrm>
            <a:off x="683568" y="2492896"/>
            <a:ext cx="6192688" cy="12310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1" u="none" strike="noStrike" cap="none" dirty="0">
                <a:solidFill>
                  <a:schemeClr val="dk1"/>
                </a:solidFill>
                <a:latin typeface="Calibri"/>
                <a:ea typeface="Calibri"/>
                <a:cs typeface="Calibri"/>
                <a:sym typeface="Calibri"/>
              </a:rPr>
              <a:t>Clayton and Bell.</a:t>
            </a:r>
            <a:endParaRPr dirty="0"/>
          </a:p>
          <a:p>
            <a:pPr marL="0" marR="0" lvl="0" indent="0" algn="ctr" rtl="0">
              <a:spcBef>
                <a:spcPts val="0"/>
              </a:spcBef>
              <a:spcAft>
                <a:spcPts val="0"/>
              </a:spcAft>
              <a:buNone/>
            </a:pPr>
            <a:r>
              <a:rPr lang="en-GB" sz="1800" b="0" i="0" u="none" strike="noStrike" cap="none" dirty="0">
                <a:solidFill>
                  <a:schemeClr val="dk1"/>
                </a:solidFill>
                <a:latin typeface="Calibri"/>
                <a:ea typeface="Calibri"/>
                <a:cs typeface="Calibri"/>
                <a:sym typeface="Calibri"/>
              </a:rPr>
              <a:t>Founded 1855 closed 1993.</a:t>
            </a:r>
            <a:endParaRPr dirty="0"/>
          </a:p>
          <a:p>
            <a:pPr marL="0" marR="0" lvl="0" indent="0" algn="ctr" rtl="0">
              <a:spcBef>
                <a:spcPts val="0"/>
              </a:spcBef>
              <a:spcAft>
                <a:spcPts val="0"/>
              </a:spcAft>
              <a:buNone/>
            </a:pPr>
            <a:r>
              <a:rPr lang="en-GB" sz="1800" b="0" i="0" u="none" strike="noStrike" cap="none" dirty="0">
                <a:solidFill>
                  <a:schemeClr val="dk1"/>
                </a:solidFill>
                <a:latin typeface="Calibri"/>
                <a:ea typeface="Calibri"/>
                <a:cs typeface="Calibri"/>
                <a:sym typeface="Calibri"/>
              </a:rPr>
              <a:t>Prolific stained glass firm in 19</a:t>
            </a:r>
            <a:r>
              <a:rPr lang="en-GB" sz="1800" b="0" i="0" u="none" strike="noStrike" cap="none" baseline="30000" dirty="0">
                <a:solidFill>
                  <a:schemeClr val="dk1"/>
                </a:solidFill>
                <a:latin typeface="Calibri"/>
                <a:ea typeface="Calibri"/>
                <a:cs typeface="Calibri"/>
                <a:sym typeface="Calibri"/>
              </a:rPr>
              <a:t>th</a:t>
            </a:r>
            <a:r>
              <a:rPr lang="en-GB" sz="1800" b="0" i="0" u="none" strike="noStrike" cap="none" dirty="0">
                <a:solidFill>
                  <a:schemeClr val="dk1"/>
                </a:solidFill>
                <a:latin typeface="Calibri"/>
                <a:ea typeface="Calibri"/>
                <a:cs typeface="Calibri"/>
                <a:sym typeface="Calibri"/>
              </a:rPr>
              <a:t> and 20</a:t>
            </a:r>
            <a:r>
              <a:rPr lang="en-GB" sz="1800" b="0" i="0" u="none" strike="noStrike" cap="none" baseline="30000" dirty="0">
                <a:solidFill>
                  <a:schemeClr val="dk1"/>
                </a:solidFill>
                <a:latin typeface="Calibri"/>
                <a:ea typeface="Calibri"/>
                <a:cs typeface="Calibri"/>
                <a:sym typeface="Calibri"/>
              </a:rPr>
              <a:t>th</a:t>
            </a:r>
            <a:r>
              <a:rPr lang="en-GB" sz="1800" b="0" i="0" u="none" strike="noStrike" cap="none" dirty="0">
                <a:solidFill>
                  <a:schemeClr val="dk1"/>
                </a:solidFill>
                <a:latin typeface="Calibri"/>
                <a:ea typeface="Calibri"/>
                <a:cs typeface="Calibri"/>
                <a:sym typeface="Calibri"/>
              </a:rPr>
              <a:t> century.</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50" name="Google Shape;250;p19"/>
          <p:cNvSpPr txBox="1"/>
          <p:nvPr/>
        </p:nvSpPr>
        <p:spPr>
          <a:xfrm>
            <a:off x="899592" y="3717033"/>
            <a:ext cx="6624736"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Calibri"/>
                <a:ea typeface="Calibri"/>
                <a:cs typeface="Calibri"/>
                <a:sym typeface="Calibri"/>
              </a:rPr>
              <a:t> </a:t>
            </a:r>
            <a:r>
              <a:rPr lang="en-GB" sz="2000" i="1">
                <a:solidFill>
                  <a:schemeClr val="dk1"/>
                </a:solidFill>
                <a:latin typeface="Calibri"/>
                <a:ea typeface="Calibri"/>
                <a:cs typeface="Calibri"/>
                <a:sym typeface="Calibri"/>
              </a:rPr>
              <a:t>Frederick Preedy</a:t>
            </a:r>
            <a:r>
              <a:rPr lang="en-GB" sz="1800" i="1">
                <a:solidFill>
                  <a:schemeClr val="dk1"/>
                </a:solidFill>
                <a:latin typeface="Calibri"/>
                <a:ea typeface="Calibri"/>
                <a:cs typeface="Calibri"/>
                <a:sym typeface="Calibri"/>
              </a:rPr>
              <a:t>.</a:t>
            </a:r>
            <a:endParaRPr/>
          </a:p>
          <a:p>
            <a:pPr marL="0" marR="0" lvl="0" indent="0" algn="ctr" rtl="0">
              <a:spcBef>
                <a:spcPts val="0"/>
              </a:spcBef>
              <a:spcAft>
                <a:spcPts val="0"/>
              </a:spcAft>
              <a:buNone/>
            </a:pPr>
            <a:r>
              <a:rPr lang="en-GB" sz="1800">
                <a:solidFill>
                  <a:schemeClr val="dk1"/>
                </a:solidFill>
                <a:latin typeface="Calibri"/>
                <a:ea typeface="Calibri"/>
                <a:cs typeface="Calibri"/>
                <a:sym typeface="Calibri"/>
              </a:rPr>
              <a:t>Trained as an  architect in Worcestershire .</a:t>
            </a:r>
            <a:endParaRPr/>
          </a:p>
          <a:p>
            <a:pPr marL="0" marR="0" lvl="0" indent="0" algn="ctr" rtl="0">
              <a:spcBef>
                <a:spcPts val="0"/>
              </a:spcBef>
              <a:spcAft>
                <a:spcPts val="0"/>
              </a:spcAft>
              <a:buNone/>
            </a:pPr>
            <a:r>
              <a:rPr lang="en-GB" sz="1800">
                <a:solidFill>
                  <a:schemeClr val="dk1"/>
                </a:solidFill>
                <a:latin typeface="Calibri"/>
                <a:ea typeface="Calibri"/>
                <a:cs typeface="Calibri"/>
                <a:sym typeface="Calibri"/>
              </a:rPr>
              <a:t>Moved to London where he designed and made his own windows.</a:t>
            </a:r>
            <a:endParaRPr sz="1800">
              <a:solidFill>
                <a:schemeClr val="dk1"/>
              </a:solidFill>
              <a:latin typeface="Calibri"/>
              <a:ea typeface="Calibri"/>
              <a:cs typeface="Calibri"/>
              <a:sym typeface="Calibri"/>
            </a:endParaRPr>
          </a:p>
        </p:txBody>
      </p:sp>
      <p:sp>
        <p:nvSpPr>
          <p:cNvPr id="251" name="Google Shape;251;p19"/>
          <p:cNvSpPr txBox="1"/>
          <p:nvPr/>
        </p:nvSpPr>
        <p:spPr>
          <a:xfrm>
            <a:off x="899592" y="4725144"/>
            <a:ext cx="7344816" cy="12310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i="1">
                <a:solidFill>
                  <a:schemeClr val="dk1"/>
                </a:solidFill>
                <a:latin typeface="Calibri"/>
                <a:ea typeface="Calibri"/>
                <a:cs typeface="Calibri"/>
                <a:sym typeface="Calibri"/>
              </a:rPr>
              <a:t> Comper and Bucknell.</a:t>
            </a:r>
            <a:endParaRPr/>
          </a:p>
          <a:p>
            <a:pPr marL="0" marR="0" lvl="0" indent="0" algn="ctr" rtl="0">
              <a:spcBef>
                <a:spcPts val="0"/>
              </a:spcBef>
              <a:spcAft>
                <a:spcPts val="0"/>
              </a:spcAft>
              <a:buNone/>
            </a:pPr>
            <a:r>
              <a:rPr lang="en-GB" sz="1800">
                <a:solidFill>
                  <a:schemeClr val="dk1"/>
                </a:solidFill>
                <a:latin typeface="Calibri"/>
                <a:ea typeface="Calibri"/>
                <a:cs typeface="Calibri"/>
                <a:sym typeface="Calibri"/>
              </a:rPr>
              <a:t>Sir J Ninian Comper and his nephew Arthur Bucknell founded the firm in 1889. They made use of clear glass and or square quarries decorated with silver stained motifs. Dark reds , emerald greens and light royal blue.</a:t>
            </a:r>
            <a:endParaRPr sz="1800">
              <a:solidFill>
                <a:schemeClr val="dk1"/>
              </a:solidFill>
              <a:latin typeface="Calibri"/>
              <a:ea typeface="Calibri"/>
              <a:cs typeface="Calibri"/>
              <a:sym typeface="Calibri"/>
            </a:endParaRPr>
          </a:p>
        </p:txBody>
      </p:sp>
      <p:sp>
        <p:nvSpPr>
          <p:cNvPr id="8" name="TextBox 7"/>
          <p:cNvSpPr txBox="1"/>
          <p:nvPr/>
        </p:nvSpPr>
        <p:spPr>
          <a:xfrm>
            <a:off x="7793423" y="1560788"/>
            <a:ext cx="836372" cy="369332"/>
          </a:xfrm>
          <a:prstGeom prst="rect">
            <a:avLst/>
          </a:prstGeom>
          <a:noFill/>
        </p:spPr>
        <p:txBody>
          <a:bodyPr wrap="square" rtlCol="0">
            <a:spAutoFit/>
          </a:bodyPr>
          <a:lstStyle/>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4944618"/>
      </p:ext>
    </p:extLst>
  </p:cSld>
  <p:clrMapOvr>
    <a:masterClrMapping/>
  </p:clrMapOvr>
  <p:transition spd="slow" advTm="117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External </a:t>
            </a:r>
            <a:endParaRPr lang="en-GB" dirty="0"/>
          </a:p>
        </p:txBody>
      </p:sp>
      <p:pic>
        <p:nvPicPr>
          <p:cNvPr id="4" name="Picture 2"/>
          <p:cNvPicPr>
            <a:picLocks noGrp="1" noChangeAspect="1"/>
          </p:cNvPicPr>
          <p:nvPr>
            <p:ph idx="2"/>
          </p:nvPr>
        </p:nvPicPr>
        <p:blipFill>
          <a:blip r:embed="rId4" cstate="print"/>
          <a:srcRect/>
          <a:stretch>
            <a:fillRect/>
          </a:stretch>
        </p:blipFill>
        <p:spPr>
          <a:xfrm>
            <a:off x="778621" y="1601370"/>
            <a:ext cx="3395761" cy="4523628"/>
          </a:xfrm>
        </p:spPr>
      </p:pic>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969618" y="1601370"/>
            <a:ext cx="3395767"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31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1"/>
          <p:cNvSpPr txBox="1">
            <a:spLocks noGrp="1"/>
          </p:cNvSpPr>
          <p:nvPr>
            <p:ph type="title"/>
          </p:nvPr>
        </p:nvSpPr>
        <p:spPr>
          <a:xfrm>
            <a:off x="565208" y="260649"/>
            <a:ext cx="8229600" cy="1143000"/>
          </a:xfrm>
        </p:spPr>
        <p:txBody>
          <a:bodyPr/>
          <a:lstStyle/>
          <a:p>
            <a:pPr lvl="0"/>
            <a:r>
              <a:rPr lang="en-GB" sz="4000" dirty="0"/>
              <a:t>External </a:t>
            </a:r>
            <a:br>
              <a:rPr lang="en-GB" sz="4000" dirty="0"/>
            </a:br>
            <a:r>
              <a:rPr lang="en-GB" sz="3200" dirty="0"/>
              <a:t> South wall gutters</a:t>
            </a:r>
          </a:p>
        </p:txBody>
      </p:sp>
      <p:pic>
        <p:nvPicPr>
          <p:cNvPr id="4" name="Content Placeholder 3" descr="C:\Users\Patrick\Pictures\IMG-20220826-WA0050 (1).jpg"/>
          <p:cNvPicPr>
            <a:picLocks noGrp="1" noChangeAspect="1"/>
          </p:cNvPicPr>
          <p:nvPr>
            <p:ph idx="2"/>
          </p:nvPr>
        </p:nvPicPr>
        <p:blipFill>
          <a:blip r:embed="rId4" cstate="print"/>
          <a:srcRect/>
          <a:stretch>
            <a:fillRect/>
          </a:stretch>
        </p:blipFill>
        <p:spPr>
          <a:xfrm>
            <a:off x="4970267" y="1600201"/>
            <a:ext cx="3394472" cy="4525959"/>
          </a:xfrm>
        </p:spPr>
      </p:pic>
      <p:sp>
        <p:nvSpPr>
          <p:cNvPr id="5" name="TextBox 2"/>
          <p:cNvSpPr txBox="1"/>
          <p:nvPr/>
        </p:nvSpPr>
        <p:spPr>
          <a:xfrm>
            <a:off x="827587" y="6453333"/>
            <a:ext cx="7704853" cy="36933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b="1" dirty="0">
                <a:solidFill>
                  <a:srgbClr val="000000"/>
                </a:solidFill>
                <a:latin typeface="Calibri"/>
              </a:rPr>
              <a:t>Priests or Monks head</a:t>
            </a:r>
            <a:r>
              <a:rPr lang="en-GB" sz="1800" b="1" i="0" u="none" strike="noStrike" kern="1200" cap="none" spc="0" baseline="0" dirty="0">
                <a:solidFill>
                  <a:srgbClr val="000000"/>
                </a:solidFill>
                <a:uFillTx/>
                <a:latin typeface="Calibri"/>
              </a:rPr>
              <a:t>                                                 Note long hair and coronet      </a:t>
            </a:r>
            <a:r>
              <a:rPr lang="en-GB" sz="1800" b="0" i="0" u="none" strike="noStrike" kern="1200" cap="none" spc="0" baseline="0" dirty="0">
                <a:solidFill>
                  <a:srgbClr val="000000"/>
                </a:solidFill>
                <a:uFillTx/>
                <a:latin typeface="Calibri"/>
              </a:rPr>
              <a:t>                                                                 </a:t>
            </a:r>
          </a:p>
        </p:txBody>
      </p:sp>
      <p:pic>
        <p:nvPicPr>
          <p:cNvPr id="2051"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79264" y="1600201"/>
            <a:ext cx="33944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25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North door/Lych Gate</a:t>
            </a:r>
          </a:p>
        </p:txBody>
      </p:sp>
      <p:pic>
        <p:nvPicPr>
          <p:cNvPr id="3" name="Content Placeholder 2" descr="C:\Users\Patrick\Pictures\IMG-20220826-WA0014.jpg"/>
          <p:cNvPicPr>
            <a:picLocks noGrp="1" noChangeAspect="1"/>
          </p:cNvPicPr>
          <p:nvPr>
            <p:ph idx="1"/>
          </p:nvPr>
        </p:nvPicPr>
        <p:blipFill>
          <a:blip r:embed="rId4" cstate="print"/>
          <a:srcRect/>
          <a:stretch>
            <a:fillRect/>
          </a:stretch>
        </p:blipFill>
        <p:spPr>
          <a:xfrm>
            <a:off x="779260" y="1600201"/>
            <a:ext cx="3394472" cy="4525959"/>
          </a:xfrm>
        </p:spPr>
      </p:pic>
      <p:pic>
        <p:nvPicPr>
          <p:cNvPr id="4" name="Content Placeholder 3" descr="C:\Users\Patrick\Pictures\IMG-20220826-WA0016.jpg"/>
          <p:cNvPicPr>
            <a:picLocks noGrp="1" noChangeAspect="1"/>
          </p:cNvPicPr>
          <p:nvPr>
            <p:ph idx="2"/>
          </p:nvPr>
        </p:nvPicPr>
        <p:blipFill>
          <a:blip r:embed="rId5" cstate="print"/>
          <a:srcRect/>
          <a:stretch>
            <a:fillRect/>
          </a:stretch>
        </p:blipFill>
        <p:spPr>
          <a:xfrm>
            <a:off x="4970267" y="1600201"/>
            <a:ext cx="3394472" cy="4525959"/>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5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dirty="0"/>
              <a:t>View from South West</a:t>
            </a:r>
          </a:p>
        </p:txBody>
      </p:sp>
      <p:pic>
        <p:nvPicPr>
          <p:cNvPr id="3" name="Content Placeholder 2" descr="C:\Users\Patrick\Pictures\IMG-20220826-WA0003.jpg"/>
          <p:cNvPicPr>
            <a:picLocks noGrp="1" noChangeAspect="1"/>
          </p:cNvPicPr>
          <p:nvPr>
            <p:ph idx="1"/>
          </p:nvPr>
        </p:nvPicPr>
        <p:blipFill>
          <a:blip r:embed="rId4" cstate="print"/>
          <a:srcRect/>
          <a:stretch>
            <a:fillRect/>
          </a:stretch>
        </p:blipFill>
        <p:spPr>
          <a:xfrm>
            <a:off x="755577" y="1628803"/>
            <a:ext cx="3394472" cy="4525959"/>
          </a:xfrm>
        </p:spPr>
      </p:pic>
      <p:pic>
        <p:nvPicPr>
          <p:cNvPr id="4" name="Picture 2"/>
          <p:cNvPicPr>
            <a:picLocks noGrp="1" noChangeAspect="1"/>
          </p:cNvPicPr>
          <p:nvPr>
            <p:ph idx="2"/>
          </p:nvPr>
        </p:nvPicPr>
        <p:blipFill>
          <a:blip r:embed="rId5" cstate="print"/>
          <a:srcRect/>
          <a:stretch>
            <a:fillRect/>
          </a:stretch>
        </p:blipFill>
        <p:spPr>
          <a:xfrm>
            <a:off x="4649552" y="2348198"/>
            <a:ext cx="4035905" cy="3029974"/>
          </a:xfrm>
        </p:spPr>
      </p:pic>
      <p:sp>
        <p:nvSpPr>
          <p:cNvPr id="5" name="TextBox 2"/>
          <p:cNvSpPr txBox="1"/>
          <p:nvPr/>
        </p:nvSpPr>
        <p:spPr>
          <a:xfrm>
            <a:off x="5148063" y="1700812"/>
            <a:ext cx="3282694" cy="369332"/>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At top of Tower. No longer visible</a:t>
            </a:r>
          </a:p>
        </p:txBody>
      </p:sp>
      <p:sp>
        <p:nvSpPr>
          <p:cNvPr id="6" name="Footer Placeholder 4"/>
          <p:cNvSpPr txBox="1"/>
          <p:nvPr/>
        </p:nvSpPr>
        <p:spPr>
          <a:xfrm>
            <a:off x="3124204" y="6356352"/>
            <a:ext cx="2895603" cy="365129"/>
          </a:xfrm>
          <a:prstGeom prst="rect">
            <a:avLst/>
          </a:prstGeom>
          <a:noFill/>
          <a:ln>
            <a:noFill/>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898989"/>
                </a:solidFill>
                <a:uFillTx/>
                <a:latin typeface="Calibri"/>
              </a:rPr>
              <a:t>?the image  may be a negative?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35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dirty="0"/>
              <a:t>View West end South door</a:t>
            </a:r>
          </a:p>
        </p:txBody>
      </p:sp>
      <p:sp>
        <p:nvSpPr>
          <p:cNvPr id="3" name="Content Placeholder 3"/>
          <p:cNvSpPr txBox="1">
            <a:spLocks noGrp="1"/>
          </p:cNvSpPr>
          <p:nvPr>
            <p:ph idx="1"/>
          </p:nvPr>
        </p:nvSpPr>
        <p:spPr>
          <a:xfrm>
            <a:off x="4648197" y="1600201"/>
            <a:ext cx="4038603" cy="4525959"/>
          </a:xfrm>
        </p:spPr>
        <p:txBody>
          <a:bodyPr/>
          <a:lstStyle/>
          <a:p>
            <a:endParaRPr lang="en-GB"/>
          </a:p>
        </p:txBody>
      </p:sp>
      <p:pic>
        <p:nvPicPr>
          <p:cNvPr id="4" name="Picture 2"/>
          <p:cNvPicPr>
            <a:picLocks noGrp="1" noChangeAspect="1"/>
          </p:cNvPicPr>
          <p:nvPr>
            <p:ph idx="2"/>
          </p:nvPr>
        </p:nvPicPr>
        <p:blipFill>
          <a:blip r:embed="rId4" cstate="print"/>
          <a:srcRect/>
          <a:stretch>
            <a:fillRect/>
          </a:stretch>
        </p:blipFill>
        <p:spPr>
          <a:xfrm>
            <a:off x="1046861" y="1641677"/>
            <a:ext cx="2859273" cy="4523628"/>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8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sz="4000"/>
              <a:t>South wall faces around windows</a:t>
            </a:r>
            <a:br>
              <a:rPr lang="en-GB" sz="4000"/>
            </a:br>
            <a:r>
              <a:rPr lang="en-GB" sz="4000"/>
              <a:t>The griffins seem to have gone</a:t>
            </a:r>
          </a:p>
        </p:txBody>
      </p:sp>
      <p:pic>
        <p:nvPicPr>
          <p:cNvPr id="3" name="Content Placeholder 2" descr="C:\Users\Patrick\Pictures\IMG-20220826-WA0012 (1).jpg"/>
          <p:cNvPicPr>
            <a:picLocks noGrp="1" noChangeAspect="1"/>
          </p:cNvPicPr>
          <p:nvPr>
            <p:ph idx="1"/>
          </p:nvPr>
        </p:nvPicPr>
        <p:blipFill>
          <a:blip r:embed="rId4" cstate="print"/>
          <a:srcRect/>
          <a:stretch>
            <a:fillRect/>
          </a:stretch>
        </p:blipFill>
        <p:spPr>
          <a:xfrm>
            <a:off x="779260" y="1600201"/>
            <a:ext cx="3394472" cy="4525959"/>
          </a:xfrm>
        </p:spPr>
      </p:pic>
      <p:pic>
        <p:nvPicPr>
          <p:cNvPr id="4" name="Content Placeholder 3" descr="C:\Users\Patrick\Pictures\IMG-20220826-WA0010 (1).jpg"/>
          <p:cNvPicPr>
            <a:picLocks noGrp="1" noChangeAspect="1"/>
          </p:cNvPicPr>
          <p:nvPr>
            <p:ph idx="2"/>
          </p:nvPr>
        </p:nvPicPr>
        <p:blipFill>
          <a:blip r:embed="rId5" cstate="print"/>
          <a:srcRect/>
          <a:stretch>
            <a:fillRect/>
          </a:stretch>
        </p:blipFill>
        <p:spPr>
          <a:xfrm>
            <a:off x="4970267" y="1600201"/>
            <a:ext cx="3394472" cy="4525959"/>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4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br>
              <a:rPr lang="en-GB" sz="4000"/>
            </a:br>
            <a:r>
              <a:rPr lang="en-GB" sz="4000"/>
              <a:t>Chancel door north side</a:t>
            </a:r>
            <a:br>
              <a:rPr lang="en-GB" sz="4000"/>
            </a:br>
            <a:r>
              <a:rPr lang="en-GB" sz="2000"/>
              <a:t>Note cross on portal.</a:t>
            </a:r>
            <a:br>
              <a:rPr lang="en-GB" sz="2800"/>
            </a:br>
            <a:endParaRPr lang="en-GB" sz="2800"/>
          </a:p>
        </p:txBody>
      </p:sp>
      <p:pic>
        <p:nvPicPr>
          <p:cNvPr id="3" name="Content Placeholder 2"/>
          <p:cNvPicPr>
            <a:picLocks noGrp="1" noChangeAspect="1"/>
          </p:cNvPicPr>
          <p:nvPr>
            <p:ph idx="1"/>
          </p:nvPr>
        </p:nvPicPr>
        <p:blipFill>
          <a:blip r:embed="rId4" cstate="print"/>
          <a:srcRect/>
          <a:stretch>
            <a:fillRect/>
          </a:stretch>
        </p:blipFill>
        <p:spPr>
          <a:xfrm>
            <a:off x="4969618" y="1601370"/>
            <a:ext cx="3395761" cy="4523628"/>
          </a:xfrm>
        </p:spPr>
      </p:pic>
      <p:pic>
        <p:nvPicPr>
          <p:cNvPr id="4" name="Content Placeholder 3" descr="C:\Users\Patrick\Pictures\IMG-20220826-WA0005.jpg"/>
          <p:cNvPicPr>
            <a:picLocks noGrp="1" noChangeAspect="1"/>
          </p:cNvPicPr>
          <p:nvPr>
            <p:ph idx="2"/>
          </p:nvPr>
        </p:nvPicPr>
        <p:blipFill>
          <a:blip r:embed="rId5" cstate="print"/>
          <a:srcRect/>
          <a:stretch>
            <a:fillRect/>
          </a:stretch>
        </p:blipFill>
        <p:spPr>
          <a:xfrm>
            <a:off x="779260" y="1600201"/>
            <a:ext cx="3394472" cy="4525959"/>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5324570"/>
      </p:ext>
    </p:extLst>
  </p:cSld>
  <p:clrMapOvr>
    <a:masterClrMapping/>
  </p:clrMapOvr>
  <p:transition spd="slow" advTm="66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dirty="0"/>
              <a:t>Windows West end</a:t>
            </a:r>
          </a:p>
        </p:txBody>
      </p:sp>
      <p:pic>
        <p:nvPicPr>
          <p:cNvPr id="3" name="Content Placeholder 2" descr="C:\Users\Patrick\Pictures\IMG-20220826-WA0011 (1).jpg"/>
          <p:cNvPicPr>
            <a:picLocks noGrp="1" noChangeAspect="1"/>
          </p:cNvPicPr>
          <p:nvPr>
            <p:ph idx="1"/>
          </p:nvPr>
        </p:nvPicPr>
        <p:blipFill>
          <a:blip r:embed="rId4" cstate="print"/>
          <a:srcRect/>
          <a:stretch>
            <a:fillRect/>
          </a:stretch>
        </p:blipFill>
        <p:spPr>
          <a:xfrm>
            <a:off x="779260" y="1600201"/>
            <a:ext cx="3394472" cy="4525959"/>
          </a:xfrm>
        </p:spPr>
      </p:pic>
      <p:sp>
        <p:nvSpPr>
          <p:cNvPr id="5" name="Content Placeholder 4"/>
          <p:cNvSpPr>
            <a:spLocks noGrp="1"/>
          </p:cNvSpPr>
          <p:nvPr>
            <p:ph idx="2"/>
          </p:nvPr>
        </p:nvSpPr>
        <p:spPr/>
        <p:txBody>
          <a:bodyPr/>
          <a:lstStyle/>
          <a:p>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5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Church before </a:t>
            </a:r>
            <a:r>
              <a:rPr lang="en-GB" dirty="0" err="1"/>
              <a:t>remodernisation</a:t>
            </a:r>
            <a:r>
              <a:rPr lang="en-GB" dirty="0"/>
              <a:t> under Griffin.</a:t>
            </a:r>
          </a:p>
        </p:txBody>
      </p:sp>
      <p:sp>
        <p:nvSpPr>
          <p:cNvPr id="6" name="Text Placeholder 5"/>
          <p:cNvSpPr>
            <a:spLocks noGrp="1"/>
          </p:cNvSpPr>
          <p:nvPr>
            <p:ph type="body" sz="half" idx="2"/>
          </p:nvPr>
        </p:nvSpPr>
        <p:spPr/>
        <p:txBody>
          <a:bodyPr/>
          <a:lstStyle/>
          <a:p>
            <a:endParaRPr lang="en-GB" dirty="0"/>
          </a:p>
        </p:txBody>
      </p:sp>
      <p:pic>
        <p:nvPicPr>
          <p:cNvPr id="1026" name="Picture 2" descr="G:\Personal\Pictures\Ospringe History and pictures\IMG-20220826-WA00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5050" y="1282700"/>
            <a:ext cx="5111750" cy="383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149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 old postcard of Ospringe Church</a:t>
            </a:r>
          </a:p>
        </p:txBody>
      </p:sp>
      <p:sp>
        <p:nvSpPr>
          <p:cNvPr id="4" name="Text Placeholder 3"/>
          <p:cNvSpPr>
            <a:spLocks noGrp="1"/>
          </p:cNvSpPr>
          <p:nvPr>
            <p:ph type="body" sz="half" idx="2"/>
          </p:nvPr>
        </p:nvSpPr>
        <p:spPr/>
        <p:txBody>
          <a:bodyPr/>
          <a:lstStyle/>
          <a:p>
            <a:endParaRPr lang="en-GB" dirty="0"/>
          </a:p>
        </p:txBody>
      </p:sp>
      <p:pic>
        <p:nvPicPr>
          <p:cNvPr id="1026" name="Picture 2" descr="G:\Personal\Pictures\Ospringe History and pictures\IMG-20220826-WA0058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5050" y="1282700"/>
            <a:ext cx="5111750" cy="383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759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1" cy="851695"/>
          </a:xfrm>
        </p:spPr>
        <p:txBody>
          <a:bodyPr/>
          <a:lstStyle/>
          <a:p>
            <a:pPr algn="ctr"/>
            <a:r>
              <a:rPr lang="en-GB" sz="2400" dirty="0"/>
              <a:t>St. Peter and St Paul</a:t>
            </a:r>
            <a:br>
              <a:rPr lang="en-GB" sz="2400" dirty="0"/>
            </a:br>
            <a:r>
              <a:rPr lang="en-GB" dirty="0"/>
              <a:t>Ospringe</a:t>
            </a:r>
          </a:p>
        </p:txBody>
      </p:sp>
      <p:sp>
        <p:nvSpPr>
          <p:cNvPr id="3" name="Content Placeholder 2"/>
          <p:cNvSpPr>
            <a:spLocks noGrp="1"/>
          </p:cNvSpPr>
          <p:nvPr>
            <p:ph idx="1"/>
          </p:nvPr>
        </p:nvSpPr>
        <p:spPr/>
        <p:txBody>
          <a:bodyPr/>
          <a:lstStyle/>
          <a:p>
            <a:endParaRPr lang="en-GB" dirty="0"/>
          </a:p>
        </p:txBody>
      </p:sp>
      <p:sp>
        <p:nvSpPr>
          <p:cNvPr id="4" name="Text Placeholder 3"/>
          <p:cNvSpPr>
            <a:spLocks noGrp="1"/>
          </p:cNvSpPr>
          <p:nvPr>
            <p:ph type="body" idx="2"/>
          </p:nvPr>
        </p:nvSpPr>
        <p:spPr/>
        <p:txBody>
          <a:bodyPr/>
          <a:lstStyle/>
          <a:p>
            <a:r>
              <a:rPr lang="en-GB" sz="2200" dirty="0"/>
              <a:t>A photograph looking from the west towards the north door. Note the beacon to the left. This is no longer visible and no evidence remains.</a:t>
            </a:r>
          </a:p>
          <a:p>
            <a:r>
              <a:rPr lang="en-GB" sz="2200" dirty="0"/>
              <a:t>By the clothes we may conclude this was erected to commemorate the Queen ‘s ( Victoria) Jubilee in around 1897.</a:t>
            </a:r>
          </a:p>
        </p:txBody>
      </p:sp>
      <p:pic>
        <p:nvPicPr>
          <p:cNvPr id="1028" name="Picture 4" descr="G:\Personal\OneNote Notebooks\ospringe\Photographs of church\IMG-20230120-WA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88640"/>
            <a:ext cx="5040560" cy="585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395466"/>
      </p:ext>
    </p:extLst>
  </p:cSld>
  <p:clrMapOvr>
    <a:masterClrMapping/>
  </p:clrMapOvr>
  <p:transition spd="slow" advTm="3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Bells going for the war </a:t>
            </a:r>
            <a:r>
              <a:rPr lang="en-GB"/>
              <a:t>effort circa 1914</a:t>
            </a:r>
          </a:p>
        </p:txBody>
      </p:sp>
      <p:sp>
        <p:nvSpPr>
          <p:cNvPr id="4" name="Text Placeholder 3"/>
          <p:cNvSpPr>
            <a:spLocks noGrp="1"/>
          </p:cNvSpPr>
          <p:nvPr>
            <p:ph type="body" sz="half" idx="2"/>
          </p:nvPr>
        </p:nvSpPr>
        <p:spPr/>
        <p:txBody>
          <a:bodyPr/>
          <a:lstStyle/>
          <a:p>
            <a:endParaRPr lang="en-GB" dirty="0"/>
          </a:p>
        </p:txBody>
      </p:sp>
      <p:pic>
        <p:nvPicPr>
          <p:cNvPr id="2050" name="Picture 2" descr="G:\Personal\Pictures\Ospringe History and pictures\IMG-20220826-WA0000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5050" y="1282700"/>
            <a:ext cx="5111750" cy="383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44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sz="3600" dirty="0"/>
              <a:t>Waterfall at </a:t>
            </a:r>
            <a:r>
              <a:rPr lang="en-GB" sz="3600" dirty="0" err="1"/>
              <a:t>Lorrenden</a:t>
            </a:r>
            <a:r>
              <a:rPr lang="en-GB" sz="3600" dirty="0"/>
              <a:t> no longer running. Fed stream which ran along Water Lane</a:t>
            </a:r>
            <a:br>
              <a:rPr lang="en-GB" sz="3600" dirty="0"/>
            </a:br>
            <a:endParaRPr lang="en-GB" sz="3600" dirty="0"/>
          </a:p>
        </p:txBody>
      </p:sp>
      <p:pic>
        <p:nvPicPr>
          <p:cNvPr id="3" name="Content Placeholder 2" descr="C:\Users\Patrick\Pictures\IMG-20220826-WA0006.jpg"/>
          <p:cNvPicPr>
            <a:picLocks noGrp="1" noChangeAspect="1"/>
          </p:cNvPicPr>
          <p:nvPr>
            <p:ph idx="1"/>
          </p:nvPr>
        </p:nvPicPr>
        <p:blipFill>
          <a:blip r:embed="rId4" cstate="print"/>
          <a:srcRect/>
          <a:stretch>
            <a:fillRect/>
          </a:stretch>
        </p:blipFill>
        <p:spPr>
          <a:xfrm>
            <a:off x="755576" y="1844825"/>
            <a:ext cx="3394472" cy="4525959"/>
          </a:xfrm>
        </p:spPr>
      </p:pic>
      <p:sp>
        <p:nvSpPr>
          <p:cNvPr id="4" name="Content Placeholder 2"/>
          <p:cNvSpPr txBox="1">
            <a:spLocks noGrp="1"/>
          </p:cNvSpPr>
          <p:nvPr>
            <p:ph idx="2"/>
          </p:nvPr>
        </p:nvSpPr>
        <p:spPr/>
        <p:txBody>
          <a:bodyPr/>
          <a:lstStyle/>
          <a:p>
            <a:pPr marL="0" lvl="0" indent="0">
              <a:buNone/>
            </a:pPr>
            <a:endParaRPr lang="en-GB" dirty="0"/>
          </a:p>
          <a:p>
            <a:pPr marL="0" lvl="0" indent="0">
              <a:buNone/>
            </a:pPr>
            <a:endParaRPr lang="en-GB" dirty="0"/>
          </a:p>
          <a:p>
            <a:pPr marL="0" lvl="0" indent="0">
              <a:buNone/>
            </a:pPr>
            <a:r>
              <a:rPr lang="en-GB"/>
              <a:t>Concrete buttresses still observable in a copse at </a:t>
            </a:r>
            <a:r>
              <a:rPr lang="en-GB" dirty="0" err="1"/>
              <a:t>Lorrenden</a:t>
            </a:r>
            <a:r>
              <a:rPr lang="en-GB" dirty="0"/>
              <a:t> although water no longer running.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8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External North wall</a:t>
            </a:r>
          </a:p>
        </p:txBody>
      </p:sp>
      <p:pic>
        <p:nvPicPr>
          <p:cNvPr id="3" name="Content Placeholder 2" descr="C:\Users\Patrick\Pictures\IMG-20220826-WA0028 (1).jpg"/>
          <p:cNvPicPr>
            <a:picLocks noGrp="1" noChangeAspect="1"/>
          </p:cNvPicPr>
          <p:nvPr>
            <p:ph idx="1"/>
          </p:nvPr>
        </p:nvPicPr>
        <p:blipFill>
          <a:blip r:embed="rId4" cstate="print"/>
          <a:srcRect/>
          <a:stretch>
            <a:fillRect/>
          </a:stretch>
        </p:blipFill>
        <p:spPr>
          <a:xfrm>
            <a:off x="779260" y="1600201"/>
            <a:ext cx="3394472" cy="4525959"/>
          </a:xfrm>
        </p:spPr>
      </p:pic>
      <p:pic>
        <p:nvPicPr>
          <p:cNvPr id="4" name="Content Placeholder 3" descr="C:\Users\Patrick\Pictures\IMG-20220826-WA0027 (1).jpg"/>
          <p:cNvPicPr>
            <a:picLocks noGrp="1" noChangeAspect="1"/>
          </p:cNvPicPr>
          <p:nvPr>
            <p:ph idx="2"/>
          </p:nvPr>
        </p:nvPicPr>
        <p:blipFill>
          <a:blip r:embed="rId5" cstate="print"/>
          <a:srcRect/>
          <a:stretch>
            <a:fillRect/>
          </a:stretch>
        </p:blipFill>
        <p:spPr>
          <a:xfrm>
            <a:off x="4970267" y="1600201"/>
            <a:ext cx="3394472" cy="4525959"/>
          </a:xfrm>
        </p:spPr>
      </p:pic>
      <p:sp>
        <p:nvSpPr>
          <p:cNvPr id="5" name="TextBox 2"/>
          <p:cNvSpPr txBox="1"/>
          <p:nvPr/>
        </p:nvSpPr>
        <p:spPr>
          <a:xfrm>
            <a:off x="899597" y="6453332"/>
            <a:ext cx="2584425" cy="369332"/>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Who are theses creatures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36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North Door</a:t>
            </a:r>
            <a:br>
              <a:rPr lang="en-GB" dirty="0"/>
            </a:br>
            <a:r>
              <a:rPr lang="en-GB" dirty="0"/>
              <a:t>Ironwork</a:t>
            </a:r>
          </a:p>
        </p:txBody>
      </p:sp>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79264" y="1600201"/>
            <a:ext cx="3394472" cy="4525963"/>
          </a:xfrm>
        </p:spPr>
      </p:pic>
      <p:pic>
        <p:nvPicPr>
          <p:cNvPr id="9" name="Content Placeholder 8"/>
          <p:cNvPicPr>
            <a:picLocks noGrp="1" noChangeAspect="1"/>
          </p:cNvPicPr>
          <p:nvPr>
            <p:ph idx="2"/>
          </p:nvPr>
        </p:nvPicPr>
        <p:blipFill>
          <a:blip r:embed="rId5" cstate="print">
            <a:extLst>
              <a:ext uri="{28A0092B-C50C-407E-A947-70E740481C1C}">
                <a14:useLocalDpi xmlns:a14="http://schemas.microsoft.com/office/drawing/2010/main" val="0"/>
              </a:ext>
            </a:extLst>
          </a:blip>
          <a:stretch>
            <a:fillRect/>
          </a:stretch>
        </p:blipFill>
        <p:spPr>
          <a:xfrm>
            <a:off x="4970264" y="1600201"/>
            <a:ext cx="3394472" cy="45259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27449206"/>
      </p:ext>
    </p:extLst>
  </p:cSld>
  <p:clrMapOvr>
    <a:masterClrMapping/>
  </p:clrMapOvr>
  <p:transition spd="slow" advTm="50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3"/>
          <p:cNvSpPr txBox="1">
            <a:spLocks noGrp="1"/>
          </p:cNvSpPr>
          <p:nvPr>
            <p:ph type="title"/>
          </p:nvPr>
        </p:nvSpPr>
        <p:spPr/>
        <p:txBody>
          <a:bodyPr/>
          <a:lstStyle/>
          <a:p>
            <a:pPr lvl="0"/>
            <a:r>
              <a:rPr lang="en-GB"/>
              <a:t>The art of Ospringe church</a:t>
            </a:r>
          </a:p>
        </p:txBody>
      </p:sp>
      <p:sp>
        <p:nvSpPr>
          <p:cNvPr id="3" name="Content Placeholder 4"/>
          <p:cNvSpPr txBox="1">
            <a:spLocks noGrp="1"/>
          </p:cNvSpPr>
          <p:nvPr>
            <p:ph idx="1"/>
          </p:nvPr>
        </p:nvSpPr>
        <p:spPr>
          <a:xfrm>
            <a:off x="457200" y="1412776"/>
            <a:ext cx="8229600" cy="4968552"/>
          </a:xfrm>
        </p:spPr>
        <p:txBody>
          <a:bodyPr/>
          <a:lstStyle/>
          <a:p>
            <a:pPr marL="0" lvl="0" indent="0">
              <a:spcBef>
                <a:spcPts val="700"/>
              </a:spcBef>
              <a:buNone/>
            </a:pPr>
            <a:r>
              <a:rPr lang="en-GB" sz="3000" dirty="0"/>
              <a:t>The church building offers a range of artistic forms.</a:t>
            </a:r>
          </a:p>
          <a:p>
            <a:pPr marL="0" lvl="0" indent="0" algn="ctr">
              <a:spcBef>
                <a:spcPts val="700"/>
              </a:spcBef>
              <a:buNone/>
            </a:pPr>
            <a:r>
              <a:rPr lang="en-GB" sz="2400" dirty="0"/>
              <a:t>Sculpture</a:t>
            </a:r>
          </a:p>
          <a:p>
            <a:pPr marL="0" lvl="0" indent="0" algn="ctr">
              <a:spcBef>
                <a:spcPts val="700"/>
              </a:spcBef>
              <a:buNone/>
            </a:pPr>
            <a:r>
              <a:rPr lang="en-GB" sz="2400" dirty="0"/>
              <a:t>Mosaics</a:t>
            </a:r>
          </a:p>
          <a:p>
            <a:pPr marL="0" lvl="0" indent="0" algn="ctr">
              <a:spcBef>
                <a:spcPts val="700"/>
              </a:spcBef>
              <a:buNone/>
            </a:pPr>
            <a:r>
              <a:rPr lang="en-GB" sz="2400" dirty="0"/>
              <a:t>Paintings</a:t>
            </a:r>
          </a:p>
          <a:p>
            <a:pPr marL="0" lvl="0" indent="0" algn="ctr">
              <a:spcBef>
                <a:spcPts val="700"/>
              </a:spcBef>
              <a:buNone/>
            </a:pPr>
            <a:r>
              <a:rPr lang="en-GB" sz="2400" dirty="0"/>
              <a:t>Woodcarving</a:t>
            </a:r>
          </a:p>
          <a:p>
            <a:pPr marL="0" lvl="0" indent="0" algn="ctr">
              <a:spcBef>
                <a:spcPts val="700"/>
              </a:spcBef>
              <a:buNone/>
            </a:pPr>
            <a:r>
              <a:rPr lang="en-GB" sz="2400" dirty="0"/>
              <a:t>Wrought iron work</a:t>
            </a:r>
          </a:p>
          <a:p>
            <a:pPr marL="0" lvl="0" indent="0" algn="ctr">
              <a:spcBef>
                <a:spcPts val="700"/>
              </a:spcBef>
              <a:buNone/>
            </a:pPr>
            <a:r>
              <a:rPr lang="en-GB" sz="2400" dirty="0"/>
              <a:t>Glasswork</a:t>
            </a:r>
          </a:p>
          <a:p>
            <a:pPr marL="0" lvl="0" indent="0" algn="ctr">
              <a:spcBef>
                <a:spcPts val="700"/>
              </a:spcBef>
              <a:buNone/>
            </a:pPr>
            <a:r>
              <a:rPr lang="en-GB" sz="2400" dirty="0"/>
              <a:t>Tapestry and needlework</a:t>
            </a:r>
          </a:p>
          <a:p>
            <a:pPr marL="0" lvl="0" indent="0">
              <a:spcBef>
                <a:spcPts val="700"/>
              </a:spcBef>
              <a:buNone/>
            </a:pPr>
            <a:r>
              <a:rPr lang="en-GB" sz="3000" dirty="0"/>
              <a:t>This presentation begins an exploration of the art inside and outside the building.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6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Font</a:t>
            </a:r>
          </a:p>
        </p:txBody>
      </p:sp>
      <p:pic>
        <p:nvPicPr>
          <p:cNvPr id="3" name="Picture 3" descr="C:\Users\Patrick\Pictures\IMG-20220826-WA0057 (1).jpg"/>
          <p:cNvPicPr>
            <a:picLocks noGrp="1" noChangeAspect="1"/>
          </p:cNvPicPr>
          <p:nvPr>
            <p:ph idx="1"/>
          </p:nvPr>
        </p:nvPicPr>
        <p:blipFill>
          <a:blip r:embed="rId4" cstate="print"/>
          <a:srcRect/>
          <a:stretch>
            <a:fillRect/>
          </a:stretch>
        </p:blipFill>
        <p:spPr>
          <a:xfrm>
            <a:off x="5004048" y="1700809"/>
            <a:ext cx="3394472" cy="4525959"/>
          </a:xfrm>
        </p:spPr>
      </p:pic>
      <p:sp>
        <p:nvSpPr>
          <p:cNvPr id="4" name="Content Placeholder 2"/>
          <p:cNvSpPr txBox="1">
            <a:spLocks noGrp="1"/>
          </p:cNvSpPr>
          <p:nvPr>
            <p:ph idx="2"/>
          </p:nvPr>
        </p:nvSpPr>
        <p:spPr>
          <a:xfrm>
            <a:off x="457201" y="1600201"/>
            <a:ext cx="4038603" cy="4525959"/>
          </a:xfrm>
        </p:spPr>
        <p:txBody>
          <a:bodyPr/>
          <a:lstStyle/>
          <a:p>
            <a:pPr lvl="0"/>
            <a:endParaRPr lang="en-GB" dirty="0"/>
          </a:p>
          <a:p>
            <a:pPr marL="0" lvl="0" indent="0" algn="ctr">
              <a:buNone/>
            </a:pPr>
            <a:r>
              <a:rPr lang="en-GB" sz="3600" dirty="0"/>
              <a:t>Made of </a:t>
            </a:r>
          </a:p>
          <a:p>
            <a:pPr marL="0" lvl="0" indent="0" algn="ctr">
              <a:buNone/>
            </a:pPr>
            <a:r>
              <a:rPr lang="en-GB" sz="3600" dirty="0" err="1"/>
              <a:t>Bethersdan</a:t>
            </a:r>
            <a:r>
              <a:rPr lang="en-GB" sz="3600" dirty="0"/>
              <a:t> Marble.</a:t>
            </a:r>
          </a:p>
          <a:p>
            <a:pPr marL="0" lvl="0" indent="0" algn="ctr">
              <a:buNone/>
            </a:pPr>
            <a:endParaRPr lang="en-GB" sz="3600" dirty="0"/>
          </a:p>
          <a:p>
            <a:pPr marL="0" lvl="0" indent="0" algn="ctr">
              <a:buNone/>
            </a:pPr>
            <a:r>
              <a:rPr lang="en-GB" sz="3600" dirty="0"/>
              <a:t>Thought to be from the original Norman church.</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0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1325</TotalTime>
  <Words>2313</Words>
  <Application>Microsoft Office PowerPoint</Application>
  <PresentationFormat>On-screen Show (4:3)</PresentationFormat>
  <Paragraphs>333</Paragraphs>
  <Slides>55</Slides>
  <Notes>17</Notes>
  <HiddenSlides>0</HiddenSlides>
  <MMClips>49</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0" baseType="lpstr">
      <vt:lpstr>Arial</vt:lpstr>
      <vt:lpstr>Calibri</vt:lpstr>
      <vt:lpstr>Wingdings</vt:lpstr>
      <vt:lpstr>Office Theme</vt:lpstr>
      <vt:lpstr>Packager Shell Object</vt:lpstr>
      <vt:lpstr>Welcome</vt:lpstr>
      <vt:lpstr>St Peter and St Paul, Ospringe</vt:lpstr>
      <vt:lpstr>Ospringe Pre Victorian Refurbishment</vt:lpstr>
      <vt:lpstr>Ospringe Post Victorian Refurbishment</vt:lpstr>
      <vt:lpstr> Chancel door north side Note cross on portal. </vt:lpstr>
      <vt:lpstr>External North wall</vt:lpstr>
      <vt:lpstr>North Door Ironwork</vt:lpstr>
      <vt:lpstr>The art of Ospringe church</vt:lpstr>
      <vt:lpstr>Font</vt:lpstr>
      <vt:lpstr>West Wall Willement 1851</vt:lpstr>
      <vt:lpstr>West wall continued</vt:lpstr>
      <vt:lpstr>West Wall Possibly Comper and Bucknall circa 1898</vt:lpstr>
      <vt:lpstr>Internal corbels external wall/ central columns</vt:lpstr>
      <vt:lpstr>Corbels external walls(internal)</vt:lpstr>
      <vt:lpstr>Internal decorations</vt:lpstr>
      <vt:lpstr>Chancel Pre and Post Griffin Memorial</vt:lpstr>
      <vt:lpstr>Internal views showing Victorian  decoration</vt:lpstr>
      <vt:lpstr>Internal views showing Victorian  decoration</vt:lpstr>
      <vt:lpstr>Patterns on walls no longer visible</vt:lpstr>
      <vt:lpstr>Patterns on walls no longer visible</vt:lpstr>
      <vt:lpstr>East window  Made by Thomas Willement. circa 1861</vt:lpstr>
      <vt:lpstr>Sanctuary North wall, Thomas Willement circa 1854  South wall ,Thomas Willement circa 1852</vt:lpstr>
      <vt:lpstr> Sanctuary  North wall  Thomas Willement 1853 </vt:lpstr>
      <vt:lpstr>Nave North Wall  Preedy circa 1878-1885</vt:lpstr>
      <vt:lpstr>North wall Preedy circa 1878-1883</vt:lpstr>
      <vt:lpstr>South wall  Clayton and Bell 1871</vt:lpstr>
      <vt:lpstr>St. Peter And St. Paul South Wall  Willement 1851</vt:lpstr>
      <vt:lpstr>Parish room A former vicar was named Griffin</vt:lpstr>
      <vt:lpstr> Hart Chapel 1858 South wall (Thomas  Willement) </vt:lpstr>
      <vt:lpstr>Hart Chapel South wall Willement 1859</vt:lpstr>
      <vt:lpstr>Hart Chapel (Lady Chapel) High up in the West wall</vt:lpstr>
      <vt:lpstr>Hart Chapel</vt:lpstr>
      <vt:lpstr>Detail of window in Hart Chapel</vt:lpstr>
      <vt:lpstr>Detail from window in Hart Chapel</vt:lpstr>
      <vt:lpstr>The Pieta Copy of a painting by  Louis de Morales (1510 to 1586)</vt:lpstr>
      <vt:lpstr>The Darmstadt Madonna In memory of Dorothea Williams wife of  Rev. B Williams ( Vicar 1944-1956)</vt:lpstr>
      <vt:lpstr>North East Pillar Shepherd carrying Lamb</vt:lpstr>
      <vt:lpstr>South wall Above vestry  Clayton and Bell 1885</vt:lpstr>
      <vt:lpstr>Mosaics East end of church</vt:lpstr>
      <vt:lpstr>Mosaics (East End)</vt:lpstr>
      <vt:lpstr>Woodwork</vt:lpstr>
      <vt:lpstr>North Wall Choir vestry Willement 1852</vt:lpstr>
      <vt:lpstr>Glass Designers</vt:lpstr>
      <vt:lpstr>External </vt:lpstr>
      <vt:lpstr>External   South wall gutters</vt:lpstr>
      <vt:lpstr>North door/Lych Gate</vt:lpstr>
      <vt:lpstr>View from South West</vt:lpstr>
      <vt:lpstr>View West end South door</vt:lpstr>
      <vt:lpstr>South wall faces around windows The griffins seem to have gone</vt:lpstr>
      <vt:lpstr>Windows West end</vt:lpstr>
      <vt:lpstr>Church before remodernisation under Griffin.</vt:lpstr>
      <vt:lpstr>An old postcard of Ospringe Church</vt:lpstr>
      <vt:lpstr>St. Peter and St Paul Ospringe</vt:lpstr>
      <vt:lpstr>Bells going for the war effort circa 1914</vt:lpstr>
      <vt:lpstr>Waterfall at Lorrenden no longer running. Fed stream which ran along Water Lane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Patrick Mulcahy</dc:creator>
  <cp:lastModifiedBy>Patrick Mulcahy</cp:lastModifiedBy>
  <cp:revision>123</cp:revision>
  <cp:lastPrinted>2024-08-13T12:03:58Z</cp:lastPrinted>
  <dcterms:created xsi:type="dcterms:W3CDTF">2022-08-30T12:55:41Z</dcterms:created>
  <dcterms:modified xsi:type="dcterms:W3CDTF">2026-07-15T13:28:11Z</dcterms:modified>
</cp:coreProperties>
</file>