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17"/>
  </p:notesMasterIdLst>
  <p:sldIdLst>
    <p:sldId id="2561" r:id="rId3"/>
    <p:sldId id="2564" r:id="rId4"/>
    <p:sldId id="2565" r:id="rId5"/>
    <p:sldId id="2566" r:id="rId6"/>
    <p:sldId id="2568" r:id="rId7"/>
    <p:sldId id="2569" r:id="rId8"/>
    <p:sldId id="2570" r:id="rId9"/>
    <p:sldId id="2572" r:id="rId10"/>
    <p:sldId id="2573" r:id="rId11"/>
    <p:sldId id="2574" r:id="rId12"/>
    <p:sldId id="2576" r:id="rId13"/>
    <p:sldId id="2577" r:id="rId14"/>
    <p:sldId id="2578" r:id="rId15"/>
    <p:sldId id="25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derstanding Advent: Significance, Commemoration, and Symbolism in the Liturgical Season" id="{FEC2237C-80E1-417C-AB9C-9EEE38AC5E9A}">
          <p14:sldIdLst>
            <p14:sldId id="2561"/>
          </p14:sldIdLst>
        </p14:section>
        <p14:section name="Overview of the Liturgical Season of Advent" id="{07070DED-2D08-44AC-BB43-55D1F0F80FC0}">
          <p14:sldIdLst>
            <p14:sldId id="2564"/>
            <p14:sldId id="2565"/>
            <p14:sldId id="2566"/>
          </p14:sldIdLst>
        </p14:section>
        <p14:section name="Commemoration and Historical Roots of Advent" id="{385DE792-19D4-4E57-BDF4-5DFCC2734774}">
          <p14:sldIdLst>
            <p14:sldId id="2568"/>
            <p14:sldId id="2569"/>
            <p14:sldId id="2570"/>
          </p14:sldIdLst>
        </p14:section>
        <p14:section name="Spiritual and Theological Meaning of Advent" id="{B1EE08BF-8849-45F2-90B7-75838014A09B}">
          <p14:sldIdLst>
            <p14:sldId id="2572"/>
            <p14:sldId id="2573"/>
            <p14:sldId id="2574"/>
          </p14:sldIdLst>
        </p14:section>
        <p14:section name="Symbolism and Meaning of the Advent Wreath" id="{FF7A416B-91E6-4A99-8362-D78AE54566B7}">
          <p14:sldIdLst>
            <p14:sldId id="2576"/>
            <p14:sldId id="2577"/>
            <p14:sldId id="2578"/>
          </p14:sldIdLst>
        </p14:section>
        <p14:section name="Conclusion" id="{6D1FA17E-FD91-465C-8203-6FCBCE55EDE6}">
          <p14:sldIdLst>
            <p14:sldId id="25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7C612-9EF6-401E-84FE-2E6FDABBC572}" v="186" dt="2025-12-01T12:54:35.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64F78-333B-415F-8FAD-0B8F869C5099}"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8455B954-622F-418E-8178-D947D8AA20DF}">
      <dgm:prSet/>
      <dgm:spPr/>
      <dgm:t>
        <a:bodyPr/>
        <a:lstStyle/>
        <a:p>
          <a:pPr>
            <a:lnSpc>
              <a:spcPct val="100000"/>
            </a:lnSpc>
            <a:defRPr b="1"/>
          </a:pPr>
          <a:r>
            <a:rPr lang="en-GB"/>
            <a:t>Hope in Advent</a:t>
          </a:r>
        </a:p>
      </dgm:t>
    </dgm:pt>
    <dgm:pt modelId="{F9EB6AD7-131B-4387-8776-CA8F649D66CA}" type="parTrans" cxnId="{39465047-18B1-4FF2-B29D-3251867B9B72}">
      <dgm:prSet/>
      <dgm:spPr/>
      <dgm:t>
        <a:bodyPr/>
        <a:lstStyle/>
        <a:p>
          <a:endParaRPr lang="en-GB"/>
        </a:p>
      </dgm:t>
    </dgm:pt>
    <dgm:pt modelId="{6D4C4425-11BA-4228-BEB8-E4ABB93DBA2D}" type="sibTrans" cxnId="{39465047-18B1-4FF2-B29D-3251867B9B72}">
      <dgm:prSet/>
      <dgm:spPr/>
      <dgm:t>
        <a:bodyPr/>
        <a:lstStyle/>
        <a:p>
          <a:pPr>
            <a:lnSpc>
              <a:spcPct val="100000"/>
            </a:lnSpc>
            <a:defRPr b="1"/>
          </a:pPr>
          <a:endParaRPr lang="en-GB"/>
        </a:p>
      </dgm:t>
    </dgm:pt>
    <dgm:pt modelId="{77576F28-7E09-4772-892B-84C326805909}">
      <dgm:prSet/>
      <dgm:spPr/>
      <dgm:t>
        <a:bodyPr/>
        <a:lstStyle/>
        <a:p>
          <a:pPr>
            <a:lnSpc>
              <a:spcPct val="100000"/>
            </a:lnSpc>
          </a:pPr>
          <a:r>
            <a:rPr lang="en-GB"/>
            <a:t>Hope is a central theme during Advent, symbolizing trust in the promise of Christ's coming.</a:t>
          </a:r>
        </a:p>
      </dgm:t>
    </dgm:pt>
    <dgm:pt modelId="{DD6C1095-CE2B-46C4-BDCE-EE23EC7B972E}" type="parTrans" cxnId="{0334BF33-FDC8-48AF-B821-C27ADC94C4B9}">
      <dgm:prSet/>
      <dgm:spPr/>
      <dgm:t>
        <a:bodyPr/>
        <a:lstStyle/>
        <a:p>
          <a:endParaRPr lang="en-GB"/>
        </a:p>
      </dgm:t>
    </dgm:pt>
    <dgm:pt modelId="{07D2D006-DD22-41D8-8730-6B5B3E736E6B}" type="sibTrans" cxnId="{0334BF33-FDC8-48AF-B821-C27ADC94C4B9}">
      <dgm:prSet/>
      <dgm:spPr/>
      <dgm:t>
        <a:bodyPr/>
        <a:lstStyle/>
        <a:p>
          <a:endParaRPr lang="en-GB"/>
        </a:p>
      </dgm:t>
    </dgm:pt>
    <dgm:pt modelId="{3BA2787F-D352-477C-B236-4DB4C80ADF40}">
      <dgm:prSet/>
      <dgm:spPr/>
      <dgm:t>
        <a:bodyPr/>
        <a:lstStyle/>
        <a:p>
          <a:pPr>
            <a:lnSpc>
              <a:spcPct val="100000"/>
            </a:lnSpc>
            <a:defRPr b="1"/>
          </a:pPr>
          <a:r>
            <a:rPr lang="en-GB"/>
            <a:t>Anticipation and Expectation</a:t>
          </a:r>
        </a:p>
      </dgm:t>
    </dgm:pt>
    <dgm:pt modelId="{9EB91650-11EB-4CFA-8E78-7E330B286228}" type="parTrans" cxnId="{03F120E8-BFA2-4010-B7EF-3EB04A4D4ABA}">
      <dgm:prSet/>
      <dgm:spPr/>
      <dgm:t>
        <a:bodyPr/>
        <a:lstStyle/>
        <a:p>
          <a:endParaRPr lang="en-GB"/>
        </a:p>
      </dgm:t>
    </dgm:pt>
    <dgm:pt modelId="{BC2BD90B-EF4D-40EA-882D-86D2ED7EBAB4}" type="sibTrans" cxnId="{03F120E8-BFA2-4010-B7EF-3EB04A4D4ABA}">
      <dgm:prSet/>
      <dgm:spPr/>
      <dgm:t>
        <a:bodyPr/>
        <a:lstStyle/>
        <a:p>
          <a:pPr>
            <a:lnSpc>
              <a:spcPct val="100000"/>
            </a:lnSpc>
            <a:defRPr b="1"/>
          </a:pPr>
          <a:endParaRPr lang="en-GB"/>
        </a:p>
      </dgm:t>
    </dgm:pt>
    <dgm:pt modelId="{09508A9B-CCBA-4837-9355-F016D58390B4}">
      <dgm:prSet/>
      <dgm:spPr/>
      <dgm:t>
        <a:bodyPr/>
        <a:lstStyle/>
        <a:p>
          <a:pPr>
            <a:lnSpc>
              <a:spcPct val="100000"/>
            </a:lnSpc>
          </a:pPr>
          <a:r>
            <a:rPr lang="en-GB"/>
            <a:t>Advent involves anticipation, preparing believers mentally and spiritually for Christ’s arrival.</a:t>
          </a:r>
        </a:p>
      </dgm:t>
    </dgm:pt>
    <dgm:pt modelId="{739BD4BE-1752-4B03-81D6-EA10FB1B70EA}" type="parTrans" cxnId="{AE047B6D-33A6-4E29-91C4-F7971F66AB77}">
      <dgm:prSet/>
      <dgm:spPr/>
      <dgm:t>
        <a:bodyPr/>
        <a:lstStyle/>
        <a:p>
          <a:endParaRPr lang="en-GB"/>
        </a:p>
      </dgm:t>
    </dgm:pt>
    <dgm:pt modelId="{C759BE0C-AEF9-4579-9ABF-8ECDB1D5971B}" type="sibTrans" cxnId="{AE047B6D-33A6-4E29-91C4-F7971F66AB77}">
      <dgm:prSet/>
      <dgm:spPr/>
      <dgm:t>
        <a:bodyPr/>
        <a:lstStyle/>
        <a:p>
          <a:endParaRPr lang="en-GB"/>
        </a:p>
      </dgm:t>
    </dgm:pt>
    <dgm:pt modelId="{74F68960-4A9F-49D3-ACA9-34477A357694}">
      <dgm:prSet/>
      <dgm:spPr/>
      <dgm:t>
        <a:bodyPr/>
        <a:lstStyle/>
        <a:p>
          <a:pPr>
            <a:lnSpc>
              <a:spcPct val="100000"/>
            </a:lnSpc>
            <a:defRPr b="1"/>
          </a:pPr>
          <a:r>
            <a:rPr lang="en-GB"/>
            <a:t>Preparation of Hearts</a:t>
          </a:r>
        </a:p>
      </dgm:t>
    </dgm:pt>
    <dgm:pt modelId="{1A7FB6F6-DF7E-40CB-B27C-0A33B4382315}" type="parTrans" cxnId="{94B58770-AFB0-4D2F-B3EB-F71B0EB6E005}">
      <dgm:prSet/>
      <dgm:spPr/>
      <dgm:t>
        <a:bodyPr/>
        <a:lstStyle/>
        <a:p>
          <a:endParaRPr lang="en-GB"/>
        </a:p>
      </dgm:t>
    </dgm:pt>
    <dgm:pt modelId="{223F217E-CDA6-4CD1-BEF0-2044F081D3E4}" type="sibTrans" cxnId="{94B58770-AFB0-4D2F-B3EB-F71B0EB6E005}">
      <dgm:prSet/>
      <dgm:spPr/>
      <dgm:t>
        <a:bodyPr/>
        <a:lstStyle/>
        <a:p>
          <a:endParaRPr lang="en-GB"/>
        </a:p>
      </dgm:t>
    </dgm:pt>
    <dgm:pt modelId="{14AC70B1-95BD-4964-908E-2173A9757AC1}">
      <dgm:prSet/>
      <dgm:spPr/>
      <dgm:t>
        <a:bodyPr/>
        <a:lstStyle/>
        <a:p>
          <a:pPr>
            <a:lnSpc>
              <a:spcPct val="100000"/>
            </a:lnSpc>
          </a:pPr>
          <a:r>
            <a:rPr lang="en-GB"/>
            <a:t>Believers prepare their hearts and minds, fostering readiness for both historical and future fulfillment.</a:t>
          </a:r>
        </a:p>
      </dgm:t>
    </dgm:pt>
    <dgm:pt modelId="{1FB525EF-1FC9-43F1-AFD3-0C5636E2464A}" type="parTrans" cxnId="{466460FB-1C3A-4C48-A904-2BFB508CE44D}">
      <dgm:prSet/>
      <dgm:spPr/>
      <dgm:t>
        <a:bodyPr/>
        <a:lstStyle/>
        <a:p>
          <a:endParaRPr lang="en-GB"/>
        </a:p>
      </dgm:t>
    </dgm:pt>
    <dgm:pt modelId="{1F838F77-2839-42B5-8116-B4AE7C76165A}" type="sibTrans" cxnId="{466460FB-1C3A-4C48-A904-2BFB508CE44D}">
      <dgm:prSet/>
      <dgm:spPr/>
      <dgm:t>
        <a:bodyPr/>
        <a:lstStyle/>
        <a:p>
          <a:endParaRPr lang="en-GB"/>
        </a:p>
      </dgm:t>
    </dgm:pt>
    <dgm:pt modelId="{E1EBFE3E-9CC9-4D61-BE17-04C59541C6FD}" type="pres">
      <dgm:prSet presAssocID="{63264F78-333B-415F-8FAD-0B8F869C5099}" presName="Root" presStyleCnt="0">
        <dgm:presLayoutVars>
          <dgm:dir/>
          <dgm:resizeHandles val="exact"/>
        </dgm:presLayoutVars>
      </dgm:prSet>
      <dgm:spPr/>
    </dgm:pt>
    <dgm:pt modelId="{FD53F820-0AED-43C1-A631-47B51F16F985}" type="pres">
      <dgm:prSet presAssocID="{8455B954-622F-418E-8178-D947D8AA20DF}" presName="Composite" presStyleCnt="0"/>
      <dgm:spPr/>
    </dgm:pt>
    <dgm:pt modelId="{CD817CA7-4F11-4ED3-B298-E9F4EC353C91}" type="pres">
      <dgm:prSet presAssocID="{8455B954-622F-418E-8178-D947D8AA20D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5751" b="1"/>
          <a:stretch/>
        </a:blipFill>
      </dgm:spPr>
      <dgm:extLst>
        <a:ext uri="{E40237B7-FDA0-4F09-8148-C483321AD2D9}">
          <dgm14:cNvPr xmlns:dgm14="http://schemas.microsoft.com/office/drawing/2010/diagram" id="0" name="" descr="Black and white lighted candle in dark background"/>
        </a:ext>
      </dgm:extLst>
    </dgm:pt>
    <dgm:pt modelId="{E5884611-68DF-44F1-980C-95B42C7FD76B}" type="pres">
      <dgm:prSet presAssocID="{8455B954-622F-418E-8178-D947D8AA20DF}" presName="Subtitle" presStyleLbl="revTx" presStyleIdx="0" presStyleCnt="6">
        <dgm:presLayoutVars>
          <dgm:chMax val="0"/>
          <dgm:bulletEnabled/>
        </dgm:presLayoutVars>
      </dgm:prSet>
      <dgm:spPr/>
    </dgm:pt>
    <dgm:pt modelId="{E2EF2D95-BBD8-459C-B0D1-E47AA78D80B4}" type="pres">
      <dgm:prSet presAssocID="{8455B954-622F-418E-8178-D947D8AA20DF}" presName="Description" presStyleLbl="revTx" presStyleIdx="1" presStyleCnt="6">
        <dgm:presLayoutVars>
          <dgm:bulletEnabled/>
        </dgm:presLayoutVars>
      </dgm:prSet>
      <dgm:spPr/>
    </dgm:pt>
    <dgm:pt modelId="{7E189790-0F06-4F9C-8392-F21D6CCB483D}" type="pres">
      <dgm:prSet presAssocID="{6D4C4425-11BA-4228-BEB8-E4ABB93DBA2D}" presName="sibTrans" presStyleLbl="sibTrans2D1" presStyleIdx="0" presStyleCnt="0"/>
      <dgm:spPr/>
    </dgm:pt>
    <dgm:pt modelId="{86DC8755-01F8-4F54-8A98-8FC31DA46259}" type="pres">
      <dgm:prSet presAssocID="{3BA2787F-D352-477C-B236-4DB4C80ADF40}" presName="Composite" presStyleCnt="0"/>
      <dgm:spPr/>
    </dgm:pt>
    <dgm:pt modelId="{7BBEF542-A863-4C52-BFF0-B57359D906A8}" type="pres">
      <dgm:prSet presAssocID="{3BA2787F-D352-477C-B236-4DB4C80ADF4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4438" r="16065" b="4"/>
          <a:stretch/>
        </a:blipFill>
      </dgm:spPr>
      <dgm:extLst>
        <a:ext uri="{E40237B7-FDA0-4F09-8148-C483321AD2D9}">
          <dgm14:cNvPr xmlns:dgm14="http://schemas.microsoft.com/office/drawing/2010/diagram" id="0" name="" descr="&quot;Energy Healing Hands, glowing effect added in post processing.&quot;"/>
        </a:ext>
      </dgm:extLst>
    </dgm:pt>
    <dgm:pt modelId="{C0E9D60A-C9E9-413D-86F9-ED6BD6F386D1}" type="pres">
      <dgm:prSet presAssocID="{3BA2787F-D352-477C-B236-4DB4C80ADF40}" presName="Subtitle" presStyleLbl="revTx" presStyleIdx="2" presStyleCnt="6">
        <dgm:presLayoutVars>
          <dgm:chMax val="0"/>
          <dgm:bulletEnabled/>
        </dgm:presLayoutVars>
      </dgm:prSet>
      <dgm:spPr/>
    </dgm:pt>
    <dgm:pt modelId="{7001A779-C31F-406E-8D93-AF5C734328F4}" type="pres">
      <dgm:prSet presAssocID="{3BA2787F-D352-477C-B236-4DB4C80ADF40}" presName="Description" presStyleLbl="revTx" presStyleIdx="3" presStyleCnt="6">
        <dgm:presLayoutVars>
          <dgm:bulletEnabled/>
        </dgm:presLayoutVars>
      </dgm:prSet>
      <dgm:spPr/>
    </dgm:pt>
    <dgm:pt modelId="{5C3D59F6-CB67-40B3-8DF6-6A91661D50E7}" type="pres">
      <dgm:prSet presAssocID="{BC2BD90B-EF4D-40EA-882D-86D2ED7EBAB4}" presName="sibTrans" presStyleLbl="sibTrans2D1" presStyleIdx="0" presStyleCnt="0"/>
      <dgm:spPr/>
    </dgm:pt>
    <dgm:pt modelId="{9B3F0461-85AA-49AA-9C82-111318C5F1F1}" type="pres">
      <dgm:prSet presAssocID="{74F68960-4A9F-49D3-ACA9-34477A357694}" presName="Composite" presStyleCnt="0"/>
      <dgm:spPr/>
    </dgm:pt>
    <dgm:pt modelId="{77078869-BDA3-4A30-AFD7-4FE55F5FB712}" type="pres">
      <dgm:prSet presAssocID="{74F68960-4A9F-49D3-ACA9-34477A35769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123" r="14130" b="4"/>
          <a:stretch/>
        </a:blipFill>
      </dgm:spPr>
      <dgm:extLst>
        <a:ext uri="{E40237B7-FDA0-4F09-8148-C483321AD2D9}">
          <dgm14:cNvPr xmlns:dgm14="http://schemas.microsoft.com/office/drawing/2010/diagram" id="0" name="" descr="Book and candle on old table."/>
        </a:ext>
      </dgm:extLst>
    </dgm:pt>
    <dgm:pt modelId="{E18F3F21-70A5-4EBA-AD91-AD61DC42CBC4}" type="pres">
      <dgm:prSet presAssocID="{74F68960-4A9F-49D3-ACA9-34477A357694}" presName="Subtitle" presStyleLbl="revTx" presStyleIdx="4" presStyleCnt="6">
        <dgm:presLayoutVars>
          <dgm:chMax val="0"/>
          <dgm:bulletEnabled/>
        </dgm:presLayoutVars>
      </dgm:prSet>
      <dgm:spPr/>
    </dgm:pt>
    <dgm:pt modelId="{C3CFBAE0-0CE7-4C36-8CCA-32E63B787E4C}" type="pres">
      <dgm:prSet presAssocID="{74F68960-4A9F-49D3-ACA9-34477A357694}" presName="Description" presStyleLbl="revTx" presStyleIdx="5" presStyleCnt="6">
        <dgm:presLayoutVars>
          <dgm:bulletEnabled/>
        </dgm:presLayoutVars>
      </dgm:prSet>
      <dgm:spPr/>
    </dgm:pt>
  </dgm:ptLst>
  <dgm:cxnLst>
    <dgm:cxn modelId="{864E4713-775C-4A6C-980D-ECF0A3236391}" type="presOf" srcId="{8455B954-622F-418E-8178-D947D8AA20DF}" destId="{E5884611-68DF-44F1-980C-95B42C7FD76B}" srcOrd="0" destOrd="0" presId="urn:microsoft.com/office/officeart/2024/3/layout/verticalVisualTextBlock1"/>
    <dgm:cxn modelId="{973E951B-E3DF-46FB-A02D-4136672945CB}" type="presOf" srcId="{74F68960-4A9F-49D3-ACA9-34477A357694}" destId="{E18F3F21-70A5-4EBA-AD91-AD61DC42CBC4}" srcOrd="0" destOrd="0" presId="urn:microsoft.com/office/officeart/2024/3/layout/verticalVisualTextBlock1"/>
    <dgm:cxn modelId="{BE877121-115F-406E-9FBA-6A50B0AEB42A}" type="presOf" srcId="{14AC70B1-95BD-4964-908E-2173A9757AC1}" destId="{C3CFBAE0-0CE7-4C36-8CCA-32E63B787E4C}" srcOrd="0" destOrd="0" presId="urn:microsoft.com/office/officeart/2024/3/layout/verticalVisualTextBlock1"/>
    <dgm:cxn modelId="{8F9A0A32-9DFC-427D-A78C-188989C126FF}" type="presOf" srcId="{09508A9B-CCBA-4837-9355-F016D58390B4}" destId="{7001A779-C31F-406E-8D93-AF5C734328F4}" srcOrd="0" destOrd="0" presId="urn:microsoft.com/office/officeart/2024/3/layout/verticalVisualTextBlock1"/>
    <dgm:cxn modelId="{0334BF33-FDC8-48AF-B821-C27ADC94C4B9}" srcId="{8455B954-622F-418E-8178-D947D8AA20DF}" destId="{77576F28-7E09-4772-892B-84C326805909}" srcOrd="0" destOrd="0" parTransId="{DD6C1095-CE2B-46C4-BDCE-EE23EC7B972E}" sibTransId="{07D2D006-DD22-41D8-8730-6B5B3E736E6B}"/>
    <dgm:cxn modelId="{7880945D-4C16-4F0E-8837-94140FFB4437}" type="presOf" srcId="{6D4C4425-11BA-4228-BEB8-E4ABB93DBA2D}" destId="{7E189790-0F06-4F9C-8392-F21D6CCB483D}" srcOrd="0" destOrd="0" presId="urn:microsoft.com/office/officeart/2024/3/layout/verticalVisualTextBlock1"/>
    <dgm:cxn modelId="{39465047-18B1-4FF2-B29D-3251867B9B72}" srcId="{63264F78-333B-415F-8FAD-0B8F869C5099}" destId="{8455B954-622F-418E-8178-D947D8AA20DF}" srcOrd="0" destOrd="0" parTransId="{F9EB6AD7-131B-4387-8776-CA8F649D66CA}" sibTransId="{6D4C4425-11BA-4228-BEB8-E4ABB93DBA2D}"/>
    <dgm:cxn modelId="{90D5396A-56FB-4F89-9C97-E32A72AB57F8}" type="presOf" srcId="{BC2BD90B-EF4D-40EA-882D-86D2ED7EBAB4}" destId="{5C3D59F6-CB67-40B3-8DF6-6A91661D50E7}" srcOrd="0" destOrd="0" presId="urn:microsoft.com/office/officeart/2024/3/layout/verticalVisualTextBlock1"/>
    <dgm:cxn modelId="{AE047B6D-33A6-4E29-91C4-F7971F66AB77}" srcId="{3BA2787F-D352-477C-B236-4DB4C80ADF40}" destId="{09508A9B-CCBA-4837-9355-F016D58390B4}" srcOrd="0" destOrd="0" parTransId="{739BD4BE-1752-4B03-81D6-EA10FB1B70EA}" sibTransId="{C759BE0C-AEF9-4579-9ABF-8ECDB1D5971B}"/>
    <dgm:cxn modelId="{94B58770-AFB0-4D2F-B3EB-F71B0EB6E005}" srcId="{63264F78-333B-415F-8FAD-0B8F869C5099}" destId="{74F68960-4A9F-49D3-ACA9-34477A357694}" srcOrd="2" destOrd="0" parTransId="{1A7FB6F6-DF7E-40CB-B27C-0A33B4382315}" sibTransId="{223F217E-CDA6-4CD1-BEF0-2044F081D3E4}"/>
    <dgm:cxn modelId="{E280BEB5-2158-4862-B692-EA8B3428844F}" type="presOf" srcId="{77576F28-7E09-4772-892B-84C326805909}" destId="{E2EF2D95-BBD8-459C-B0D1-E47AA78D80B4}" srcOrd="0" destOrd="0" presId="urn:microsoft.com/office/officeart/2024/3/layout/verticalVisualTextBlock1"/>
    <dgm:cxn modelId="{6BB1BBC6-3CFF-4E59-A7F2-28989F3E04B6}" type="presOf" srcId="{3BA2787F-D352-477C-B236-4DB4C80ADF40}" destId="{C0E9D60A-C9E9-413D-86F9-ED6BD6F386D1}" srcOrd="0" destOrd="0" presId="urn:microsoft.com/office/officeart/2024/3/layout/verticalVisualTextBlock1"/>
    <dgm:cxn modelId="{B97C32DF-4AD4-4850-A996-77D050E194E7}" type="presOf" srcId="{63264F78-333B-415F-8FAD-0B8F869C5099}" destId="{E1EBFE3E-9CC9-4D61-BE17-04C59541C6FD}" srcOrd="0" destOrd="0" presId="urn:microsoft.com/office/officeart/2024/3/layout/verticalVisualTextBlock1"/>
    <dgm:cxn modelId="{03F120E8-BFA2-4010-B7EF-3EB04A4D4ABA}" srcId="{63264F78-333B-415F-8FAD-0B8F869C5099}" destId="{3BA2787F-D352-477C-B236-4DB4C80ADF40}" srcOrd="1" destOrd="0" parTransId="{9EB91650-11EB-4CFA-8E78-7E330B286228}" sibTransId="{BC2BD90B-EF4D-40EA-882D-86D2ED7EBAB4}"/>
    <dgm:cxn modelId="{466460FB-1C3A-4C48-A904-2BFB508CE44D}" srcId="{74F68960-4A9F-49D3-ACA9-34477A357694}" destId="{14AC70B1-95BD-4964-908E-2173A9757AC1}" srcOrd="0" destOrd="0" parTransId="{1FB525EF-1FC9-43F1-AFD3-0C5636E2464A}" sibTransId="{1F838F77-2839-42B5-8116-B4AE7C76165A}"/>
    <dgm:cxn modelId="{7169AEF4-593D-40C2-9B63-3B2FE7A02E97}" type="presParOf" srcId="{E1EBFE3E-9CC9-4D61-BE17-04C59541C6FD}" destId="{FD53F820-0AED-43C1-A631-47B51F16F985}" srcOrd="0" destOrd="0" presId="urn:microsoft.com/office/officeart/2024/3/layout/verticalVisualTextBlock1"/>
    <dgm:cxn modelId="{1D70489E-9BA4-4EFC-995C-7234A1F40FC8}" type="presParOf" srcId="{FD53F820-0AED-43C1-A631-47B51F16F985}" destId="{CD817CA7-4F11-4ED3-B298-E9F4EC353C91}" srcOrd="0" destOrd="0" presId="urn:microsoft.com/office/officeart/2024/3/layout/verticalVisualTextBlock1"/>
    <dgm:cxn modelId="{F30C4B52-C519-4660-998C-86643A116867}" type="presParOf" srcId="{FD53F820-0AED-43C1-A631-47B51F16F985}" destId="{E5884611-68DF-44F1-980C-95B42C7FD76B}" srcOrd="1" destOrd="0" presId="urn:microsoft.com/office/officeart/2024/3/layout/verticalVisualTextBlock1"/>
    <dgm:cxn modelId="{BBC159DD-FC98-47DD-BAF5-14ED4E01D11A}" type="presParOf" srcId="{FD53F820-0AED-43C1-A631-47B51F16F985}" destId="{E2EF2D95-BBD8-459C-B0D1-E47AA78D80B4}" srcOrd="2" destOrd="0" presId="urn:microsoft.com/office/officeart/2024/3/layout/verticalVisualTextBlock1"/>
    <dgm:cxn modelId="{05F017C6-2B81-453F-8AEF-F3E3E3F68382}" type="presParOf" srcId="{E1EBFE3E-9CC9-4D61-BE17-04C59541C6FD}" destId="{7E189790-0F06-4F9C-8392-F21D6CCB483D}" srcOrd="1" destOrd="0" presId="urn:microsoft.com/office/officeart/2024/3/layout/verticalVisualTextBlock1"/>
    <dgm:cxn modelId="{7AD4914C-537C-4F71-92C9-C75F9FFA0E3A}" type="presParOf" srcId="{E1EBFE3E-9CC9-4D61-BE17-04C59541C6FD}" destId="{86DC8755-01F8-4F54-8A98-8FC31DA46259}" srcOrd="2" destOrd="0" presId="urn:microsoft.com/office/officeart/2024/3/layout/verticalVisualTextBlock1"/>
    <dgm:cxn modelId="{D5CD5F60-7576-4BC2-A97D-4E38C06BE9B2}" type="presParOf" srcId="{86DC8755-01F8-4F54-8A98-8FC31DA46259}" destId="{7BBEF542-A863-4C52-BFF0-B57359D906A8}" srcOrd="0" destOrd="0" presId="urn:microsoft.com/office/officeart/2024/3/layout/verticalVisualTextBlock1"/>
    <dgm:cxn modelId="{7A97056A-4D26-406A-AB51-FA1FB88BAD27}" type="presParOf" srcId="{86DC8755-01F8-4F54-8A98-8FC31DA46259}" destId="{C0E9D60A-C9E9-413D-86F9-ED6BD6F386D1}" srcOrd="1" destOrd="0" presId="urn:microsoft.com/office/officeart/2024/3/layout/verticalVisualTextBlock1"/>
    <dgm:cxn modelId="{A472AD9D-713A-4D4D-85A2-94B3CA560561}" type="presParOf" srcId="{86DC8755-01F8-4F54-8A98-8FC31DA46259}" destId="{7001A779-C31F-406E-8D93-AF5C734328F4}" srcOrd="2" destOrd="0" presId="urn:microsoft.com/office/officeart/2024/3/layout/verticalVisualTextBlock1"/>
    <dgm:cxn modelId="{D9ACE692-6A5C-41D0-AD81-031090EFE37F}" type="presParOf" srcId="{E1EBFE3E-9CC9-4D61-BE17-04C59541C6FD}" destId="{5C3D59F6-CB67-40B3-8DF6-6A91661D50E7}" srcOrd="3" destOrd="0" presId="urn:microsoft.com/office/officeart/2024/3/layout/verticalVisualTextBlock1"/>
    <dgm:cxn modelId="{06559B12-87AF-4385-8FA1-590ABF225A4D}" type="presParOf" srcId="{E1EBFE3E-9CC9-4D61-BE17-04C59541C6FD}" destId="{9B3F0461-85AA-49AA-9C82-111318C5F1F1}" srcOrd="4" destOrd="0" presId="urn:microsoft.com/office/officeart/2024/3/layout/verticalVisualTextBlock1"/>
    <dgm:cxn modelId="{52A0AD19-A713-4E37-A41E-2EDEB7AF7DD8}" type="presParOf" srcId="{9B3F0461-85AA-49AA-9C82-111318C5F1F1}" destId="{77078869-BDA3-4A30-AFD7-4FE55F5FB712}" srcOrd="0" destOrd="0" presId="urn:microsoft.com/office/officeart/2024/3/layout/verticalVisualTextBlock1"/>
    <dgm:cxn modelId="{C9B0DD95-0F4A-4684-8723-96499A586285}" type="presParOf" srcId="{9B3F0461-85AA-49AA-9C82-111318C5F1F1}" destId="{E18F3F21-70A5-4EBA-AD91-AD61DC42CBC4}" srcOrd="1" destOrd="0" presId="urn:microsoft.com/office/officeart/2024/3/layout/verticalVisualTextBlock1"/>
    <dgm:cxn modelId="{08633BD3-E052-4F19-B640-ABED12D97287}" type="presParOf" srcId="{9B3F0461-85AA-49AA-9C82-111318C5F1F1}" destId="{C3CFBAE0-0CE7-4C36-8CCA-32E63B787E4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7AC1D-983B-457B-B12A-147637DFEBC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12EAA26-D6CA-4E9C-BDB0-FE37DA739031}">
      <dgm:prSet/>
      <dgm:spPr/>
      <dgm:t>
        <a:bodyPr/>
        <a:lstStyle/>
        <a:p>
          <a:pPr>
            <a:lnSpc>
              <a:spcPct val="100000"/>
            </a:lnSpc>
            <a:defRPr b="1"/>
          </a:pPr>
          <a:r>
            <a:rPr lang="en-US"/>
            <a:t>Advent Season Significance</a:t>
          </a:r>
        </a:p>
      </dgm:t>
    </dgm:pt>
    <dgm:pt modelId="{0C5267DE-66ED-405B-A45D-3BCEBDBC30A9}" type="parTrans" cxnId="{64096895-AA40-4023-B529-AD782708A087}">
      <dgm:prSet/>
      <dgm:spPr/>
      <dgm:t>
        <a:bodyPr/>
        <a:lstStyle/>
        <a:p>
          <a:endParaRPr lang="en-US"/>
        </a:p>
      </dgm:t>
    </dgm:pt>
    <dgm:pt modelId="{9DC6EEC6-7FD0-4E61-B827-DE7B5264ED8A}" type="sibTrans" cxnId="{64096895-AA40-4023-B529-AD782708A087}">
      <dgm:prSet/>
      <dgm:spPr/>
      <dgm:t>
        <a:bodyPr/>
        <a:lstStyle/>
        <a:p>
          <a:pPr>
            <a:lnSpc>
              <a:spcPct val="100000"/>
            </a:lnSpc>
            <a:defRPr b="1"/>
          </a:pPr>
          <a:endParaRPr lang="en-US"/>
        </a:p>
      </dgm:t>
    </dgm:pt>
    <dgm:pt modelId="{7ECDEF98-5F03-40CB-9A09-E015AC19FC9A}">
      <dgm:prSet/>
      <dgm:spPr/>
      <dgm:t>
        <a:bodyPr/>
        <a:lstStyle/>
        <a:p>
          <a:pPr>
            <a:lnSpc>
              <a:spcPct val="100000"/>
            </a:lnSpc>
          </a:pPr>
          <a:r>
            <a:rPr lang="en-US"/>
            <a:t>Advent blends history, theology, and symbolism, preparing believers for Christ’s birth and return.</a:t>
          </a:r>
        </a:p>
      </dgm:t>
    </dgm:pt>
    <dgm:pt modelId="{CD27263F-76A0-4D21-81AA-ACD2B2284E9E}" type="parTrans" cxnId="{CC9A1B0C-B7FB-42C0-A10C-B202E7984D28}">
      <dgm:prSet/>
      <dgm:spPr/>
      <dgm:t>
        <a:bodyPr/>
        <a:lstStyle/>
        <a:p>
          <a:endParaRPr lang="en-US"/>
        </a:p>
      </dgm:t>
    </dgm:pt>
    <dgm:pt modelId="{667368BC-D299-4151-BAEC-635D4A42DA6A}" type="sibTrans" cxnId="{CC9A1B0C-B7FB-42C0-A10C-B202E7984D28}">
      <dgm:prSet/>
      <dgm:spPr/>
      <dgm:t>
        <a:bodyPr/>
        <a:lstStyle/>
        <a:p>
          <a:endParaRPr lang="en-US"/>
        </a:p>
      </dgm:t>
    </dgm:pt>
    <dgm:pt modelId="{39F21461-1BD0-41D8-B38A-C2E58A64C8A3}">
      <dgm:prSet/>
      <dgm:spPr/>
      <dgm:t>
        <a:bodyPr/>
        <a:lstStyle/>
        <a:p>
          <a:pPr>
            <a:lnSpc>
              <a:spcPct val="100000"/>
            </a:lnSpc>
            <a:defRPr b="1"/>
          </a:pPr>
          <a:r>
            <a:rPr lang="en-US"/>
            <a:t>Spiritual Reflection</a:t>
          </a:r>
        </a:p>
      </dgm:t>
    </dgm:pt>
    <dgm:pt modelId="{08F8B020-3917-4D25-9CD4-04650955CAAC}" type="parTrans" cxnId="{3D0B5DEF-048D-497E-9135-6310DFC9E3F5}">
      <dgm:prSet/>
      <dgm:spPr/>
      <dgm:t>
        <a:bodyPr/>
        <a:lstStyle/>
        <a:p>
          <a:endParaRPr lang="en-US"/>
        </a:p>
      </dgm:t>
    </dgm:pt>
    <dgm:pt modelId="{FBA07339-8230-4FD6-B903-5FE042EADD12}" type="sibTrans" cxnId="{3D0B5DEF-048D-497E-9135-6310DFC9E3F5}">
      <dgm:prSet/>
      <dgm:spPr/>
      <dgm:t>
        <a:bodyPr/>
        <a:lstStyle/>
        <a:p>
          <a:endParaRPr lang="en-US"/>
        </a:p>
      </dgm:t>
    </dgm:pt>
    <dgm:pt modelId="{56FD1E3E-BDAE-42F2-B281-3D6D77891E9E}">
      <dgm:prSet/>
      <dgm:spPr/>
      <dgm:t>
        <a:bodyPr/>
        <a:lstStyle/>
        <a:p>
          <a:pPr>
            <a:lnSpc>
              <a:spcPct val="100000"/>
            </a:lnSpc>
          </a:pPr>
          <a:r>
            <a:rPr lang="en-US"/>
            <a:t>Advent traditions encourage deep spiritual reflection and renewal during the season.</a:t>
          </a:r>
        </a:p>
      </dgm:t>
    </dgm:pt>
    <dgm:pt modelId="{228E6D9E-920C-45A3-802C-488B0565D81A}" type="parTrans" cxnId="{E45046D8-8B96-4C79-B3A6-F57693372339}">
      <dgm:prSet/>
      <dgm:spPr/>
      <dgm:t>
        <a:bodyPr/>
        <a:lstStyle/>
        <a:p>
          <a:endParaRPr lang="en-US"/>
        </a:p>
      </dgm:t>
    </dgm:pt>
    <dgm:pt modelId="{DB6EB819-4AF1-4B63-AF28-A635C7B5F708}" type="sibTrans" cxnId="{E45046D8-8B96-4C79-B3A6-F57693372339}">
      <dgm:prSet/>
      <dgm:spPr/>
      <dgm:t>
        <a:bodyPr/>
        <a:lstStyle/>
        <a:p>
          <a:endParaRPr lang="en-US"/>
        </a:p>
      </dgm:t>
    </dgm:pt>
    <dgm:pt modelId="{35C137B1-292B-4249-A576-F737D794E735}" type="pres">
      <dgm:prSet presAssocID="{A9D7AC1D-983B-457B-B12A-147637DFEBC0}" presName="Name0" presStyleCnt="0">
        <dgm:presLayoutVars>
          <dgm:dir/>
          <dgm:resizeHandles val="exact"/>
        </dgm:presLayoutVars>
      </dgm:prSet>
      <dgm:spPr/>
    </dgm:pt>
    <dgm:pt modelId="{CEA19BDB-8F20-4FC4-8363-F9E81B2716D7}" type="pres">
      <dgm:prSet presAssocID="{812EAA26-D6CA-4E9C-BDB0-FE37DA739031}" presName="compNode" presStyleCnt="0"/>
      <dgm:spPr/>
    </dgm:pt>
    <dgm:pt modelId="{F239C4AE-832A-4CC0-B381-017960FEEAE0}" type="pres">
      <dgm:prSet presAssocID="{812EAA26-D6CA-4E9C-BDB0-FE37DA739031}" presName="pictRect" presStyleLbl="revTx" presStyleIdx="0" presStyleCnt="4">
        <dgm:presLayoutVars>
          <dgm:chMax val="0"/>
          <dgm:bulletEnabled/>
        </dgm:presLayoutVars>
      </dgm:prSet>
      <dgm:spPr/>
    </dgm:pt>
    <dgm:pt modelId="{F9E66B0C-E29B-4C58-A3AF-CFA0425B4FC8}" type="pres">
      <dgm:prSet presAssocID="{812EAA26-D6CA-4E9C-BDB0-FE37DA739031}" presName="textRect" presStyleLbl="revTx" presStyleIdx="1" presStyleCnt="4">
        <dgm:presLayoutVars>
          <dgm:bulletEnabled/>
        </dgm:presLayoutVars>
      </dgm:prSet>
      <dgm:spPr/>
    </dgm:pt>
    <dgm:pt modelId="{063E809A-A0E9-4D23-9E27-2A238525966B}" type="pres">
      <dgm:prSet presAssocID="{9DC6EEC6-7FD0-4E61-B827-DE7B5264ED8A}" presName="sibTrans" presStyleLbl="sibTrans2D1" presStyleIdx="0" presStyleCnt="0"/>
      <dgm:spPr/>
    </dgm:pt>
    <dgm:pt modelId="{19F12DBE-05AE-45B8-9888-F15A99DA390E}" type="pres">
      <dgm:prSet presAssocID="{39F21461-1BD0-41D8-B38A-C2E58A64C8A3}" presName="compNode" presStyleCnt="0"/>
      <dgm:spPr/>
    </dgm:pt>
    <dgm:pt modelId="{1BC4BCD5-0519-4EEF-B318-5CE9573B50A0}" type="pres">
      <dgm:prSet presAssocID="{39F21461-1BD0-41D8-B38A-C2E58A64C8A3}" presName="pictRect" presStyleLbl="revTx" presStyleIdx="2" presStyleCnt="4">
        <dgm:presLayoutVars>
          <dgm:chMax val="0"/>
          <dgm:bulletEnabled/>
        </dgm:presLayoutVars>
      </dgm:prSet>
      <dgm:spPr/>
    </dgm:pt>
    <dgm:pt modelId="{F7528784-38D1-4F6E-A10F-C017A6629AE4}" type="pres">
      <dgm:prSet presAssocID="{39F21461-1BD0-41D8-B38A-C2E58A64C8A3}" presName="textRect" presStyleLbl="revTx" presStyleIdx="3" presStyleCnt="4">
        <dgm:presLayoutVars>
          <dgm:bulletEnabled/>
        </dgm:presLayoutVars>
      </dgm:prSet>
      <dgm:spPr/>
    </dgm:pt>
  </dgm:ptLst>
  <dgm:cxnLst>
    <dgm:cxn modelId="{CC9A1B0C-B7FB-42C0-A10C-B202E7984D28}" srcId="{812EAA26-D6CA-4E9C-BDB0-FE37DA739031}" destId="{7ECDEF98-5F03-40CB-9A09-E015AC19FC9A}" srcOrd="0" destOrd="0" parTransId="{CD27263F-76A0-4D21-81AA-ACD2B2284E9E}" sibTransId="{667368BC-D299-4151-BAEC-635D4A42DA6A}"/>
    <dgm:cxn modelId="{2878EC1C-99E0-4D16-BCB5-2EAC9502842C}" type="presOf" srcId="{7ECDEF98-5F03-40CB-9A09-E015AC19FC9A}" destId="{F9E66B0C-E29B-4C58-A3AF-CFA0425B4FC8}" srcOrd="0" destOrd="0" presId="urn:microsoft.com/office/officeart/2024/3/layout/hArchList1"/>
    <dgm:cxn modelId="{E039815A-08D5-4AAA-9BD6-960026383998}" type="presOf" srcId="{9DC6EEC6-7FD0-4E61-B827-DE7B5264ED8A}" destId="{063E809A-A0E9-4D23-9E27-2A238525966B}" srcOrd="0" destOrd="0" presId="urn:microsoft.com/office/officeart/2024/3/layout/hArchList1"/>
    <dgm:cxn modelId="{E0B4FC8D-7B7F-4104-AD4D-E44DD69DB36C}" type="presOf" srcId="{39F21461-1BD0-41D8-B38A-C2E58A64C8A3}" destId="{1BC4BCD5-0519-4EEF-B318-5CE9573B50A0}" srcOrd="0" destOrd="0" presId="urn:microsoft.com/office/officeart/2024/3/layout/hArchList1"/>
    <dgm:cxn modelId="{CA045E92-2A2E-49F7-BD0F-6592E74FAB48}" type="presOf" srcId="{A9D7AC1D-983B-457B-B12A-147637DFEBC0}" destId="{35C137B1-292B-4249-A576-F737D794E735}" srcOrd="0" destOrd="0" presId="urn:microsoft.com/office/officeart/2024/3/layout/hArchList1"/>
    <dgm:cxn modelId="{64096895-AA40-4023-B529-AD782708A087}" srcId="{A9D7AC1D-983B-457B-B12A-147637DFEBC0}" destId="{812EAA26-D6CA-4E9C-BDB0-FE37DA739031}" srcOrd="0" destOrd="0" parTransId="{0C5267DE-66ED-405B-A45D-3BCEBDBC30A9}" sibTransId="{9DC6EEC6-7FD0-4E61-B827-DE7B5264ED8A}"/>
    <dgm:cxn modelId="{522DE1BD-A5DB-494E-B003-56084DBAFD8B}" type="presOf" srcId="{56FD1E3E-BDAE-42F2-B281-3D6D77891E9E}" destId="{F7528784-38D1-4F6E-A10F-C017A6629AE4}" srcOrd="0" destOrd="0" presId="urn:microsoft.com/office/officeart/2024/3/layout/hArchList1"/>
    <dgm:cxn modelId="{E45046D8-8B96-4C79-B3A6-F57693372339}" srcId="{39F21461-1BD0-41D8-B38A-C2E58A64C8A3}" destId="{56FD1E3E-BDAE-42F2-B281-3D6D77891E9E}" srcOrd="0" destOrd="0" parTransId="{228E6D9E-920C-45A3-802C-488B0565D81A}" sibTransId="{DB6EB819-4AF1-4B63-AF28-A635C7B5F708}"/>
    <dgm:cxn modelId="{26B930DF-1F5C-4A42-A940-D370164C7DD8}" type="presOf" srcId="{812EAA26-D6CA-4E9C-BDB0-FE37DA739031}" destId="{F239C4AE-832A-4CC0-B381-017960FEEAE0}" srcOrd="0" destOrd="0" presId="urn:microsoft.com/office/officeart/2024/3/layout/hArchList1"/>
    <dgm:cxn modelId="{3D0B5DEF-048D-497E-9135-6310DFC9E3F5}" srcId="{A9D7AC1D-983B-457B-B12A-147637DFEBC0}" destId="{39F21461-1BD0-41D8-B38A-C2E58A64C8A3}" srcOrd="1" destOrd="0" parTransId="{08F8B020-3917-4D25-9CD4-04650955CAAC}" sibTransId="{FBA07339-8230-4FD6-B903-5FE042EADD12}"/>
    <dgm:cxn modelId="{0AC75F1C-D649-4864-A423-B54F3648B30C}" type="presParOf" srcId="{35C137B1-292B-4249-A576-F737D794E735}" destId="{CEA19BDB-8F20-4FC4-8363-F9E81B2716D7}" srcOrd="0" destOrd="0" presId="urn:microsoft.com/office/officeart/2024/3/layout/hArchList1"/>
    <dgm:cxn modelId="{DA2872D1-A356-42B1-882A-64067AAC53EC}" type="presParOf" srcId="{CEA19BDB-8F20-4FC4-8363-F9E81B2716D7}" destId="{F239C4AE-832A-4CC0-B381-017960FEEAE0}" srcOrd="0" destOrd="0" presId="urn:microsoft.com/office/officeart/2024/3/layout/hArchList1"/>
    <dgm:cxn modelId="{AEC7E5F1-0FB7-4D43-B54B-ED11A4C63CB9}" type="presParOf" srcId="{CEA19BDB-8F20-4FC4-8363-F9E81B2716D7}" destId="{F9E66B0C-E29B-4C58-A3AF-CFA0425B4FC8}" srcOrd="1" destOrd="0" presId="urn:microsoft.com/office/officeart/2024/3/layout/hArchList1"/>
    <dgm:cxn modelId="{A29A741C-48EE-40CC-AAE4-91AB2A7FB2E3}" type="presParOf" srcId="{35C137B1-292B-4249-A576-F737D794E735}" destId="{063E809A-A0E9-4D23-9E27-2A238525966B}" srcOrd="1" destOrd="0" presId="urn:microsoft.com/office/officeart/2024/3/layout/hArchList1"/>
    <dgm:cxn modelId="{5D18B937-43BF-4988-A436-59E79F401BAB}" type="presParOf" srcId="{35C137B1-292B-4249-A576-F737D794E735}" destId="{19F12DBE-05AE-45B8-9888-F15A99DA390E}" srcOrd="2" destOrd="0" presId="urn:microsoft.com/office/officeart/2024/3/layout/hArchList1"/>
    <dgm:cxn modelId="{5756472B-62EC-4D6F-A8E4-1BF538542977}" type="presParOf" srcId="{19F12DBE-05AE-45B8-9888-F15A99DA390E}" destId="{1BC4BCD5-0519-4EEF-B318-5CE9573B50A0}" srcOrd="0" destOrd="0" presId="urn:microsoft.com/office/officeart/2024/3/layout/hArchList1"/>
    <dgm:cxn modelId="{79C8073C-86DD-4C10-AEAA-98D50E66783E}" type="presParOf" srcId="{19F12DBE-05AE-45B8-9888-F15A99DA390E}" destId="{F7528784-38D1-4F6E-A10F-C017A6629AE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17CA7-4F11-4ED3-B298-E9F4EC353C91}">
      <dsp:nvSpPr>
        <dsp:cNvPr id="0" name=""/>
        <dsp:cNvSpPr/>
      </dsp:nvSpPr>
      <dsp:spPr>
        <a:xfrm>
          <a:off x="0" y="0"/>
          <a:ext cx="1080938" cy="10809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5751" b="1"/>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884611-68DF-44F1-980C-95B42C7FD76B}">
      <dsp:nvSpPr>
        <dsp:cNvPr id="0" name=""/>
        <dsp:cNvSpPr/>
      </dsp:nvSpPr>
      <dsp:spPr>
        <a:xfrm>
          <a:off x="1260938" y="0"/>
          <a:ext cx="7563974" cy="38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Hope in Advent</a:t>
          </a:r>
        </a:p>
      </dsp:txBody>
      <dsp:txXfrm>
        <a:off x="1260938" y="0"/>
        <a:ext cx="7563974" cy="381609"/>
      </dsp:txXfrm>
    </dsp:sp>
    <dsp:sp modelId="{E2EF2D95-BBD8-459C-B0D1-E47AA78D80B4}">
      <dsp:nvSpPr>
        <dsp:cNvPr id="0" name=""/>
        <dsp:cNvSpPr/>
      </dsp:nvSpPr>
      <dsp:spPr>
        <a:xfrm>
          <a:off x="1260938" y="381609"/>
          <a:ext cx="7563974" cy="69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Hope is a central theme during Advent, symbolizing trust in the promise of Christ's coming.</a:t>
          </a:r>
        </a:p>
      </dsp:txBody>
      <dsp:txXfrm>
        <a:off x="1260938" y="381609"/>
        <a:ext cx="7563974" cy="699329"/>
      </dsp:txXfrm>
    </dsp:sp>
    <dsp:sp modelId="{7BBEF542-A863-4C52-BFF0-B57359D906A8}">
      <dsp:nvSpPr>
        <dsp:cNvPr id="0" name=""/>
        <dsp:cNvSpPr/>
      </dsp:nvSpPr>
      <dsp:spPr>
        <a:xfrm>
          <a:off x="0" y="1167413"/>
          <a:ext cx="1080938" cy="10809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4438" r="16065" b="4"/>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0E9D60A-C9E9-413D-86F9-ED6BD6F386D1}">
      <dsp:nvSpPr>
        <dsp:cNvPr id="0" name=""/>
        <dsp:cNvSpPr/>
      </dsp:nvSpPr>
      <dsp:spPr>
        <a:xfrm>
          <a:off x="1260938" y="1167413"/>
          <a:ext cx="7563974" cy="38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Anticipation and Expectation</a:t>
          </a:r>
        </a:p>
      </dsp:txBody>
      <dsp:txXfrm>
        <a:off x="1260938" y="1167413"/>
        <a:ext cx="7563974" cy="381609"/>
      </dsp:txXfrm>
    </dsp:sp>
    <dsp:sp modelId="{7001A779-C31F-406E-8D93-AF5C734328F4}">
      <dsp:nvSpPr>
        <dsp:cNvPr id="0" name=""/>
        <dsp:cNvSpPr/>
      </dsp:nvSpPr>
      <dsp:spPr>
        <a:xfrm>
          <a:off x="1260938" y="1549022"/>
          <a:ext cx="7563974" cy="69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Advent involves anticipation, preparing believers mentally and spiritually for Christ’s arrival.</a:t>
          </a:r>
        </a:p>
      </dsp:txBody>
      <dsp:txXfrm>
        <a:off x="1260938" y="1549022"/>
        <a:ext cx="7563974" cy="699329"/>
      </dsp:txXfrm>
    </dsp:sp>
    <dsp:sp modelId="{77078869-BDA3-4A30-AFD7-4FE55F5FB712}">
      <dsp:nvSpPr>
        <dsp:cNvPr id="0" name=""/>
        <dsp:cNvSpPr/>
      </dsp:nvSpPr>
      <dsp:spPr>
        <a:xfrm>
          <a:off x="0" y="2334827"/>
          <a:ext cx="1080938" cy="10809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123" r="14130" b="4"/>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18F3F21-70A5-4EBA-AD91-AD61DC42CBC4}">
      <dsp:nvSpPr>
        <dsp:cNvPr id="0" name=""/>
        <dsp:cNvSpPr/>
      </dsp:nvSpPr>
      <dsp:spPr>
        <a:xfrm>
          <a:off x="1260938" y="2334827"/>
          <a:ext cx="7563974" cy="381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GB" sz="1800" kern="1200"/>
            <a:t>Preparation of Hearts</a:t>
          </a:r>
        </a:p>
      </dsp:txBody>
      <dsp:txXfrm>
        <a:off x="1260938" y="2334827"/>
        <a:ext cx="7563974" cy="381609"/>
      </dsp:txXfrm>
    </dsp:sp>
    <dsp:sp modelId="{C3CFBAE0-0CE7-4C36-8CCA-32E63B787E4C}">
      <dsp:nvSpPr>
        <dsp:cNvPr id="0" name=""/>
        <dsp:cNvSpPr/>
      </dsp:nvSpPr>
      <dsp:spPr>
        <a:xfrm>
          <a:off x="1260938" y="2716436"/>
          <a:ext cx="7563974" cy="699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GB" sz="1400" kern="1200"/>
            <a:t>Believers prepare their hearts and minds, fostering readiness for both historical and future fulfillment.</a:t>
          </a:r>
        </a:p>
      </dsp:txBody>
      <dsp:txXfrm>
        <a:off x="1260938" y="2716436"/>
        <a:ext cx="7563974" cy="699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9C4AE-832A-4CC0-B381-017960FEEAE0}">
      <dsp:nvSpPr>
        <dsp:cNvPr id="0" name=""/>
        <dsp:cNvSpPr/>
      </dsp:nvSpPr>
      <dsp:spPr>
        <a:xfrm>
          <a:off x="0" y="0"/>
          <a:ext cx="5184567" cy="33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Advent Season Significance</a:t>
          </a:r>
        </a:p>
      </dsp:txBody>
      <dsp:txXfrm>
        <a:off x="0" y="0"/>
        <a:ext cx="5184567" cy="339474"/>
      </dsp:txXfrm>
    </dsp:sp>
    <dsp:sp modelId="{F9E66B0C-E29B-4C58-A3AF-CFA0425B4FC8}">
      <dsp:nvSpPr>
        <dsp:cNvPr id="0" name=""/>
        <dsp:cNvSpPr/>
      </dsp:nvSpPr>
      <dsp:spPr>
        <a:xfrm>
          <a:off x="0" y="339474"/>
          <a:ext cx="5184567" cy="24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Advent blends history, theology, and symbolism, preparing believers for Christ’s birth and return.</a:t>
          </a:r>
        </a:p>
      </dsp:txBody>
      <dsp:txXfrm>
        <a:off x="0" y="339474"/>
        <a:ext cx="5184567" cy="2424479"/>
      </dsp:txXfrm>
    </dsp:sp>
    <dsp:sp modelId="{1BC4BCD5-0519-4EEF-B318-5CE9573B50A0}">
      <dsp:nvSpPr>
        <dsp:cNvPr id="0" name=""/>
        <dsp:cNvSpPr/>
      </dsp:nvSpPr>
      <dsp:spPr>
        <a:xfrm>
          <a:off x="5703023" y="0"/>
          <a:ext cx="5184567" cy="339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Spiritual Reflection</a:t>
          </a:r>
        </a:p>
      </dsp:txBody>
      <dsp:txXfrm>
        <a:off x="5703023" y="0"/>
        <a:ext cx="5184567" cy="339474"/>
      </dsp:txXfrm>
    </dsp:sp>
    <dsp:sp modelId="{F7528784-38D1-4F6E-A10F-C017A6629AE4}">
      <dsp:nvSpPr>
        <dsp:cNvPr id="0" name=""/>
        <dsp:cNvSpPr/>
      </dsp:nvSpPr>
      <dsp:spPr>
        <a:xfrm>
          <a:off x="5703023" y="339474"/>
          <a:ext cx="5184567" cy="242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Advent traditions encourage deep spiritual reflection and renewal during the season.</a:t>
          </a:r>
        </a:p>
      </dsp:txBody>
      <dsp:txXfrm>
        <a:off x="5703023" y="339474"/>
        <a:ext cx="5184567" cy="242447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3CAA7-1212-4EF1-AD6B-84C68B0CDCF7}"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5DB94-01D5-4FBF-9BBD-B12C121447A8}" type="slidenum">
              <a:rPr lang="en-GB" smtClean="0"/>
              <a:t>‹#›</a:t>
            </a:fld>
            <a:endParaRPr lang="en-GB"/>
          </a:p>
        </p:txBody>
      </p:sp>
    </p:spTree>
    <p:extLst>
      <p:ext uri="{BB962C8B-B14F-4D97-AF65-F5344CB8AC3E}">
        <p14:creationId xmlns:p14="http://schemas.microsoft.com/office/powerpoint/2010/main" val="234606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explores the season of Advent, focusing on its place in the Christian calendar, its historical background, theological significance, and the symbolism associated with Advent traditions such as the wreath.
</a:t>
            </a:r>
          </a:p>
        </p:txBody>
      </p:sp>
      <p:sp>
        <p:nvSpPr>
          <p:cNvPr id="4" name="Slide Number Placeholder 3"/>
          <p:cNvSpPr>
            <a:spLocks noGrp="1"/>
          </p:cNvSpPr>
          <p:nvPr>
            <p:ph type="sldNum" sz="quarter" idx="5"/>
          </p:nvPr>
        </p:nvSpPr>
        <p:spPr/>
        <p:txBody>
          <a:bodyPr/>
          <a:lstStyle/>
          <a:p>
            <a:fld id="{32A9E086-FD9C-4B28-B2DA-09DD16010786}" type="slidenum">
              <a:rPr lang="en-GB" smtClean="0"/>
              <a:t>1</a:t>
            </a:fld>
            <a:endParaRPr lang="en-GB"/>
          </a:p>
        </p:txBody>
      </p:sp>
    </p:spTree>
    <p:extLst>
      <p:ext uri="{BB962C8B-B14F-4D97-AF65-F5344CB8AC3E}">
        <p14:creationId xmlns:p14="http://schemas.microsoft.com/office/powerpoint/2010/main" val="197432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season offers an opportunity for self-examination, repentance, and renewal, helping believers deepen their faith and readiness for Christ’s presence.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10</a:t>
            </a:fld>
            <a:endParaRPr lang="en-GB"/>
          </a:p>
        </p:txBody>
      </p:sp>
    </p:spTree>
    <p:extLst>
      <p:ext uri="{BB962C8B-B14F-4D97-AF65-F5344CB8AC3E}">
        <p14:creationId xmlns:p14="http://schemas.microsoft.com/office/powerpoint/2010/main" val="51484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Advent wreath tradition originated in the 19th century, serving as a tangible countdown to Christmas and a tool for family and congregational devotion.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11</a:t>
            </a:fld>
            <a:endParaRPr lang="en-GB"/>
          </a:p>
        </p:txBody>
      </p:sp>
    </p:spTree>
    <p:extLst>
      <p:ext uri="{BB962C8B-B14F-4D97-AF65-F5344CB8AC3E}">
        <p14:creationId xmlns:p14="http://schemas.microsoft.com/office/powerpoint/2010/main" val="364202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wreath typically has four candles representing each week of Advent, often with three purple and one pink candle, symbolizing penitence and joy respectively.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12</a:t>
            </a:fld>
            <a:endParaRPr lang="en-GB"/>
          </a:p>
        </p:txBody>
      </p:sp>
    </p:spTree>
    <p:extLst>
      <p:ext uri="{BB962C8B-B14F-4D97-AF65-F5344CB8AC3E}">
        <p14:creationId xmlns:p14="http://schemas.microsoft.com/office/powerpoint/2010/main" val="46140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Lighting the candles weekly serves as a ritual that fosters reflection on the season’s themes, inspiring hope and spiritual awareness in the anticipation of Christ’s coming.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13</a:t>
            </a:fld>
            <a:endParaRPr lang="en-GB"/>
          </a:p>
        </p:txBody>
      </p:sp>
    </p:spTree>
    <p:extLst>
      <p:ext uri="{BB962C8B-B14F-4D97-AF65-F5344CB8AC3E}">
        <p14:creationId xmlns:p14="http://schemas.microsoft.com/office/powerpoint/2010/main" val="260116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Advent is a rich liturgical season blending history, theology, and symbolism to prepare believers for the joyous celebration of Christ’s birth and his future return. Its traditions offer meaningful ways to engage in spiritual reflection and renewal.</a:t>
            </a:r>
          </a:p>
        </p:txBody>
      </p:sp>
      <p:sp>
        <p:nvSpPr>
          <p:cNvPr id="4" name="Slide Number Placeholder 3"/>
          <p:cNvSpPr>
            <a:spLocks noGrp="1"/>
          </p:cNvSpPr>
          <p:nvPr>
            <p:ph type="sldNum" sz="quarter" idx="5"/>
          </p:nvPr>
        </p:nvSpPr>
        <p:spPr/>
        <p:txBody>
          <a:bodyPr/>
          <a:lstStyle/>
          <a:p>
            <a:fld id="{32A9E086-FD9C-4B28-B2DA-09DD16010786}" type="slidenum">
              <a:rPr lang="en-GB" smtClean="0"/>
              <a:t>14</a:t>
            </a:fld>
            <a:endParaRPr lang="en-GB"/>
          </a:p>
        </p:txBody>
      </p:sp>
    </p:spTree>
    <p:extLst>
      <p:ext uri="{BB962C8B-B14F-4D97-AF65-F5344CB8AC3E}">
        <p14:creationId xmlns:p14="http://schemas.microsoft.com/office/powerpoint/2010/main" val="200193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Advent is the beginning of the liturgical year in many Christian denominations and serves as a season of anticipation leading up to Christmas. It sets the tone for reflection and preparation.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2</a:t>
            </a:fld>
            <a:endParaRPr lang="en-GB"/>
          </a:p>
        </p:txBody>
      </p:sp>
    </p:spTree>
    <p:extLst>
      <p:ext uri="{BB962C8B-B14F-4D97-AF65-F5344CB8AC3E}">
        <p14:creationId xmlns:p14="http://schemas.microsoft.com/office/powerpoint/2010/main" val="74762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Advent typically spans four weeks, starting on the Sunday nearest to November 30 and lasting until Christmas Eve. This timing emphasizes the anticipation of Christ’s birth and his eventual second coming.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3</a:t>
            </a:fld>
            <a:endParaRPr lang="en-GB"/>
          </a:p>
        </p:txBody>
      </p:sp>
    </p:spTree>
    <p:extLst>
      <p:ext uri="{BB962C8B-B14F-4D97-AF65-F5344CB8AC3E}">
        <p14:creationId xmlns:p14="http://schemas.microsoft.com/office/powerpoint/2010/main" val="348654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During Advent, Christians engage in various practices such as prayer, fasting, lighting candles, and special church services. These traditions foster spiritual readiness and community participation.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4</a:t>
            </a:fld>
            <a:endParaRPr lang="en-GB"/>
          </a:p>
        </p:txBody>
      </p:sp>
    </p:spTree>
    <p:extLst>
      <p:ext uri="{BB962C8B-B14F-4D97-AF65-F5344CB8AC3E}">
        <p14:creationId xmlns:p14="http://schemas.microsoft.com/office/powerpoint/2010/main" val="16776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Advent’s origins trace back to early Christian practices of fasting and preparation, evolving through centuries to become a formal liturgical season with structured observances.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5</a:t>
            </a:fld>
            <a:endParaRPr lang="en-GB"/>
          </a:p>
        </p:txBody>
      </p:sp>
    </p:spTree>
    <p:extLst>
      <p:ext uri="{BB962C8B-B14F-4D97-AF65-F5344CB8AC3E}">
        <p14:creationId xmlns:p14="http://schemas.microsoft.com/office/powerpoint/2010/main" val="215839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Advent is a period to spiritually prepare for both the celebration of Christ’s birth and his promised second coming, blending themes of remembrance and expectation.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6</a:t>
            </a:fld>
            <a:endParaRPr lang="en-GB"/>
          </a:p>
        </p:txBody>
      </p:sp>
    </p:spTree>
    <p:extLst>
      <p:ext uri="{BB962C8B-B14F-4D97-AF65-F5344CB8AC3E}">
        <p14:creationId xmlns:p14="http://schemas.microsoft.com/office/powerpoint/2010/main" val="39789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During Advent, the Church reflects on prophetic announcements and figures such as John the Baptist who prepared the way for Jesus, highlighting the continuity of God’s plan.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7</a:t>
            </a:fld>
            <a:endParaRPr lang="en-GB"/>
          </a:p>
        </p:txBody>
      </p:sp>
    </p:spTree>
    <p:extLst>
      <p:ext uri="{BB962C8B-B14F-4D97-AF65-F5344CB8AC3E}">
        <p14:creationId xmlns:p14="http://schemas.microsoft.com/office/powerpoint/2010/main" val="134203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Central to Advent are the themes of hope and anticipation as believers prepare their hearts and minds for the coming of Christ in history and in the future.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8</a:t>
            </a:fld>
            <a:endParaRPr lang="en-GB"/>
          </a:p>
        </p:txBody>
      </p:sp>
    </p:spTree>
    <p:extLst>
      <p:ext uri="{BB962C8B-B14F-4D97-AF65-F5344CB8AC3E}">
        <p14:creationId xmlns:p14="http://schemas.microsoft.com/office/powerpoint/2010/main" val="103302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Advent uniquely recognizes both the first coming of Jesus as a child and the future second coming, encouraging a balance of joyful remembrance and sober expectation.
Image source: Microsoft 365 content library
</a:t>
            </a:r>
          </a:p>
        </p:txBody>
      </p:sp>
      <p:sp>
        <p:nvSpPr>
          <p:cNvPr id="4" name="Slide Number Placeholder 3"/>
          <p:cNvSpPr>
            <a:spLocks noGrp="1"/>
          </p:cNvSpPr>
          <p:nvPr>
            <p:ph type="sldNum" sz="quarter" idx="5"/>
          </p:nvPr>
        </p:nvSpPr>
        <p:spPr/>
        <p:txBody>
          <a:bodyPr/>
          <a:lstStyle/>
          <a:p>
            <a:fld id="{32A9E086-FD9C-4B28-B2DA-09DD16010786}" type="slidenum">
              <a:rPr lang="en-GB" smtClean="0"/>
              <a:t>9</a:t>
            </a:fld>
            <a:endParaRPr lang="en-GB"/>
          </a:p>
        </p:txBody>
      </p:sp>
    </p:spTree>
    <p:extLst>
      <p:ext uri="{BB962C8B-B14F-4D97-AF65-F5344CB8AC3E}">
        <p14:creationId xmlns:p14="http://schemas.microsoft.com/office/powerpoint/2010/main" val="87945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CE9A102-FDAF-4595-A644-7E6F4C8DBF80}" type="datetime1">
              <a:rPr lang="en-US" smtClean="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17801171"/>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380FEA8-CDC1-4005-8303-9CD14727187F}"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19923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7360293-B2F1-4E96-87C7-1FA90EE03E5D}"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6461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84A17C-437A-48DB-B253-EAC6F1F47D65}"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132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4B21F02-90F1-4FCB-B815-2488EFAD6862}"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7320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C1308C3-0FF6-4144-9500-D744D9628FB5}"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677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D1A8E3C-717E-4A96-AA84-3FEC9FD6F46E}"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8293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435B2DB-5EC0-49F4-A901-1DC2CD146186}"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731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F0F9353-1566-4DD9-95D7-94EFB89A1A4E}"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2884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87D0CE4-916B-467F-BC2A-6F63D3FFC68A}"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9959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F613C168-0128-4E32-B5CD-9B6DAAE3B374}"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3117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633A8E1B-DBE2-4F0F-A74F-D1CD16DB248B}" type="datetime1">
              <a:rPr lang="en-US" smtClean="0"/>
              <a:t>12/1/2025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97086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AABA5AE-FF49-4EA4-A930-1044DA6F24A0}"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96701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486C290-EFF4-48CC-958E-E4D70ECBAAB7}"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34019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72DE330B-6D3A-4901-A1BA-F4796E10625B}"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8269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F315A60-4ACE-47F4-B729-888AD6BD3377}"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626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143DB57-530F-41D6-9087-ACE99D550312}"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77462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9C2978D-8427-4EE8-9B9D-CC2ED3C1979D}"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70118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5216B92-1E46-4830-8221-1DEFFD5BEB5A}"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04641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1BE24E9-1684-4084-9EE6-531BCFFE8818}"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6310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0624B3F-655F-49ED-B795-E220279DCD19}"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8693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F5C74BDD-B924-4700-9FE3-3587F3CB3F92}"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6207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55A5A8FF-98D9-4D9F-9051-E0BC9EB6C360}" type="datetime1">
              <a:rPr lang="en-US" smtClean="0"/>
              <a:t>12/1/2025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396651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D93D261-FB6A-48FA-A60C-BA393D75CEEC}"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5104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FBEA50E-DFD7-400C-ABEA-3B243B8C1F9F}"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47621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1DD31A35-6AA8-4D09-A4D1-E8743623414D}"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00635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2D25832-FA86-44AD-8E7C-DDDA81D0014E}"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8626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F967C4C3-0FA7-4C0D-8098-69C221EB0BF4}" type="datetime1">
              <a:rPr lang="en-US" smtClean="0"/>
              <a:t>12/1/2025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252030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2902E650-A5F5-4FB6-9D53-F1B1F7E331DE}" type="datetime1">
              <a:rPr lang="en-US" smtClean="0"/>
              <a:t>12/1/2025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66199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63469ADC-5352-4B1E-8F4F-500B5C7A6F2B}" type="datetime1">
              <a:rPr lang="en-US" smtClean="0"/>
              <a:t>12/1/2025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12568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D0FDAD2-97A8-4B85-B535-27B5DEF26777}" type="datetime1">
              <a:rPr lang="en-US" smtClean="0"/>
              <a:t>12/1/2025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771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8ED5918-F0A7-4578-92F7-2B29268ED2BC}" type="datetime1">
              <a:rPr lang="en-US" smtClean="0"/>
              <a:t>12/1/2025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55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674AD3B-DBEC-417B-A9F6-A9AD0DFBC328}" type="datetime1">
              <a:rPr lang="en-US" smtClean="0"/>
              <a:t>12/1/2025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53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D549F09-FBA7-4B40-B6C0-870722AB558B}"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18673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E568F360-5F92-45EF-B733-616512143443}" type="datetime1">
              <a:rPr lang="en-US" smtClean="0"/>
              <a:t>12/1/2025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8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0952AC81-8C77-4764-B3EB-045A3E45F194}" type="datetime1">
              <a:rPr lang="en-US" smtClean="0"/>
              <a:t>12/1/2025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39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784ABAE-9AA1-43EF-BBBB-01512FA39040}"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0524817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8447142-46D2-4886-BD4A-73EEFDE27767}"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9927445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1248B60-174E-4E05-BC22-85745490E5E1}"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52561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B605FB-C8F1-4059-9B4D-0FB8A81F7050}" type="datetime1">
              <a:rPr lang="en-US" smtClean="0"/>
              <a:t>12/1/2025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62017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713526D-C4B0-4487-B5C4-E8264A1EEE23}" type="datetime1">
              <a:rPr lang="en-US" smtClean="0"/>
              <a:t>12/1/2025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5477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8DEB08C-1E1A-4001-BE72-6CF51C18971B}" type="datetime1">
              <a:rPr lang="en-US" smtClean="0"/>
              <a:t>12/1/2025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Sample Footer Text</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Slide Number Placeholder 5"/>
          <p:cNvSpPr>
            <a:spLocks noGrp="1"/>
          </p:cNvSpPr>
          <p:nvPr>
            <p:ph type="sldNum" sz="quarter" idx="12"/>
          </p:nvPr>
        </p:nvSpPr>
        <p:spPr>
          <a:xfrm>
            <a:off x="10352540" y="295729"/>
            <a:ext cx="838199" cy="767687"/>
          </a:xfrm>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89001926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433EC-92A6-480B-9C8B-6B6AEACD94B3}"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158993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BA80F-C75D-48BB-B1ED-BE24AB29D8EF}"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33221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90198B65-CD14-460F-9A2D-B8BF19B4CB2C}" type="datetime1">
              <a:rPr lang="en-US" smtClean="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59404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D8426-0016-4E17-A296-475834ABE1C2}" type="datetime1">
              <a:rPr lang="en-US" smtClean="0"/>
              <a:t>12/1/2025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265367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FA238-1A5B-4A17-9CEA-8820AB896504}" type="datetime1">
              <a:rPr lang="en-US" smtClean="0"/>
              <a:t>12/1/2025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35273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1A584B-BBF7-4625-90D0-B42ACA68C490}" type="datetime1">
              <a:rPr lang="en-US" smtClean="0"/>
              <a:t>12/1/2025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781188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2EEB0-CD19-403C-88A9-07C61CC7B350}" type="datetime1">
              <a:rPr lang="en-US" smtClean="0"/>
              <a:t>12/1/2025</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064071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55061A-A240-4AE1-9AF7-DB375AF7EC6C}" type="datetime1">
              <a:rPr lang="en-US" smtClean="0"/>
              <a:t>12/1/2025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757414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E7269-2786-4B05-87CA-E4A428B0ADAD}" type="datetime1">
              <a:rPr lang="en-US" smtClean="0"/>
              <a:t>12/1/2025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452959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366EBA-53BF-41BE-88DD-907BA40EB1AB}" type="datetime1">
              <a:rPr lang="en-US" smtClean="0"/>
              <a:t>12/1/2025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99353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B43B56-2ACA-46EC-A809-11C2D7540658}"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552187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EC37C9-1751-42B8-9726-C0BE5DD89761}"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275961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EC8882-B54D-444E-9BA8-C3B091D5C300}"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03480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16DAA19-386E-4315-A6A3-D60D1C81D382}" type="datetime1">
              <a:rPr lang="en-US" smtClean="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26237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986679-519A-4D49-97EB-2664C76DD286}" type="datetime1">
              <a:rPr lang="en-US" smtClean="0"/>
              <a:t>12/1/2025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725814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887C75-59FC-4C69-83F1-9726899A2902}" type="datetime1">
              <a:rPr lang="en-US" smtClean="0"/>
              <a:t>12/1/2025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832049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FA8D008-1B8D-432B-A07B-18E8984550A9}"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309421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F89FEAC-0171-428D-9483-BA810DBCFAC6}" type="datetime1">
              <a:rPr lang="en-US" smtClean="0"/>
              <a:t>12/1/2025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7562054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A4916E-7761-4278-96C0-7D80F707982A}"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7585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D156C8B-6AC4-4D37-A95E-2538D3CF233F}"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07049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9F1FBC1-2FA2-4DB5-B0CD-2FFE4ED1F30C}"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93342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11EC563-F058-45EA-BA5A-13ABAF79B4D9}" type="datetime1">
              <a:rPr lang="en-US" smtClean="0"/>
              <a:t>12/1/2025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58868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6DBAC6-C579-4A19-B60D-EB674D6B902C}" type="datetime1">
              <a:rPr lang="en-US" smtClean="0"/>
              <a:t>12/1/2025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730403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416DB23-5927-498F-9A92-4C09F0F49FBA}" type="datetime1">
              <a:rPr lang="en-US" smtClean="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996499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69B86B1-29B0-4A24-A26B-C5BD56B7894F}" type="datetime1">
              <a:rPr lang="en-US" smtClean="0"/>
              <a:t>12/1/2025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735730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B2FD24FE-D232-49A9-8FDF-F9870241767B}" type="datetime1">
              <a:rPr lang="en-US" smtClean="0"/>
              <a:t>12/1/2025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546803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19.jpe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theme" Target="../theme/theme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1D8AA60-37ED-4BC9-9C94-357D5B6B013F}" type="datetime1">
              <a:rPr lang="en-US" smtClean="0"/>
              <a:t>12/1/2025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700781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DD7E332-0E0A-484B-9067-F363481EF826}" type="datetime1">
              <a:rPr lang="en-US" smtClean="0"/>
              <a:t>12/1/2025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Sample Footer Text</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921912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6" r:id="rId18"/>
    <p:sldLayoutId id="2147483727" r:id="rId19"/>
    <p:sldLayoutId id="2147483728" r:id="rId20"/>
    <p:sldLayoutId id="2147483729" r:id="rId21"/>
    <p:sldLayoutId id="2147483730" r:id="rId22"/>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hyperlink" Target="https://creativecommons.org/licenses/by/3.0/" TargetMode="External"/><Relationship Id="rId4" Type="http://schemas.openxmlformats.org/officeDocument/2006/relationships/hyperlink" Target="https://vimeo.com/88620789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4.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4.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5.xml"/><Relationship Id="rId5" Type="http://schemas.openxmlformats.org/officeDocument/2006/relationships/hyperlink" Target="https://maney.us/blog/2025/11/30/a-prayer-for-advent-2025/" TargetMode="Externa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hyperlink" Target="https://creativecommons.org/licenses/by-nc-nd/3.0/" TargetMode="External"/><Relationship Id="rId5" Type="http://schemas.openxmlformats.org/officeDocument/2006/relationships/hyperlink" Target="https://exbible.egilro.com/entry/%EC%98%88%EC%88%98%EB%8B%98%EC%9D%98-%EC%9E%AC%EB%A6%BC%EC%97%90-%EB%8C%80%ED%95%9C-%EC%84%B1%EA%B2%BD%EC%A0%81-%EB%AC%98%EC%82%AC"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46167838@N07/15814650859" TargetMode="Externa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4.xml"/><Relationship Id="rId6" Type="http://schemas.openxmlformats.org/officeDocument/2006/relationships/hyperlink" Target="https://creativecommons.org/licenses/by/3.0/" TargetMode="External"/><Relationship Id="rId5" Type="http://schemas.openxmlformats.org/officeDocument/2006/relationships/hyperlink" Target="https://www.thefunstons.com/sermon-on-the-sunday-i-left-for-sabbatical-june-26-2011/saint-john-the-baptist/" TargetMode="Externa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10" descr="A group of candles in a wreath&#10;&#10;AI-generated content may be incorrect.">
            <a:extLst>
              <a:ext uri="{FF2B5EF4-FFF2-40B4-BE49-F238E27FC236}">
                <a16:creationId xmlns:a16="http://schemas.microsoft.com/office/drawing/2014/main" id="{68F72ABB-974C-8276-9B79-9E2463A26DBD}"/>
              </a:ext>
            </a:extLst>
          </p:cNvPr>
          <p:cNvPicPr>
            <a:picLocks noChangeAspect="1"/>
          </p:cNvPicPr>
          <p:nvPr/>
        </p:nvPicPr>
        <p:blipFill>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A1BB022-995E-49B8-7225-2ECEBCBF70D6}"/>
              </a:ext>
            </a:extLst>
          </p:cNvPr>
          <p:cNvSpPr>
            <a:spLocks noGrp="1"/>
          </p:cNvSpPr>
          <p:nvPr>
            <p:ph type="ctrTitle"/>
          </p:nvPr>
        </p:nvSpPr>
        <p:spPr>
          <a:xfrm>
            <a:off x="1154955" y="2099733"/>
            <a:ext cx="8825658" cy="2677648"/>
          </a:xfrm>
        </p:spPr>
        <p:txBody>
          <a:bodyPr>
            <a:normAutofit/>
          </a:bodyPr>
          <a:lstStyle/>
          <a:p>
            <a:pPr>
              <a:lnSpc>
                <a:spcPct val="90000"/>
              </a:lnSpc>
            </a:pPr>
            <a:r>
              <a:rPr lang="en-GB" sz="4200">
                <a:solidFill>
                  <a:schemeClr val="tx1"/>
                </a:solidFill>
              </a:rPr>
              <a:t>Understanding Advent: Significance, Commemoration, and Symbolism in the Liturgical Season</a:t>
            </a:r>
          </a:p>
        </p:txBody>
      </p:sp>
      <p:sp>
        <p:nvSpPr>
          <p:cNvPr id="3" name="Subtitle 2">
            <a:extLst>
              <a:ext uri="{FF2B5EF4-FFF2-40B4-BE49-F238E27FC236}">
                <a16:creationId xmlns:a16="http://schemas.microsoft.com/office/drawing/2014/main" id="{7D57306B-552E-5730-7569-B42F2E7FA241}"/>
              </a:ext>
            </a:extLst>
          </p:cNvPr>
          <p:cNvSpPr>
            <a:spLocks noGrp="1"/>
          </p:cNvSpPr>
          <p:nvPr>
            <p:ph type="subTitle" idx="1"/>
          </p:nvPr>
        </p:nvSpPr>
        <p:spPr>
          <a:xfrm>
            <a:off x="1154955" y="4777380"/>
            <a:ext cx="8825658" cy="861420"/>
          </a:xfrm>
        </p:spPr>
        <p:txBody>
          <a:bodyPr>
            <a:normAutofit/>
          </a:bodyPr>
          <a:lstStyle/>
          <a:p>
            <a:r>
              <a:rPr lang="en-GB">
                <a:solidFill>
                  <a:schemeClr val="tx1"/>
                </a:solidFill>
              </a:rPr>
              <a:t>Exploring traditions and meaning in the Christian season</a:t>
            </a:r>
          </a:p>
        </p:txBody>
      </p:sp>
      <p:sp>
        <p:nvSpPr>
          <p:cNvPr id="6" name="Slide Number Placeholder 5">
            <a:extLst>
              <a:ext uri="{FF2B5EF4-FFF2-40B4-BE49-F238E27FC236}">
                <a16:creationId xmlns:a16="http://schemas.microsoft.com/office/drawing/2014/main" id="{A9C3E18F-D692-30E0-3F1B-751F76F53298}"/>
              </a:ext>
            </a:extLst>
          </p:cNvPr>
          <p:cNvSpPr>
            <a:spLocks noGrp="1"/>
          </p:cNvSpPr>
          <p:nvPr>
            <p:ph type="sldNum" sz="quarter" idx="12"/>
          </p:nvPr>
        </p:nvSpPr>
        <p:spPr>
          <a:xfrm>
            <a:off x="10352540" y="295729"/>
            <a:ext cx="838199" cy="767687"/>
          </a:xfrm>
        </p:spPr>
        <p:txBody>
          <a:bodyPr>
            <a:normAutofit/>
          </a:bodyPr>
          <a:lstStyle/>
          <a:p>
            <a:pPr>
              <a:spcAft>
                <a:spcPts val="600"/>
              </a:spcAft>
            </a:pPr>
            <a:fld id="{84C450F2-3BB4-4AE4-8A35-A9D7AEA4C850}" type="slidenum">
              <a:rPr lang="en-US">
                <a:solidFill>
                  <a:schemeClr val="tx1"/>
                </a:solidFill>
              </a:rPr>
              <a:pPr>
                <a:spcAft>
                  <a:spcPts val="600"/>
                </a:spcAft>
              </a:pPr>
              <a:t>1</a:t>
            </a:fld>
            <a:endParaRPr lang="en-US">
              <a:solidFill>
                <a:schemeClr val="tx1"/>
              </a:solidFill>
            </a:endParaRPr>
          </a:p>
        </p:txBody>
      </p:sp>
      <p:sp>
        <p:nvSpPr>
          <p:cNvPr id="8" name="TextBox 7">
            <a:extLst>
              <a:ext uri="{FF2B5EF4-FFF2-40B4-BE49-F238E27FC236}">
                <a16:creationId xmlns:a16="http://schemas.microsoft.com/office/drawing/2014/main" id="{D0940445-5C17-75CF-219F-35BCAA8C1DEC}"/>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vimeo.com/886207891">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119787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ADC2475A-47B6-1339-43E1-F603DCD7177D}"/>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cap="all" baseline="0" dirty="0">
                <a:solidFill>
                  <a:srgbClr val="FFFFFF"/>
                </a:solidFill>
              </a:rPr>
              <a:t>Advent as a Time for Spiritual Renewal</a:t>
            </a:r>
          </a:p>
        </p:txBody>
      </p:sp>
      <p:pic>
        <p:nvPicPr>
          <p:cNvPr id="7" name="Content Placeholder 6" descr="Candle and hands  (Religion concept)">
            <a:extLst>
              <a:ext uri="{FF2B5EF4-FFF2-40B4-BE49-F238E27FC236}">
                <a16:creationId xmlns:a16="http://schemas.microsoft.com/office/drawing/2014/main" id="{DA8CBBA6-31A0-439A-AEC8-FC2F69B70CBE}"/>
              </a:ext>
            </a:extLst>
          </p:cNvPr>
          <p:cNvPicPr>
            <a:picLocks noGrp="1" noChangeAspect="1"/>
          </p:cNvPicPr>
          <p:nvPr>
            <p:ph type="pic" sz="quarter" idx="15"/>
          </p:nvPr>
        </p:nvPicPr>
        <p:blipFill>
          <a:blip r:embed="rId4"/>
          <a:srcRect l="10663" r="33542"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p:spPr>
      </p:pic>
      <p:sp>
        <p:nvSpPr>
          <p:cNvPr id="32" name="Rectangle 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8D22BF77-C64B-19D1-DFAC-5B18B0D29CE1}"/>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10</a:t>
            </a:fld>
            <a:endParaRPr lang="en-US">
              <a:solidFill>
                <a:srgbClr val="FFFFFF"/>
              </a:solidFill>
            </a:endParaRPr>
          </a:p>
        </p:txBody>
      </p:sp>
      <p:sp>
        <p:nvSpPr>
          <p:cNvPr id="34" name="Oval 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Oval 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16D45D79-25DA-4DC1-A17D-4D6D1DFFBFD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dirty="0">
                <a:solidFill>
                  <a:srgbClr val="FFFFFF"/>
                </a:solidFill>
              </a:rPr>
              <a:t>Opportunity for Self-Examination</a:t>
            </a:r>
          </a:p>
          <a:p>
            <a:pPr marL="0" lvl="1" indent="0">
              <a:spcBef>
                <a:spcPts val="1000"/>
              </a:spcBef>
              <a:spcAft>
                <a:spcPts val="600"/>
              </a:spcAft>
              <a:buFont typeface="Arial" panose="020B0604020202020204" pitchFamily="34" charset="0"/>
              <a:buNone/>
            </a:pPr>
            <a:r>
              <a:rPr lang="en-GB" sz="1400" dirty="0">
                <a:solidFill>
                  <a:srgbClr val="FFFFFF"/>
                </a:solidFill>
              </a:rPr>
              <a:t>Advent invites believers to reflect on their lives and faith, promoting personal spiritual growth.</a:t>
            </a:r>
          </a:p>
          <a:p>
            <a:pPr marL="0" indent="0">
              <a:spcBef>
                <a:spcPts val="2500"/>
              </a:spcBef>
              <a:spcAft>
                <a:spcPts val="600"/>
              </a:spcAft>
              <a:buFont typeface="Arial" panose="020B0604020202020204" pitchFamily="34" charset="0"/>
              <a:buNone/>
            </a:pPr>
            <a:r>
              <a:rPr lang="en-GB" sz="1400" b="1" dirty="0">
                <a:solidFill>
                  <a:srgbClr val="FFFFFF"/>
                </a:solidFill>
              </a:rPr>
              <a:t>Repentance and Renewal</a:t>
            </a:r>
          </a:p>
          <a:p>
            <a:pPr marL="0" lvl="1" indent="0">
              <a:spcBef>
                <a:spcPts val="1000"/>
              </a:spcBef>
              <a:spcAft>
                <a:spcPts val="600"/>
              </a:spcAft>
              <a:buFont typeface="Arial" panose="020B0604020202020204" pitchFamily="34" charset="0"/>
              <a:buNone/>
            </a:pPr>
            <a:r>
              <a:rPr lang="en-GB" sz="1400" dirty="0">
                <a:solidFill>
                  <a:srgbClr val="FFFFFF"/>
                </a:solidFill>
              </a:rPr>
              <a:t>The season encourages repentance, fostering renewal and preparation for Christ’s arrival.</a:t>
            </a:r>
          </a:p>
          <a:p>
            <a:pPr marL="0" indent="0">
              <a:spcBef>
                <a:spcPts val="2500"/>
              </a:spcBef>
              <a:spcAft>
                <a:spcPts val="600"/>
              </a:spcAft>
              <a:buFont typeface="Arial" panose="020B0604020202020204" pitchFamily="34" charset="0"/>
              <a:buNone/>
            </a:pPr>
            <a:r>
              <a:rPr lang="en-GB" sz="1400" b="1" dirty="0">
                <a:solidFill>
                  <a:srgbClr val="FFFFFF"/>
                </a:solidFill>
              </a:rPr>
              <a:t>Deepening Faith and Readiness</a:t>
            </a:r>
          </a:p>
          <a:p>
            <a:pPr marL="0" lvl="1" indent="0">
              <a:spcBef>
                <a:spcPts val="1000"/>
              </a:spcBef>
              <a:spcAft>
                <a:spcPts val="600"/>
              </a:spcAft>
              <a:buFont typeface="Arial" panose="020B0604020202020204" pitchFamily="34" charset="0"/>
              <a:buNone/>
            </a:pPr>
            <a:r>
              <a:rPr lang="en-GB" sz="1400" dirty="0">
                <a:solidFill>
                  <a:srgbClr val="FFFFFF"/>
                </a:solidFill>
              </a:rPr>
              <a:t>Advent deepens faith and readiness to welcome Christ’s presence in one’s life.</a:t>
            </a:r>
          </a:p>
        </p:txBody>
      </p:sp>
    </p:spTree>
    <p:extLst>
      <p:ext uri="{BB962C8B-B14F-4D97-AF65-F5344CB8AC3E}">
        <p14:creationId xmlns:p14="http://schemas.microsoft.com/office/powerpoint/2010/main" val="42702394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30" name="Freeform: Shape 2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5B0B97D5-CBB0-3B6B-7D5A-AAB9407CA9E7}"/>
              </a:ext>
            </a:extLst>
          </p:cNvPr>
          <p:cNvSpPr>
            <a:spLocks noGrp="1"/>
          </p:cNvSpPr>
          <p:nvPr>
            <p:ph type="title"/>
          </p:nvPr>
        </p:nvSpPr>
        <p:spPr>
          <a:xfrm>
            <a:off x="639098" y="629265"/>
            <a:ext cx="5132438" cy="1622322"/>
          </a:xfrm>
        </p:spPr>
        <p:txBody>
          <a:bodyPr vert="horz" lIns="91440" tIns="45720" rIns="91440" bIns="45720" rtlCol="0" anchor="ctr">
            <a:normAutofit/>
          </a:bodyPr>
          <a:lstStyle/>
          <a:p>
            <a:pPr>
              <a:lnSpc>
                <a:spcPct val="90000"/>
              </a:lnSpc>
            </a:pPr>
            <a:r>
              <a:rPr lang="en-US" b="0" i="0" kern="1200" cap="all" baseline="0">
                <a:solidFill>
                  <a:srgbClr val="EBEBEB"/>
                </a:solidFill>
                <a:latin typeface="+mj-lt"/>
                <a:ea typeface="+mj-ea"/>
                <a:cs typeface="+mj-cs"/>
              </a:rPr>
              <a:t>Origins and Traditional Use of the Advent Wreath</a:t>
            </a:r>
          </a:p>
        </p:txBody>
      </p:sp>
      <p:pic>
        <p:nvPicPr>
          <p:cNvPr id="7" name="Content Placeholder 6" descr="Holiday wreath with mistletoe, berries, pine needles, and fruit">
            <a:extLst>
              <a:ext uri="{FF2B5EF4-FFF2-40B4-BE49-F238E27FC236}">
                <a16:creationId xmlns:a16="http://schemas.microsoft.com/office/drawing/2014/main" id="{ABA6BB14-D358-4433-9A36-60F8821718E7}"/>
              </a:ext>
            </a:extLst>
          </p:cNvPr>
          <p:cNvPicPr>
            <a:picLocks noGrp="1" noChangeAspect="1"/>
          </p:cNvPicPr>
          <p:nvPr>
            <p:ph type="pic" sz="quarter" idx="15"/>
          </p:nvPr>
        </p:nvPicPr>
        <p:blipFill>
          <a:blip r:embed="rId4"/>
          <a:srcRect t="12362" b="12362"/>
          <a:stretch>
            <a:fillRect/>
          </a:stretch>
        </p:blipFill>
        <p:spPr>
          <a:xfrm>
            <a:off x="6714836" y="1440617"/>
            <a:ext cx="4828707" cy="3994346"/>
          </a:xfrm>
          <a:prstGeom prst="rect">
            <a:avLst/>
          </a:prstGeom>
          <a:noFill/>
        </p:spPr>
      </p:pic>
      <p:sp>
        <p:nvSpPr>
          <p:cNvPr id="34" name="Rectangle 3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6BEEE70E-BA75-C849-27FE-4712086A2A8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11</a:t>
            </a:fld>
            <a:endParaRPr lang="en-US">
              <a:solidFill>
                <a:srgbClr val="FFFFFF"/>
              </a:solidFill>
            </a:endParaRPr>
          </a:p>
        </p:txBody>
      </p:sp>
      <p:sp>
        <p:nvSpPr>
          <p:cNvPr id="8" name="TextBox 7">
            <a:extLst>
              <a:ext uri="{FF2B5EF4-FFF2-40B4-BE49-F238E27FC236}">
                <a16:creationId xmlns:a16="http://schemas.microsoft.com/office/drawing/2014/main" id="{8183252B-7032-40C0-ADE6-D61F01665D9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5132439" cy="381174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solidFill>
                  <a:srgbClr val="FFFFFF"/>
                </a:solidFill>
              </a:rPr>
              <a:t>Historical Origin</a:t>
            </a:r>
          </a:p>
          <a:p>
            <a:pPr marL="0" lvl="1" indent="0">
              <a:spcBef>
                <a:spcPts val="1000"/>
              </a:spcBef>
              <a:spcAft>
                <a:spcPts val="600"/>
              </a:spcAft>
              <a:buFont typeface="Arial" panose="020B0604020202020204" pitchFamily="34" charset="0"/>
              <a:buNone/>
            </a:pPr>
            <a:r>
              <a:rPr lang="en-GB" sz="1400">
                <a:solidFill>
                  <a:srgbClr val="FFFFFF"/>
                </a:solidFill>
              </a:rPr>
              <a:t>The Advent wreath tradition began in the 19th century as a meaningful Christian practice.</a:t>
            </a:r>
          </a:p>
          <a:p>
            <a:pPr marL="0" indent="0">
              <a:spcBef>
                <a:spcPts val="2500"/>
              </a:spcBef>
              <a:spcAft>
                <a:spcPts val="600"/>
              </a:spcAft>
              <a:buFont typeface="Arial" panose="020B0604020202020204" pitchFamily="34" charset="0"/>
              <a:buNone/>
            </a:pPr>
            <a:r>
              <a:rPr lang="en-GB" sz="1400" b="1">
                <a:solidFill>
                  <a:srgbClr val="FFFFFF"/>
                </a:solidFill>
              </a:rPr>
              <a:t>Symbolic Countdown</a:t>
            </a:r>
          </a:p>
          <a:p>
            <a:pPr marL="0" lvl="1" indent="0">
              <a:spcBef>
                <a:spcPts val="1000"/>
              </a:spcBef>
              <a:spcAft>
                <a:spcPts val="600"/>
              </a:spcAft>
              <a:buFont typeface="Arial" panose="020B0604020202020204" pitchFamily="34" charset="0"/>
              <a:buNone/>
            </a:pPr>
            <a:r>
              <a:rPr lang="en-GB" sz="1400">
                <a:solidFill>
                  <a:srgbClr val="FFFFFF"/>
                </a:solidFill>
              </a:rPr>
              <a:t>The wreath serves as a visual countdown to Christmas during the Advent season.</a:t>
            </a:r>
          </a:p>
          <a:p>
            <a:pPr marL="0" indent="0">
              <a:spcBef>
                <a:spcPts val="2500"/>
              </a:spcBef>
              <a:spcAft>
                <a:spcPts val="600"/>
              </a:spcAft>
              <a:buFont typeface="Arial" panose="020B0604020202020204" pitchFamily="34" charset="0"/>
              <a:buNone/>
            </a:pPr>
            <a:r>
              <a:rPr lang="en-GB" sz="1400" b="1">
                <a:solidFill>
                  <a:srgbClr val="FFFFFF"/>
                </a:solidFill>
              </a:rPr>
              <a:t>Family and Worship Use</a:t>
            </a:r>
          </a:p>
          <a:p>
            <a:pPr marL="0" lvl="1" indent="0">
              <a:spcBef>
                <a:spcPts val="1000"/>
              </a:spcBef>
              <a:spcAft>
                <a:spcPts val="600"/>
              </a:spcAft>
              <a:buFont typeface="Arial" panose="020B0604020202020204" pitchFamily="34" charset="0"/>
              <a:buNone/>
            </a:pPr>
            <a:r>
              <a:rPr lang="en-GB" sz="1400">
                <a:solidFill>
                  <a:srgbClr val="FFFFFF"/>
                </a:solidFill>
              </a:rPr>
              <a:t>Used in homes and congregations to foster devotion and reflection during Advent.</a:t>
            </a:r>
          </a:p>
        </p:txBody>
      </p:sp>
    </p:spTree>
    <p:extLst>
      <p:ext uri="{BB962C8B-B14F-4D97-AF65-F5344CB8AC3E}">
        <p14:creationId xmlns:p14="http://schemas.microsoft.com/office/powerpoint/2010/main" val="22167211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30" name="Freeform: Shape 2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BB68E992-A39A-809B-5BCB-265B50EBA41F}"/>
              </a:ext>
            </a:extLst>
          </p:cNvPr>
          <p:cNvSpPr>
            <a:spLocks noGrp="1"/>
          </p:cNvSpPr>
          <p:nvPr>
            <p:ph type="title"/>
          </p:nvPr>
        </p:nvSpPr>
        <p:spPr>
          <a:xfrm>
            <a:off x="639098" y="629265"/>
            <a:ext cx="5132438" cy="1622322"/>
          </a:xfrm>
        </p:spPr>
        <p:txBody>
          <a:bodyPr vert="horz" lIns="91440" tIns="45720" rIns="91440" bIns="45720" rtlCol="0" anchor="ctr">
            <a:normAutofit/>
          </a:bodyPr>
          <a:lstStyle/>
          <a:p>
            <a:pPr>
              <a:lnSpc>
                <a:spcPct val="90000"/>
              </a:lnSpc>
            </a:pPr>
            <a:r>
              <a:rPr lang="en-US" b="0" i="0" kern="1200" cap="all" baseline="0">
                <a:solidFill>
                  <a:srgbClr val="EBEBEB"/>
                </a:solidFill>
                <a:latin typeface="+mj-lt"/>
                <a:ea typeface="+mj-ea"/>
                <a:cs typeface="+mj-cs"/>
              </a:rPr>
              <a:t>Significance of Candles and Their Colors</a:t>
            </a:r>
          </a:p>
        </p:txBody>
      </p:sp>
      <p:pic>
        <p:nvPicPr>
          <p:cNvPr id="7" name="Content Placeholder 6" descr="Floral Christmas decoration">
            <a:extLst>
              <a:ext uri="{FF2B5EF4-FFF2-40B4-BE49-F238E27FC236}">
                <a16:creationId xmlns:a16="http://schemas.microsoft.com/office/drawing/2014/main" id="{6A09FC1E-6B52-4F35-8B90-C1223AF5D2D8}"/>
              </a:ext>
            </a:extLst>
          </p:cNvPr>
          <p:cNvPicPr>
            <a:picLocks noGrp="1" noChangeAspect="1"/>
          </p:cNvPicPr>
          <p:nvPr>
            <p:ph type="pic" sz="quarter" idx="15"/>
          </p:nvPr>
        </p:nvPicPr>
        <p:blipFill>
          <a:blip r:embed="rId4"/>
          <a:srcRect l="4676" r="4676"/>
          <a:stretch>
            <a:fillRect/>
          </a:stretch>
        </p:blipFill>
        <p:spPr>
          <a:xfrm>
            <a:off x="6714836" y="1440212"/>
            <a:ext cx="4828707" cy="3995157"/>
          </a:xfrm>
          <a:prstGeom prst="rect">
            <a:avLst/>
          </a:prstGeom>
          <a:noFill/>
        </p:spPr>
      </p:pic>
      <p:sp>
        <p:nvSpPr>
          <p:cNvPr id="34" name="Rectangle 3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33DEAD13-4685-B9D9-F949-C12DFE68F18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12</a:t>
            </a:fld>
            <a:endParaRPr lang="en-US">
              <a:solidFill>
                <a:srgbClr val="FFFFFF"/>
              </a:solidFill>
            </a:endParaRPr>
          </a:p>
        </p:txBody>
      </p:sp>
      <p:sp>
        <p:nvSpPr>
          <p:cNvPr id="8" name="TextBox 7">
            <a:extLst>
              <a:ext uri="{FF2B5EF4-FFF2-40B4-BE49-F238E27FC236}">
                <a16:creationId xmlns:a16="http://schemas.microsoft.com/office/drawing/2014/main" id="{A9E2E7C8-F5A0-466C-AD7B-4C14C9C0F32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3106" y="2196738"/>
            <a:ext cx="5132439" cy="3811742"/>
          </a:xfrm>
          <a:prstGeom prst="rect">
            <a:avLst/>
          </a:prstGeom>
        </p:spPr>
        <p:txBody>
          <a:bodyPr>
            <a:normAutofit lnSpcReduction="10000"/>
          </a:bodyPr>
          <a:lstStyle/>
          <a:p>
            <a:pPr marL="0" indent="0">
              <a:spcBef>
                <a:spcPts val="2500"/>
              </a:spcBef>
              <a:spcAft>
                <a:spcPts val="600"/>
              </a:spcAft>
              <a:buFont typeface="Arial" panose="020B0604020202020204" pitchFamily="34" charset="0"/>
              <a:buNone/>
            </a:pPr>
            <a:r>
              <a:rPr lang="en-GB" sz="1400" b="1" dirty="0">
                <a:solidFill>
                  <a:srgbClr val="FFFFFF"/>
                </a:solidFill>
              </a:rPr>
              <a:t>Advent Candle Representation</a:t>
            </a:r>
          </a:p>
          <a:p>
            <a:pPr marL="0" lvl="1" indent="0">
              <a:spcBef>
                <a:spcPts val="1000"/>
              </a:spcBef>
              <a:spcAft>
                <a:spcPts val="600"/>
              </a:spcAft>
              <a:buFont typeface="Arial" panose="020B0604020202020204" pitchFamily="34" charset="0"/>
              <a:buNone/>
            </a:pPr>
            <a:r>
              <a:rPr lang="en-GB" sz="1400" dirty="0">
                <a:solidFill>
                  <a:srgbClr val="FFFFFF"/>
                </a:solidFill>
              </a:rPr>
              <a:t>The four candles on the wreath represent the four weeks of Advent, marking spiritual preparation.</a:t>
            </a:r>
          </a:p>
          <a:p>
            <a:pPr marL="0" indent="0">
              <a:spcBef>
                <a:spcPts val="2500"/>
              </a:spcBef>
              <a:spcAft>
                <a:spcPts val="600"/>
              </a:spcAft>
              <a:buFont typeface="Arial" panose="020B0604020202020204" pitchFamily="34" charset="0"/>
              <a:buNone/>
            </a:pPr>
            <a:r>
              <a:rPr lang="en-GB" sz="1400" b="1" dirty="0">
                <a:solidFill>
                  <a:srgbClr val="FFFFFF"/>
                </a:solidFill>
              </a:rPr>
              <a:t>Purple Candle Symbolism</a:t>
            </a:r>
          </a:p>
          <a:p>
            <a:pPr marL="0" lvl="1" indent="0">
              <a:spcBef>
                <a:spcPts val="1000"/>
              </a:spcBef>
              <a:spcAft>
                <a:spcPts val="600"/>
              </a:spcAft>
              <a:buFont typeface="Arial" panose="020B0604020202020204" pitchFamily="34" charset="0"/>
              <a:buNone/>
            </a:pPr>
            <a:r>
              <a:rPr lang="en-GB" sz="1400" dirty="0">
                <a:solidFill>
                  <a:srgbClr val="FFFFFF"/>
                </a:solidFill>
              </a:rPr>
              <a:t>Three purple candles symbolize penitence and reflection during the Advent season.</a:t>
            </a:r>
          </a:p>
          <a:p>
            <a:pPr marL="0" indent="0">
              <a:spcBef>
                <a:spcPts val="2500"/>
              </a:spcBef>
              <a:spcAft>
                <a:spcPts val="600"/>
              </a:spcAft>
              <a:buFont typeface="Arial" panose="020B0604020202020204" pitchFamily="34" charset="0"/>
              <a:buNone/>
            </a:pPr>
            <a:r>
              <a:rPr lang="en-GB" sz="1400" b="1" dirty="0">
                <a:solidFill>
                  <a:srgbClr val="FFFFFF"/>
                </a:solidFill>
              </a:rPr>
              <a:t>Pink Candle Significance</a:t>
            </a:r>
          </a:p>
          <a:p>
            <a:pPr marL="0" lvl="1" indent="0">
              <a:spcBef>
                <a:spcPts val="1000"/>
              </a:spcBef>
              <a:spcAft>
                <a:spcPts val="600"/>
              </a:spcAft>
              <a:buFont typeface="Arial" panose="020B0604020202020204" pitchFamily="34" charset="0"/>
              <a:buNone/>
            </a:pPr>
            <a:r>
              <a:rPr lang="en-GB" sz="1400" dirty="0">
                <a:solidFill>
                  <a:srgbClr val="FFFFFF"/>
                </a:solidFill>
              </a:rPr>
              <a:t>One pink candle represents joy, highlighting a moment of celebration during Advent (the Third Sunday of Advent – </a:t>
            </a:r>
            <a:r>
              <a:rPr lang="en-GB" sz="1400" dirty="0" err="1">
                <a:solidFill>
                  <a:srgbClr val="FFFFFF"/>
                </a:solidFill>
              </a:rPr>
              <a:t>Gaudate</a:t>
            </a:r>
            <a:r>
              <a:rPr lang="en-GB" sz="1400" dirty="0">
                <a:solidFill>
                  <a:srgbClr val="FFFFFF"/>
                </a:solidFill>
              </a:rPr>
              <a:t> Sunday or Sunday of Joy). The emphasis changes to anticipation of the celebration of Christmas.</a:t>
            </a:r>
          </a:p>
        </p:txBody>
      </p:sp>
    </p:spTree>
    <p:extLst>
      <p:ext uri="{BB962C8B-B14F-4D97-AF65-F5344CB8AC3E}">
        <p14:creationId xmlns:p14="http://schemas.microsoft.com/office/powerpoint/2010/main" val="21303670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30" name="Freeform: Shape 2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E0BDBEF5-DF87-7B70-2215-A8F0ADECFF78}"/>
              </a:ext>
            </a:extLst>
          </p:cNvPr>
          <p:cNvSpPr>
            <a:spLocks noGrp="1"/>
          </p:cNvSpPr>
          <p:nvPr>
            <p:ph type="title"/>
          </p:nvPr>
        </p:nvSpPr>
        <p:spPr>
          <a:xfrm>
            <a:off x="639098" y="629265"/>
            <a:ext cx="5132438" cy="1622322"/>
          </a:xfrm>
        </p:spPr>
        <p:txBody>
          <a:bodyPr vert="horz" lIns="91440" tIns="45720" rIns="91440" bIns="45720" rtlCol="0" anchor="ctr">
            <a:normAutofit/>
          </a:bodyPr>
          <a:lstStyle/>
          <a:p>
            <a:pPr>
              <a:lnSpc>
                <a:spcPct val="90000"/>
              </a:lnSpc>
            </a:pPr>
            <a:r>
              <a:rPr lang="en-US" b="0" i="0" kern="1200" cap="all" baseline="0">
                <a:solidFill>
                  <a:srgbClr val="EBEBEB"/>
                </a:solidFill>
                <a:latin typeface="+mj-lt"/>
                <a:ea typeface="+mj-ea"/>
                <a:cs typeface="+mj-cs"/>
              </a:rPr>
              <a:t>The Advent Wreath as a Visual and Spiritual Reminder</a:t>
            </a:r>
          </a:p>
        </p:txBody>
      </p:sp>
      <p:pic>
        <p:nvPicPr>
          <p:cNvPr id="7" name="Content Placeholder 6" descr="Four candles of advent wreath and blurred lights. Selective focus, shallow DOF.">
            <a:extLst>
              <a:ext uri="{FF2B5EF4-FFF2-40B4-BE49-F238E27FC236}">
                <a16:creationId xmlns:a16="http://schemas.microsoft.com/office/drawing/2014/main" id="{68EDBB18-7AC7-4B7E-9790-081AC0DDDE0C}"/>
              </a:ext>
            </a:extLst>
          </p:cNvPr>
          <p:cNvPicPr>
            <a:picLocks noGrp="1" noChangeAspect="1"/>
          </p:cNvPicPr>
          <p:nvPr>
            <p:ph type="pic" sz="quarter" idx="15"/>
          </p:nvPr>
        </p:nvPicPr>
        <p:blipFill>
          <a:blip r:embed="rId4"/>
          <a:srcRect l="9575" r="9575"/>
          <a:stretch>
            <a:fillRect/>
          </a:stretch>
        </p:blipFill>
        <p:spPr>
          <a:xfrm>
            <a:off x="6714836" y="1437028"/>
            <a:ext cx="4828707" cy="4001525"/>
          </a:xfrm>
          <a:prstGeom prst="rect">
            <a:avLst/>
          </a:prstGeom>
          <a:noFill/>
        </p:spPr>
      </p:pic>
      <p:sp>
        <p:nvSpPr>
          <p:cNvPr id="34" name="Rectangle 3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65E53782-C04E-03EB-6216-EB0678B3EE2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13</a:t>
            </a:fld>
            <a:endParaRPr lang="en-US">
              <a:solidFill>
                <a:srgbClr val="FFFFFF"/>
              </a:solidFill>
            </a:endParaRPr>
          </a:p>
        </p:txBody>
      </p:sp>
      <p:sp>
        <p:nvSpPr>
          <p:cNvPr id="8" name="TextBox 7">
            <a:extLst>
              <a:ext uri="{FF2B5EF4-FFF2-40B4-BE49-F238E27FC236}">
                <a16:creationId xmlns:a16="http://schemas.microsoft.com/office/drawing/2014/main" id="{22F45891-DC00-4513-BF44-4EAF23607A6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5132439" cy="381174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solidFill>
                  <a:srgbClr val="FFFFFF"/>
                </a:solidFill>
              </a:rPr>
              <a:t>Weekly Candle Lighting Ritual</a:t>
            </a:r>
          </a:p>
          <a:p>
            <a:pPr marL="0" lvl="1" indent="0">
              <a:spcBef>
                <a:spcPts val="1000"/>
              </a:spcBef>
              <a:spcAft>
                <a:spcPts val="600"/>
              </a:spcAft>
              <a:buFont typeface="Arial" panose="020B0604020202020204" pitchFamily="34" charset="0"/>
              <a:buNone/>
            </a:pPr>
            <a:r>
              <a:rPr lang="en-GB" sz="1400">
                <a:solidFill>
                  <a:srgbClr val="FFFFFF"/>
                </a:solidFill>
              </a:rPr>
              <a:t>Lighting candles weekly encourages reflection on Advent's spiritual themes, fostering hope and anticipation.</a:t>
            </a:r>
          </a:p>
          <a:p>
            <a:pPr marL="0" indent="0">
              <a:spcBef>
                <a:spcPts val="2500"/>
              </a:spcBef>
              <a:spcAft>
                <a:spcPts val="600"/>
              </a:spcAft>
              <a:buFont typeface="Arial" panose="020B0604020202020204" pitchFamily="34" charset="0"/>
              <a:buNone/>
            </a:pPr>
            <a:r>
              <a:rPr lang="en-GB" sz="1400" b="1">
                <a:solidFill>
                  <a:srgbClr val="FFFFFF"/>
                </a:solidFill>
              </a:rPr>
              <a:t>Symbolism of the Wreath</a:t>
            </a:r>
          </a:p>
          <a:p>
            <a:pPr marL="0" lvl="1" indent="0">
              <a:spcBef>
                <a:spcPts val="1000"/>
              </a:spcBef>
              <a:spcAft>
                <a:spcPts val="600"/>
              </a:spcAft>
              <a:buFont typeface="Arial" panose="020B0604020202020204" pitchFamily="34" charset="0"/>
              <a:buNone/>
            </a:pPr>
            <a:r>
              <a:rPr lang="en-GB" sz="1400">
                <a:solidFill>
                  <a:srgbClr val="FFFFFF"/>
                </a:solidFill>
              </a:rPr>
              <a:t>The circular wreath visually represents eternity and continuous life, enhancing spiritual awareness during Advent.</a:t>
            </a:r>
          </a:p>
        </p:txBody>
      </p:sp>
    </p:spTree>
    <p:extLst>
      <p:ext uri="{BB962C8B-B14F-4D97-AF65-F5344CB8AC3E}">
        <p14:creationId xmlns:p14="http://schemas.microsoft.com/office/powerpoint/2010/main" val="21094776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8BA3-25B4-CC59-C851-19087DBF3789}"/>
              </a:ext>
            </a:extLst>
          </p:cNvPr>
          <p:cNvSpPr>
            <a:spLocks noGrp="1"/>
          </p:cNvSpPr>
          <p:nvPr>
            <p:ph type="title"/>
          </p:nvPr>
        </p:nvSpPr>
        <p:spPr/>
        <p:txBody>
          <a:bodyPr anchor="t">
            <a:normAutofit/>
          </a:bodyPr>
          <a:lstStyle/>
          <a:p>
            <a:r>
              <a:rPr lang="en-GB"/>
              <a:t>Conclusion</a:t>
            </a:r>
          </a:p>
        </p:txBody>
      </p:sp>
      <p:graphicFrame>
        <p:nvGraphicFramePr>
          <p:cNvPr id="10" name="Content Placeholder 2">
            <a:extLst>
              <a:ext uri="{FF2B5EF4-FFF2-40B4-BE49-F238E27FC236}">
                <a16:creationId xmlns:a16="http://schemas.microsoft.com/office/drawing/2014/main" id="{75B65F4D-7FA2-011D-19FF-10C650175C90}"/>
              </a:ext>
            </a:extLst>
          </p:cNvPr>
          <p:cNvGraphicFramePr>
            <a:graphicFrameLocks noGrp="1"/>
          </p:cNvGraphicFramePr>
          <p:nvPr>
            <p:ph sz="quarter" idx="13"/>
            <p:extLst>
              <p:ext uri="{D42A27DB-BD31-4B8C-83A1-F6EECF244321}">
                <p14:modId xmlns:p14="http://schemas.microsoft.com/office/powerpoint/2010/main" val="365590574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30213" y="3263900"/>
          <a:ext cx="10890250" cy="283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A9D9943-4CBD-F2E9-E019-61A34EE272FD}"/>
              </a:ext>
            </a:extLst>
          </p:cNvPr>
          <p:cNvSpPr>
            <a:spLocks noGrp="1"/>
          </p:cNvSpPr>
          <p:nvPr>
            <p:ph type="sldNum" sz="quarter" idx="12"/>
          </p:nvPr>
        </p:nvSpPr>
        <p:spPr/>
        <p:txBody>
          <a:bodyPr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34608992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8" name="Freeform: Shape 27">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0"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DF9BE4A3-2733-D738-E652-F1F805072A8E}"/>
              </a:ext>
            </a:extLst>
          </p:cNvPr>
          <p:cNvSpPr>
            <a:spLocks noGrp="1"/>
          </p:cNvSpPr>
          <p:nvPr>
            <p:ph type="title"/>
          </p:nvPr>
        </p:nvSpPr>
        <p:spPr>
          <a:xfrm>
            <a:off x="1148745" y="553300"/>
            <a:ext cx="2942210" cy="1020232"/>
          </a:xfrm>
        </p:spPr>
        <p:txBody>
          <a:bodyPr vert="horz" lIns="91440" tIns="45720" rIns="91440" bIns="45720" rtlCol="0" anchor="ctr">
            <a:normAutofit/>
          </a:bodyPr>
          <a:lstStyle/>
          <a:p>
            <a:pPr>
              <a:lnSpc>
                <a:spcPct val="90000"/>
              </a:lnSpc>
            </a:pPr>
            <a:r>
              <a:rPr lang="en-US" sz="2000" cap="all" baseline="0" dirty="0">
                <a:solidFill>
                  <a:schemeClr val="tx1"/>
                </a:solidFill>
              </a:rPr>
              <a:t>The Place of Advent in the Christian Calendar</a:t>
            </a:r>
          </a:p>
        </p:txBody>
      </p:sp>
      <p:pic>
        <p:nvPicPr>
          <p:cNvPr id="7" name="Content Placeholder 6" descr="White Calendar On Wooden Background">
            <a:extLst>
              <a:ext uri="{FF2B5EF4-FFF2-40B4-BE49-F238E27FC236}">
                <a16:creationId xmlns:a16="http://schemas.microsoft.com/office/drawing/2014/main" id="{99E4923F-1AB6-4BFE-948C-B7BFC55B0428}"/>
              </a:ext>
            </a:extLst>
          </p:cNvPr>
          <p:cNvPicPr>
            <a:picLocks noGrp="1" noChangeAspect="1"/>
          </p:cNvPicPr>
          <p:nvPr>
            <p:ph type="pic" sz="quarter" idx="15"/>
          </p:nvPr>
        </p:nvPicPr>
        <p:blipFill>
          <a:blip r:embed="rId4"/>
          <a:srcRect l="9829" r="9827" b="-1"/>
          <a:stretch>
            <a:fillRect/>
          </a:stretch>
        </p:blipFill>
        <p:spPr>
          <a:xfrm>
            <a:off x="5194607" y="803751"/>
            <a:ext cx="6391533" cy="5250498"/>
          </a:xfrm>
          <a:prstGeom prst="rect">
            <a:avLst/>
          </a:prstGeom>
          <a:noFill/>
        </p:spPr>
      </p:pic>
      <p:sp>
        <p:nvSpPr>
          <p:cNvPr id="32" name="Rectangle 31">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Oval 33">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Oval 35">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03A365F6-DE67-4057-A13F-CEFA2EBFD95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06982" y="1519046"/>
            <a:ext cx="3133726" cy="3898900"/>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r>
              <a:rPr lang="en-GB" sz="1400" b="1" dirty="0"/>
              <a:t>Beginning of Liturgical Year</a:t>
            </a:r>
          </a:p>
          <a:p>
            <a:pPr marL="0" lvl="1" indent="0">
              <a:lnSpc>
                <a:spcPct val="90000"/>
              </a:lnSpc>
              <a:spcBef>
                <a:spcPts val="1000"/>
              </a:spcBef>
              <a:spcAft>
                <a:spcPts val="600"/>
              </a:spcAft>
              <a:buFont typeface="Arial" panose="020B0604020202020204" pitchFamily="34" charset="0"/>
              <a:buNone/>
            </a:pPr>
            <a:r>
              <a:rPr lang="en-GB" sz="1400" dirty="0"/>
              <a:t>Advent marks the start of the Christian liturgical calendar across many denominations, symbolizing new beginnings.</a:t>
            </a:r>
          </a:p>
          <a:p>
            <a:pPr marL="0" indent="0">
              <a:lnSpc>
                <a:spcPct val="90000"/>
              </a:lnSpc>
              <a:spcBef>
                <a:spcPts val="2500"/>
              </a:spcBef>
              <a:spcAft>
                <a:spcPts val="600"/>
              </a:spcAft>
              <a:buFont typeface="Arial" panose="020B0604020202020204" pitchFamily="34" charset="0"/>
              <a:buNone/>
            </a:pPr>
            <a:r>
              <a:rPr lang="en-GB" sz="1400" b="1" dirty="0"/>
              <a:t>Season of Anticipation</a:t>
            </a:r>
          </a:p>
          <a:p>
            <a:pPr marL="0" lvl="1" indent="0">
              <a:lnSpc>
                <a:spcPct val="90000"/>
              </a:lnSpc>
              <a:spcBef>
                <a:spcPts val="1000"/>
              </a:spcBef>
              <a:spcAft>
                <a:spcPts val="600"/>
              </a:spcAft>
              <a:buFont typeface="Arial" panose="020B0604020202020204" pitchFamily="34" charset="0"/>
              <a:buNone/>
            </a:pPr>
            <a:r>
              <a:rPr lang="en-GB" sz="1400" dirty="0"/>
              <a:t>Advent is a time of hopeful anticipation and spiritual preparation for the celebration of Christmas.</a:t>
            </a:r>
          </a:p>
          <a:p>
            <a:pPr marL="0" indent="0">
              <a:lnSpc>
                <a:spcPct val="90000"/>
              </a:lnSpc>
              <a:spcBef>
                <a:spcPts val="2500"/>
              </a:spcBef>
              <a:spcAft>
                <a:spcPts val="600"/>
              </a:spcAft>
              <a:buFont typeface="Arial" panose="020B0604020202020204" pitchFamily="34" charset="0"/>
              <a:buNone/>
            </a:pPr>
            <a:r>
              <a:rPr lang="en-GB" sz="1400" b="1" dirty="0"/>
              <a:t>Reflection and Preparation</a:t>
            </a:r>
          </a:p>
          <a:p>
            <a:pPr marL="0" lvl="1" indent="0">
              <a:lnSpc>
                <a:spcPct val="90000"/>
              </a:lnSpc>
              <a:spcBef>
                <a:spcPts val="1000"/>
              </a:spcBef>
              <a:spcAft>
                <a:spcPts val="600"/>
              </a:spcAft>
              <a:buFont typeface="Arial" panose="020B0604020202020204" pitchFamily="34" charset="0"/>
              <a:buNone/>
            </a:pPr>
            <a:r>
              <a:rPr lang="en-GB" sz="1400" dirty="0"/>
              <a:t>During Advent, Christians reflect on spiritual themes and prepare their hearts for the coming of Christ.</a:t>
            </a:r>
          </a:p>
        </p:txBody>
      </p:sp>
      <p:sp>
        <p:nvSpPr>
          <p:cNvPr id="38"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6" name="Slide Number Placeholder 5">
            <a:extLst>
              <a:ext uri="{FF2B5EF4-FFF2-40B4-BE49-F238E27FC236}">
                <a16:creationId xmlns:a16="http://schemas.microsoft.com/office/drawing/2014/main" id="{6E9C03CA-CEFB-28FF-FAF3-A280BAD85286}"/>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6401057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7BC0F4CA-CC31-33B8-4773-4CBB538B0AC2}"/>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cap="all" baseline="0">
                <a:solidFill>
                  <a:srgbClr val="FFFFFF"/>
                </a:solidFill>
              </a:rPr>
              <a:t>Timing and Duration of Advent</a:t>
            </a:r>
          </a:p>
        </p:txBody>
      </p:sp>
      <p:pic>
        <p:nvPicPr>
          <p:cNvPr id="7" name="Content Placeholder 6" descr="Christmas candle lights first advent on table indoors infront of christmas tree&#10;Photo taken indoors in candle light of burning first light scandinavian style">
            <a:extLst>
              <a:ext uri="{FF2B5EF4-FFF2-40B4-BE49-F238E27FC236}">
                <a16:creationId xmlns:a16="http://schemas.microsoft.com/office/drawing/2014/main" id="{D04AEACF-E796-4346-96A7-E2C8ED8BC5EE}"/>
              </a:ext>
            </a:extLst>
          </p:cNvPr>
          <p:cNvPicPr>
            <a:picLocks noGrp="1" noChangeAspect="1"/>
          </p:cNvPicPr>
          <p:nvPr>
            <p:ph type="pic" sz="quarter" idx="15"/>
          </p:nvPr>
        </p:nvPicPr>
        <p:blipFill>
          <a:blip r:embed="rId4"/>
          <a:srcRect l="21850" r="22355"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p:spPr>
      </p:pic>
      <p:sp>
        <p:nvSpPr>
          <p:cNvPr id="32" name="Rectangle 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8E58265D-EEF9-395E-CFA9-051C7E70C38C}"/>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3</a:t>
            </a:fld>
            <a:endParaRPr lang="en-US">
              <a:solidFill>
                <a:srgbClr val="FFFFFF"/>
              </a:solidFill>
            </a:endParaRPr>
          </a:p>
        </p:txBody>
      </p:sp>
      <p:sp>
        <p:nvSpPr>
          <p:cNvPr id="34" name="Oval 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Oval 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48A7B372-96B8-4F85-A1E7-90D4F80B7E2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600" b="1" dirty="0">
                <a:solidFill>
                  <a:srgbClr val="FFFFFF"/>
                </a:solidFill>
              </a:rPr>
              <a:t>Advent Duration</a:t>
            </a:r>
          </a:p>
          <a:p>
            <a:pPr marL="0" lvl="1" indent="0">
              <a:spcBef>
                <a:spcPts val="1000"/>
              </a:spcBef>
              <a:spcAft>
                <a:spcPts val="600"/>
              </a:spcAft>
              <a:buFont typeface="Arial" panose="020B0604020202020204" pitchFamily="34" charset="0"/>
              <a:buNone/>
            </a:pPr>
            <a:r>
              <a:rPr lang="en-GB" sz="1600" dirty="0">
                <a:solidFill>
                  <a:srgbClr val="FFFFFF"/>
                </a:solidFill>
              </a:rPr>
              <a:t>Advent lasts four weeks beginning on the Sunday nearest to November 30 and ends on Christmas Eve, marking a period of preparation.</a:t>
            </a:r>
          </a:p>
          <a:p>
            <a:pPr marL="0" indent="0">
              <a:spcBef>
                <a:spcPts val="2500"/>
              </a:spcBef>
              <a:spcAft>
                <a:spcPts val="600"/>
              </a:spcAft>
              <a:buFont typeface="Arial" panose="020B0604020202020204" pitchFamily="34" charset="0"/>
              <a:buNone/>
            </a:pPr>
            <a:r>
              <a:rPr lang="en-GB" sz="1600" b="1" dirty="0">
                <a:solidFill>
                  <a:srgbClr val="FFFFFF"/>
                </a:solidFill>
              </a:rPr>
              <a:t>Significance of Timing</a:t>
            </a:r>
          </a:p>
          <a:p>
            <a:pPr marL="0" lvl="1" indent="0">
              <a:spcBef>
                <a:spcPts val="1000"/>
              </a:spcBef>
              <a:spcAft>
                <a:spcPts val="600"/>
              </a:spcAft>
              <a:buFont typeface="Arial" panose="020B0604020202020204" pitchFamily="34" charset="0"/>
              <a:buNone/>
            </a:pPr>
            <a:r>
              <a:rPr lang="en-GB" sz="1600" dirty="0">
                <a:solidFill>
                  <a:srgbClr val="FFFFFF"/>
                </a:solidFill>
              </a:rPr>
              <a:t>The timing of Advent highlights anticipation of both the birth of Christ and his eventual second coming.</a:t>
            </a:r>
          </a:p>
        </p:txBody>
      </p:sp>
    </p:spTree>
    <p:extLst>
      <p:ext uri="{BB962C8B-B14F-4D97-AF65-F5344CB8AC3E}">
        <p14:creationId xmlns:p14="http://schemas.microsoft.com/office/powerpoint/2010/main" val="3524665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6" name="Rectangle 45">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7" name="Oval 46">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Oval 47">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Oval 48">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Oval 49">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Oval 50">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53"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54"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56" name="Rectangle 55">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Rectangle 5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6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0B6EBBFC-30D1-3A2E-833F-E70AA24A22CC}"/>
              </a:ext>
            </a:extLst>
          </p:cNvPr>
          <p:cNvSpPr>
            <a:spLocks noGrp="1"/>
          </p:cNvSpPr>
          <p:nvPr>
            <p:ph type="title"/>
          </p:nvPr>
        </p:nvSpPr>
        <p:spPr>
          <a:xfrm>
            <a:off x="639098" y="629265"/>
            <a:ext cx="5521016" cy="979399"/>
          </a:xfrm>
        </p:spPr>
        <p:txBody>
          <a:bodyPr vert="horz" lIns="91440" tIns="45720" rIns="91440" bIns="45720" rtlCol="0" anchor="ctr">
            <a:normAutofit/>
          </a:bodyPr>
          <a:lstStyle/>
          <a:p>
            <a:pPr>
              <a:lnSpc>
                <a:spcPct val="90000"/>
              </a:lnSpc>
            </a:pPr>
            <a:r>
              <a:rPr lang="en-US" sz="2400" cap="all" baseline="0" dirty="0">
                <a:solidFill>
                  <a:srgbClr val="FFFFFF"/>
                </a:solidFill>
              </a:rPr>
              <a:t>Distinctive Practices and Traditions During Advent</a:t>
            </a:r>
          </a:p>
        </p:txBody>
      </p:sp>
      <p:pic>
        <p:nvPicPr>
          <p:cNvPr id="16" name="Picture Placeholder 15" descr="A candle and book with music notes&#10;&#10;AI-generated content may be incorrect.">
            <a:extLst>
              <a:ext uri="{FF2B5EF4-FFF2-40B4-BE49-F238E27FC236}">
                <a16:creationId xmlns:a16="http://schemas.microsoft.com/office/drawing/2014/main" id="{CBAB0E59-143E-2ED1-AC63-0D8491B691D8}"/>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310" r="2"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64" name="Rectangle 6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E7C9AF7F-6ADA-AA36-5FEC-83AEAD51DD1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4</a:t>
            </a:fld>
            <a:endParaRPr lang="en-US">
              <a:solidFill>
                <a:srgbClr val="FFFFFF"/>
              </a:solidFill>
            </a:endParaRPr>
          </a:p>
        </p:txBody>
      </p:sp>
      <p:sp>
        <p:nvSpPr>
          <p:cNvPr id="66" name="Oval 6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8" name="Oval 6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DB821C4F-48D9-494C-AD39-E90FB75F0E3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1676400"/>
            <a:ext cx="6072776" cy="3811740"/>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r>
              <a:rPr lang="en-GB" sz="1200" b="1" dirty="0">
                <a:solidFill>
                  <a:srgbClr val="FFFFFF"/>
                </a:solidFill>
              </a:rPr>
              <a:t>Prayer and Reflection</a:t>
            </a:r>
          </a:p>
          <a:p>
            <a:pPr marL="0" lvl="1" indent="0">
              <a:lnSpc>
                <a:spcPct val="90000"/>
              </a:lnSpc>
              <a:spcBef>
                <a:spcPts val="1000"/>
              </a:spcBef>
              <a:spcAft>
                <a:spcPts val="600"/>
              </a:spcAft>
              <a:buFont typeface="Arial" panose="020B0604020202020204" pitchFamily="34" charset="0"/>
              <a:buNone/>
            </a:pPr>
            <a:r>
              <a:rPr lang="en-GB" sz="1200" dirty="0">
                <a:solidFill>
                  <a:srgbClr val="FFFFFF"/>
                </a:solidFill>
              </a:rPr>
              <a:t>Prayer is a central practice during Advent, helping believers prepare spiritually for Christmas.</a:t>
            </a:r>
          </a:p>
          <a:p>
            <a:pPr marL="0" indent="0">
              <a:lnSpc>
                <a:spcPct val="90000"/>
              </a:lnSpc>
              <a:spcBef>
                <a:spcPts val="2500"/>
              </a:spcBef>
              <a:spcAft>
                <a:spcPts val="600"/>
              </a:spcAft>
              <a:buFont typeface="Arial" panose="020B0604020202020204" pitchFamily="34" charset="0"/>
              <a:buNone/>
            </a:pPr>
            <a:r>
              <a:rPr lang="en-GB" sz="1200" b="1" dirty="0">
                <a:solidFill>
                  <a:srgbClr val="FFFFFF"/>
                </a:solidFill>
              </a:rPr>
              <a:t>Fasting Traditions</a:t>
            </a:r>
          </a:p>
          <a:p>
            <a:pPr marL="0" lvl="1" indent="0">
              <a:lnSpc>
                <a:spcPct val="90000"/>
              </a:lnSpc>
              <a:spcBef>
                <a:spcPts val="1000"/>
              </a:spcBef>
              <a:spcAft>
                <a:spcPts val="600"/>
              </a:spcAft>
              <a:buFont typeface="Arial" panose="020B0604020202020204" pitchFamily="34" charset="0"/>
              <a:buNone/>
            </a:pPr>
            <a:r>
              <a:rPr lang="en-GB" sz="1200" dirty="0">
                <a:solidFill>
                  <a:srgbClr val="FFFFFF"/>
                </a:solidFill>
              </a:rPr>
              <a:t>Fasting is observed by many Christians to encourage discipline and spiritual focus during Advent.</a:t>
            </a:r>
          </a:p>
          <a:p>
            <a:pPr marL="0" indent="0">
              <a:lnSpc>
                <a:spcPct val="90000"/>
              </a:lnSpc>
              <a:spcBef>
                <a:spcPts val="2500"/>
              </a:spcBef>
              <a:spcAft>
                <a:spcPts val="600"/>
              </a:spcAft>
              <a:buFont typeface="Arial" panose="020B0604020202020204" pitchFamily="34" charset="0"/>
              <a:buNone/>
            </a:pPr>
            <a:r>
              <a:rPr lang="en-GB" sz="1200" b="1" dirty="0">
                <a:solidFill>
                  <a:srgbClr val="FFFFFF"/>
                </a:solidFill>
              </a:rPr>
              <a:t>Lighting Advent Candles</a:t>
            </a:r>
          </a:p>
          <a:p>
            <a:pPr marL="0" lvl="1" indent="0">
              <a:lnSpc>
                <a:spcPct val="90000"/>
              </a:lnSpc>
              <a:spcBef>
                <a:spcPts val="1000"/>
              </a:spcBef>
              <a:spcAft>
                <a:spcPts val="600"/>
              </a:spcAft>
              <a:buFont typeface="Arial" panose="020B0604020202020204" pitchFamily="34" charset="0"/>
              <a:buNone/>
            </a:pPr>
            <a:r>
              <a:rPr lang="en-GB" sz="1200" dirty="0">
                <a:solidFill>
                  <a:srgbClr val="FFFFFF"/>
                </a:solidFill>
              </a:rPr>
              <a:t>Lighting candles each week symbolizes hope, peace, joy, and love during the Advent season.</a:t>
            </a:r>
          </a:p>
          <a:p>
            <a:pPr marL="0" indent="0">
              <a:lnSpc>
                <a:spcPct val="90000"/>
              </a:lnSpc>
              <a:spcBef>
                <a:spcPts val="2500"/>
              </a:spcBef>
              <a:spcAft>
                <a:spcPts val="600"/>
              </a:spcAft>
              <a:buFont typeface="Arial" panose="020B0604020202020204" pitchFamily="34" charset="0"/>
              <a:buNone/>
            </a:pPr>
            <a:r>
              <a:rPr lang="en-GB" sz="1200" b="1" dirty="0">
                <a:solidFill>
                  <a:srgbClr val="FFFFFF"/>
                </a:solidFill>
              </a:rPr>
              <a:t>Special Church Services</a:t>
            </a:r>
          </a:p>
          <a:p>
            <a:pPr marL="0" lvl="1" indent="0">
              <a:lnSpc>
                <a:spcPct val="90000"/>
              </a:lnSpc>
              <a:spcBef>
                <a:spcPts val="1000"/>
              </a:spcBef>
              <a:spcAft>
                <a:spcPts val="600"/>
              </a:spcAft>
              <a:buFont typeface="Arial" panose="020B0604020202020204" pitchFamily="34" charset="0"/>
              <a:buNone/>
            </a:pPr>
            <a:r>
              <a:rPr lang="en-GB" sz="1200" dirty="0">
                <a:solidFill>
                  <a:srgbClr val="FFFFFF"/>
                </a:solidFill>
              </a:rPr>
              <a:t>Special church services unite communities and deepen spiritual readiness for Christmas celebrations.</a:t>
            </a:r>
          </a:p>
        </p:txBody>
      </p:sp>
    </p:spTree>
    <p:extLst>
      <p:ext uri="{BB962C8B-B14F-4D97-AF65-F5344CB8AC3E}">
        <p14:creationId xmlns:p14="http://schemas.microsoft.com/office/powerpoint/2010/main" val="1646312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3" name="Rectangle 5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4" name="Oval 5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 name="Oval 5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Oval 5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Oval 5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Oval 5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6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6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63" name="Rectangle 6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6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790F58E9-5F01-1A95-6FD8-7E9E5C431B4E}"/>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cap="all" baseline="0">
                <a:solidFill>
                  <a:srgbClr val="FFFFFF"/>
                </a:solidFill>
              </a:rPr>
              <a:t>Origins and Historical Development of Advent</a:t>
            </a:r>
          </a:p>
        </p:txBody>
      </p:sp>
      <p:pic>
        <p:nvPicPr>
          <p:cNvPr id="21" name="Picture Placeholder 20" descr="A painting of a person in the air above a crowd of people&#10;&#10;AI-generated content may be incorrect.">
            <a:extLst>
              <a:ext uri="{FF2B5EF4-FFF2-40B4-BE49-F238E27FC236}">
                <a16:creationId xmlns:a16="http://schemas.microsoft.com/office/drawing/2014/main" id="{F16A01DB-3196-00CF-D94E-5CE1062E6E30}"/>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708" r="6707"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71" name="Rectangle 7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276287A8-B2A4-D3FA-30DF-9F57606A60D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5</a:t>
            </a:fld>
            <a:endParaRPr lang="en-US">
              <a:solidFill>
                <a:srgbClr val="FFFFFF"/>
              </a:solidFill>
            </a:endParaRPr>
          </a:p>
        </p:txBody>
      </p:sp>
      <p:sp>
        <p:nvSpPr>
          <p:cNvPr id="73" name="Oval 7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5" name="Oval 7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A85CA497-3CCE-403F-8B8A-2621A76DE7A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solidFill>
                  <a:srgbClr val="FFFFFF"/>
                </a:solidFill>
              </a:rPr>
              <a:t>Early Christian Practices</a:t>
            </a:r>
          </a:p>
          <a:p>
            <a:pPr marL="0" lvl="1" indent="0">
              <a:spcBef>
                <a:spcPts val="1000"/>
              </a:spcBef>
              <a:spcAft>
                <a:spcPts val="600"/>
              </a:spcAft>
              <a:buFont typeface="Arial" panose="020B0604020202020204" pitchFamily="34" charset="0"/>
              <a:buNone/>
            </a:pPr>
            <a:r>
              <a:rPr lang="en-GB" sz="1400">
                <a:solidFill>
                  <a:srgbClr val="FFFFFF"/>
                </a:solidFill>
              </a:rPr>
              <a:t>Advent began with early Christian fasting and preparation to anticipate the coming of Christ.</a:t>
            </a:r>
          </a:p>
          <a:p>
            <a:pPr marL="0" indent="0">
              <a:spcBef>
                <a:spcPts val="2500"/>
              </a:spcBef>
              <a:spcAft>
                <a:spcPts val="600"/>
              </a:spcAft>
              <a:buFont typeface="Arial" panose="020B0604020202020204" pitchFamily="34" charset="0"/>
              <a:buNone/>
            </a:pPr>
            <a:r>
              <a:rPr lang="en-GB" sz="1400" b="1">
                <a:solidFill>
                  <a:srgbClr val="FFFFFF"/>
                </a:solidFill>
              </a:rPr>
              <a:t>Evolution into Liturgical Season</a:t>
            </a:r>
          </a:p>
          <a:p>
            <a:pPr marL="0" lvl="1" indent="0">
              <a:spcBef>
                <a:spcPts val="1000"/>
              </a:spcBef>
              <a:spcAft>
                <a:spcPts val="600"/>
              </a:spcAft>
              <a:buFont typeface="Arial" panose="020B0604020202020204" pitchFamily="34" charset="0"/>
              <a:buNone/>
            </a:pPr>
            <a:r>
              <a:rPr lang="en-GB" sz="1400">
                <a:solidFill>
                  <a:srgbClr val="FFFFFF"/>
                </a:solidFill>
              </a:rPr>
              <a:t>Over centuries, Advent developed into a formal liturgical season with structured observances.</a:t>
            </a:r>
          </a:p>
        </p:txBody>
      </p:sp>
      <p:sp>
        <p:nvSpPr>
          <p:cNvPr id="32" name="TextBox 31">
            <a:extLst>
              <a:ext uri="{FF2B5EF4-FFF2-40B4-BE49-F238E27FC236}">
                <a16:creationId xmlns:a16="http://schemas.microsoft.com/office/drawing/2014/main" id="{BC306E8B-DEB6-90CB-46BD-6959A286B26C}"/>
              </a:ext>
            </a:extLst>
          </p:cNvPr>
          <p:cNvSpPr txBox="1"/>
          <p:nvPr/>
        </p:nvSpPr>
        <p:spPr>
          <a:xfrm>
            <a:off x="9319099" y="6657945"/>
            <a:ext cx="287290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exbible.egilro.com/entry/%EC%98%88%EC%88%98%EB%8B%98%EC%9D%98-%EC%9E%AC%EB%A6%BC%EC%97%90-%EB%8C%80%ED%95%9C-%EC%84%B1%EA%B2%BD%EC%A0%81-%EB%AC%98%EC%82%AC">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6647392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Oval 2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8" name="Rectangle 2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3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EC217571-9D13-7128-2854-DEE62D7A560D}"/>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r>
              <a:rPr lang="en-US" cap="all" baseline="0">
                <a:solidFill>
                  <a:srgbClr val="FFFFFF"/>
                </a:solidFill>
              </a:rPr>
              <a:t>Advent as a Time of Preparation for Christ’s Coming</a:t>
            </a:r>
          </a:p>
        </p:txBody>
      </p:sp>
      <p:pic>
        <p:nvPicPr>
          <p:cNvPr id="11" name="Picture Placeholder 10" descr="A group of candles in a wreath&#10;&#10;AI-generated content may be incorrect.">
            <a:extLst>
              <a:ext uri="{FF2B5EF4-FFF2-40B4-BE49-F238E27FC236}">
                <a16:creationId xmlns:a16="http://schemas.microsoft.com/office/drawing/2014/main" id="{C1C1FE49-EA83-9463-5E18-3780B4411768}"/>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919" r="1723"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36" name="Rectangle 3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26A9AEFF-1315-64DD-F124-73E8AF10BF5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6</a:t>
            </a:fld>
            <a:endParaRPr lang="en-US">
              <a:solidFill>
                <a:srgbClr val="FFFFFF"/>
              </a:solidFill>
            </a:endParaRPr>
          </a:p>
        </p:txBody>
      </p:sp>
      <p:sp>
        <p:nvSpPr>
          <p:cNvPr id="38" name="Oval 3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Oval 3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31C7537E-282C-4CD8-ABE9-24BF29A2948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solidFill>
                  <a:srgbClr val="FFFFFF"/>
                </a:solidFill>
              </a:rPr>
              <a:t>Spiritual Preparation</a:t>
            </a:r>
          </a:p>
          <a:p>
            <a:pPr marL="0" lvl="1" indent="0">
              <a:spcBef>
                <a:spcPts val="1000"/>
              </a:spcBef>
              <a:spcAft>
                <a:spcPts val="600"/>
              </a:spcAft>
              <a:buFont typeface="Arial" panose="020B0604020202020204" pitchFamily="34" charset="0"/>
              <a:buNone/>
            </a:pPr>
            <a:r>
              <a:rPr lang="en-GB" sz="1400">
                <a:solidFill>
                  <a:srgbClr val="FFFFFF"/>
                </a:solidFill>
              </a:rPr>
              <a:t>Advent encourages spiritual reflection and readiness for celebrating Christ's birth and second coming.</a:t>
            </a:r>
          </a:p>
          <a:p>
            <a:pPr marL="0" indent="0">
              <a:spcBef>
                <a:spcPts val="2500"/>
              </a:spcBef>
              <a:spcAft>
                <a:spcPts val="600"/>
              </a:spcAft>
              <a:buFont typeface="Arial" panose="020B0604020202020204" pitchFamily="34" charset="0"/>
              <a:buNone/>
            </a:pPr>
            <a:r>
              <a:rPr lang="en-GB" sz="1400" b="1">
                <a:solidFill>
                  <a:srgbClr val="FFFFFF"/>
                </a:solidFill>
              </a:rPr>
              <a:t>Celebration of Christ’s Birth</a:t>
            </a:r>
          </a:p>
          <a:p>
            <a:pPr marL="0" lvl="1" indent="0">
              <a:spcBef>
                <a:spcPts val="1000"/>
              </a:spcBef>
              <a:spcAft>
                <a:spcPts val="600"/>
              </a:spcAft>
              <a:buFont typeface="Arial" panose="020B0604020202020204" pitchFamily="34" charset="0"/>
              <a:buNone/>
            </a:pPr>
            <a:r>
              <a:rPr lang="en-GB" sz="1400">
                <a:solidFill>
                  <a:srgbClr val="FFFFFF"/>
                </a:solidFill>
              </a:rPr>
              <a:t>Advent anticipates the joyous celebration of the nativity and Christ’s arrival into the world.</a:t>
            </a:r>
          </a:p>
          <a:p>
            <a:pPr marL="0" indent="0">
              <a:spcBef>
                <a:spcPts val="2500"/>
              </a:spcBef>
              <a:spcAft>
                <a:spcPts val="600"/>
              </a:spcAft>
              <a:buFont typeface="Arial" panose="020B0604020202020204" pitchFamily="34" charset="0"/>
              <a:buNone/>
            </a:pPr>
            <a:r>
              <a:rPr lang="en-GB" sz="1400" b="1">
                <a:solidFill>
                  <a:srgbClr val="FFFFFF"/>
                </a:solidFill>
              </a:rPr>
              <a:t>Expectation of Second Coming</a:t>
            </a:r>
          </a:p>
          <a:p>
            <a:pPr marL="0" lvl="1" indent="0">
              <a:spcBef>
                <a:spcPts val="1000"/>
              </a:spcBef>
              <a:spcAft>
                <a:spcPts val="600"/>
              </a:spcAft>
              <a:buFont typeface="Arial" panose="020B0604020202020204" pitchFamily="34" charset="0"/>
              <a:buNone/>
            </a:pPr>
            <a:r>
              <a:rPr lang="en-GB" sz="1400">
                <a:solidFill>
                  <a:srgbClr val="FFFFFF"/>
                </a:solidFill>
              </a:rPr>
              <a:t>Advent holds a hopeful expectation for Christ’s promised return, blending remembrance with future anticipation.</a:t>
            </a:r>
          </a:p>
        </p:txBody>
      </p:sp>
      <p:sp>
        <p:nvSpPr>
          <p:cNvPr id="12" name="TextBox 11">
            <a:extLst>
              <a:ext uri="{FF2B5EF4-FFF2-40B4-BE49-F238E27FC236}">
                <a16:creationId xmlns:a16="http://schemas.microsoft.com/office/drawing/2014/main" id="{58115FFA-C833-BF23-725A-F449D0F35EA5}"/>
              </a:ext>
            </a:extLst>
          </p:cNvPr>
          <p:cNvSpPr txBox="1"/>
          <p:nvPr/>
        </p:nvSpPr>
        <p:spPr>
          <a:xfrm>
            <a:off x="9341541" y="6657945"/>
            <a:ext cx="285045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ww.flickr.com/photos/46167838@N07/1581465085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3810107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Oval 2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Oval 2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8" name="Rectangle 2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3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2DD8FF3C-CDCD-DDFB-EE88-F76257933508}"/>
              </a:ext>
            </a:extLst>
          </p:cNvPr>
          <p:cNvSpPr>
            <a:spLocks noGrp="1"/>
          </p:cNvSpPr>
          <p:nvPr>
            <p:ph type="title"/>
          </p:nvPr>
        </p:nvSpPr>
        <p:spPr>
          <a:xfrm>
            <a:off x="639098" y="629265"/>
            <a:ext cx="6072776" cy="1622322"/>
          </a:xfrm>
        </p:spPr>
        <p:txBody>
          <a:bodyPr vert="horz" lIns="91440" tIns="45720" rIns="91440" bIns="45720" rtlCol="0" anchor="ctr">
            <a:normAutofit/>
          </a:bodyPr>
          <a:lstStyle/>
          <a:p>
            <a:pPr>
              <a:lnSpc>
                <a:spcPct val="90000"/>
              </a:lnSpc>
            </a:pPr>
            <a:r>
              <a:rPr lang="en-US" cap="all" baseline="0">
                <a:solidFill>
                  <a:srgbClr val="FFFFFF"/>
                </a:solidFill>
              </a:rPr>
              <a:t>Key Events and Figures Commemorated During Advent</a:t>
            </a:r>
          </a:p>
        </p:txBody>
      </p:sp>
      <p:pic>
        <p:nvPicPr>
          <p:cNvPr id="11" name="Picture Placeholder 10" descr="A painting of a person with a cross&#10;&#10;AI-generated content may be incorrect.">
            <a:extLst>
              <a:ext uri="{FF2B5EF4-FFF2-40B4-BE49-F238E27FC236}">
                <a16:creationId xmlns:a16="http://schemas.microsoft.com/office/drawing/2014/main" id="{8127FED9-E531-6D90-CCE8-4074221FF1DE}"/>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100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36" name="Rectangle 3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D7B02F17-8B51-4B2D-F248-D6599D11F11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7</a:t>
            </a:fld>
            <a:endParaRPr lang="en-US">
              <a:solidFill>
                <a:srgbClr val="FFFFFF"/>
              </a:solidFill>
            </a:endParaRPr>
          </a:p>
        </p:txBody>
      </p:sp>
      <p:sp>
        <p:nvSpPr>
          <p:cNvPr id="38" name="Oval 3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Oval 3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045E5A4B-FC43-4C49-8DF2-46F471FCA27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solidFill>
                  <a:srgbClr val="FFFFFF"/>
                </a:solidFill>
              </a:rPr>
              <a:t>Prophetic Announcements</a:t>
            </a:r>
          </a:p>
          <a:p>
            <a:pPr marL="0" lvl="1" indent="0">
              <a:spcBef>
                <a:spcPts val="1000"/>
              </a:spcBef>
              <a:spcAft>
                <a:spcPts val="600"/>
              </a:spcAft>
              <a:buFont typeface="Arial" panose="020B0604020202020204" pitchFamily="34" charset="0"/>
              <a:buNone/>
            </a:pPr>
            <a:r>
              <a:rPr lang="en-GB" sz="1400">
                <a:solidFill>
                  <a:srgbClr val="FFFFFF"/>
                </a:solidFill>
              </a:rPr>
              <a:t>Advent involves reflecting on prophecies that foretold the coming of Jesus, emphasizing God's unfolding plan.</a:t>
            </a:r>
          </a:p>
          <a:p>
            <a:pPr marL="0" indent="0">
              <a:spcBef>
                <a:spcPts val="2500"/>
              </a:spcBef>
              <a:spcAft>
                <a:spcPts val="600"/>
              </a:spcAft>
              <a:buFont typeface="Arial" panose="020B0604020202020204" pitchFamily="34" charset="0"/>
              <a:buNone/>
            </a:pPr>
            <a:r>
              <a:rPr lang="en-GB" sz="1400" b="1">
                <a:solidFill>
                  <a:srgbClr val="FFFFFF"/>
                </a:solidFill>
              </a:rPr>
              <a:t>John the Baptist's Role</a:t>
            </a:r>
          </a:p>
          <a:p>
            <a:pPr marL="0" lvl="1" indent="0">
              <a:spcBef>
                <a:spcPts val="1000"/>
              </a:spcBef>
              <a:spcAft>
                <a:spcPts val="600"/>
              </a:spcAft>
              <a:buFont typeface="Arial" panose="020B0604020202020204" pitchFamily="34" charset="0"/>
              <a:buNone/>
            </a:pPr>
            <a:r>
              <a:rPr lang="en-GB" sz="1400">
                <a:solidFill>
                  <a:srgbClr val="FFFFFF"/>
                </a:solidFill>
              </a:rPr>
              <a:t>John the Baptist is honored for preparing the way for Jesus, representing a key figure in Advent traditions.</a:t>
            </a:r>
          </a:p>
          <a:p>
            <a:pPr marL="0" indent="0">
              <a:spcBef>
                <a:spcPts val="2500"/>
              </a:spcBef>
              <a:spcAft>
                <a:spcPts val="600"/>
              </a:spcAft>
              <a:buFont typeface="Arial" panose="020B0604020202020204" pitchFamily="34" charset="0"/>
              <a:buNone/>
            </a:pPr>
            <a:r>
              <a:rPr lang="en-GB" sz="1400" b="1">
                <a:solidFill>
                  <a:srgbClr val="FFFFFF"/>
                </a:solidFill>
              </a:rPr>
              <a:t>Continuity of God's Plan</a:t>
            </a:r>
          </a:p>
          <a:p>
            <a:pPr marL="0" lvl="1" indent="0">
              <a:spcBef>
                <a:spcPts val="1000"/>
              </a:spcBef>
              <a:spcAft>
                <a:spcPts val="600"/>
              </a:spcAft>
              <a:buFont typeface="Arial" panose="020B0604020202020204" pitchFamily="34" charset="0"/>
              <a:buNone/>
            </a:pPr>
            <a:r>
              <a:rPr lang="en-GB" sz="1400">
                <a:solidFill>
                  <a:srgbClr val="FFFFFF"/>
                </a:solidFill>
              </a:rPr>
              <a:t>Advent highlights the seamless continuity of God’s plan through prophetic messages and fulfilled promises.</a:t>
            </a:r>
          </a:p>
        </p:txBody>
      </p:sp>
      <p:sp>
        <p:nvSpPr>
          <p:cNvPr id="12" name="TextBox 11">
            <a:extLst>
              <a:ext uri="{FF2B5EF4-FFF2-40B4-BE49-F238E27FC236}">
                <a16:creationId xmlns:a16="http://schemas.microsoft.com/office/drawing/2014/main" id="{D588DEB7-DFE9-DC9C-65D7-E3851AAF077A}"/>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ww.thefunstons.com/sermon-on-the-sunday-i-left-for-sabbatical-june-26-2011/saint-john-the-baptis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5746367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AA74-20DD-59F9-E11E-A18FE4FCA1E0}"/>
              </a:ext>
            </a:extLst>
          </p:cNvPr>
          <p:cNvSpPr>
            <a:spLocks noGrp="1"/>
          </p:cNvSpPr>
          <p:nvPr>
            <p:ph type="title"/>
          </p:nvPr>
        </p:nvSpPr>
        <p:spPr/>
        <p:txBody>
          <a:bodyPr anchor="b">
            <a:normAutofit fontScale="90000"/>
          </a:bodyPr>
          <a:lstStyle/>
          <a:p>
            <a:r>
              <a:rPr lang="en-GB" sz="3000"/>
              <a:t>Themes of Hope, Expectation, and Preparation</a:t>
            </a:r>
          </a:p>
        </p:txBody>
      </p:sp>
      <p:graphicFrame>
        <p:nvGraphicFramePr>
          <p:cNvPr id="7" name="Content Placeholder 7">
            <a:extLst>
              <a:ext uri="{FF2B5EF4-FFF2-40B4-BE49-F238E27FC236}">
                <a16:creationId xmlns:a16="http://schemas.microsoft.com/office/drawing/2014/main" id="{C12B0DEE-6FE6-406B-AB6C-60B5FCB46E1D}"/>
              </a:ext>
            </a:extLst>
          </p:cNvPr>
          <p:cNvGraphicFramePr>
            <a:graphicFrameLocks noGrp="1"/>
          </p:cNvGraphicFramePr>
          <p:nvPr>
            <p:ph idx="1"/>
            <p:extLst>
              <p:ext uri="{D42A27DB-BD31-4B8C-83A1-F6EECF244321}">
                <p14:modId xmlns:p14="http://schemas.microsoft.com/office/powerpoint/2010/main" val="221804333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EBE4FB2-0452-EB89-9563-1972F7986C2A}"/>
              </a:ext>
            </a:extLst>
          </p:cNvPr>
          <p:cNvSpPr>
            <a:spLocks noGrp="1"/>
          </p:cNvSpPr>
          <p:nvPr>
            <p:ph type="sldNum" sz="quarter" idx="12"/>
          </p:nvPr>
        </p:nvSpPr>
        <p:spPr/>
        <p:txBody>
          <a:bodyPr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38260260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4" name="Rectangle 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0"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 name="Title 1">
            <a:extLst>
              <a:ext uri="{FF2B5EF4-FFF2-40B4-BE49-F238E27FC236}">
                <a16:creationId xmlns:a16="http://schemas.microsoft.com/office/drawing/2014/main" id="{3D8B4714-F7C8-DBD5-C80F-77C9315D84B8}"/>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cap="all" baseline="0" dirty="0">
                <a:solidFill>
                  <a:srgbClr val="FFFFFF"/>
                </a:solidFill>
              </a:rPr>
              <a:t>Reflection on the Dual Coming of Christ</a:t>
            </a:r>
          </a:p>
        </p:txBody>
      </p:sp>
      <p:pic>
        <p:nvPicPr>
          <p:cNvPr id="7" name="Content Placeholder 6" descr="Christmas Nativity with baby Jesus, Mary and Joseph against a textured gold and brown background with ample copy space. Figurines are non copyrighted, made in China items.">
            <a:extLst>
              <a:ext uri="{FF2B5EF4-FFF2-40B4-BE49-F238E27FC236}">
                <a16:creationId xmlns:a16="http://schemas.microsoft.com/office/drawing/2014/main" id="{97B1709A-060D-4C83-81E2-A19EF9C8D0BE}"/>
              </a:ext>
            </a:extLst>
          </p:cNvPr>
          <p:cNvPicPr>
            <a:picLocks noGrp="1" noChangeAspect="1"/>
          </p:cNvPicPr>
          <p:nvPr>
            <p:ph type="pic" sz="quarter" idx="15"/>
          </p:nvPr>
        </p:nvPicPr>
        <p:blipFill>
          <a:blip r:embed="rId4"/>
          <a:srcRect r="44205" b="-2"/>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p:spPr>
      </p:pic>
      <p:sp>
        <p:nvSpPr>
          <p:cNvPr id="32" name="Rectangle 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a:extLst>
              <a:ext uri="{FF2B5EF4-FFF2-40B4-BE49-F238E27FC236}">
                <a16:creationId xmlns:a16="http://schemas.microsoft.com/office/drawing/2014/main" id="{9480F990-D9E9-B5F7-9132-617DD0492F5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84C450F2-3BB4-4AE4-8A35-A9D7AEA4C850}" type="slidenum">
              <a:rPr lang="en-US">
                <a:solidFill>
                  <a:srgbClr val="FFFFFF"/>
                </a:solidFill>
              </a:rPr>
              <a:pPr>
                <a:spcAft>
                  <a:spcPts val="600"/>
                </a:spcAft>
              </a:pPr>
              <a:t>9</a:t>
            </a:fld>
            <a:endParaRPr lang="en-US">
              <a:solidFill>
                <a:srgbClr val="FFFFFF"/>
              </a:solidFill>
            </a:endParaRPr>
          </a:p>
        </p:txBody>
      </p:sp>
      <p:sp>
        <p:nvSpPr>
          <p:cNvPr id="34" name="Oval 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Oval 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906A09B8-2865-4882-8F5D-1E688A062F7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9098" y="2418735"/>
            <a:ext cx="6072776" cy="381174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600" b="1" dirty="0">
                <a:solidFill>
                  <a:srgbClr val="FFFFFF"/>
                </a:solidFill>
              </a:rPr>
              <a:t>First Coming of Christ</a:t>
            </a:r>
          </a:p>
          <a:p>
            <a:pPr marL="0" lvl="1" indent="0">
              <a:spcBef>
                <a:spcPts val="1000"/>
              </a:spcBef>
              <a:spcAft>
                <a:spcPts val="600"/>
              </a:spcAft>
              <a:buFont typeface="Arial" panose="020B0604020202020204" pitchFamily="34" charset="0"/>
              <a:buNone/>
            </a:pPr>
            <a:r>
              <a:rPr lang="en-GB" sz="1600" dirty="0">
                <a:solidFill>
                  <a:srgbClr val="FFFFFF"/>
                </a:solidFill>
              </a:rPr>
              <a:t>Advent celebrates Jesus's birth, emphasizing joyful remembrance of the incarnation and humility.</a:t>
            </a:r>
          </a:p>
          <a:p>
            <a:pPr marL="0" indent="0">
              <a:spcBef>
                <a:spcPts val="2500"/>
              </a:spcBef>
              <a:spcAft>
                <a:spcPts val="600"/>
              </a:spcAft>
              <a:buFont typeface="Arial" panose="020B0604020202020204" pitchFamily="34" charset="0"/>
              <a:buNone/>
            </a:pPr>
            <a:r>
              <a:rPr lang="en-GB" sz="1600" b="1" dirty="0">
                <a:solidFill>
                  <a:srgbClr val="FFFFFF"/>
                </a:solidFill>
              </a:rPr>
              <a:t>Second Coming Expectation</a:t>
            </a:r>
          </a:p>
          <a:p>
            <a:pPr marL="0" lvl="1" indent="0">
              <a:spcBef>
                <a:spcPts val="1000"/>
              </a:spcBef>
              <a:spcAft>
                <a:spcPts val="600"/>
              </a:spcAft>
              <a:buFont typeface="Arial" panose="020B0604020202020204" pitchFamily="34" charset="0"/>
              <a:buNone/>
            </a:pPr>
            <a:r>
              <a:rPr lang="en-GB" sz="1600" dirty="0">
                <a:solidFill>
                  <a:srgbClr val="FFFFFF"/>
                </a:solidFill>
              </a:rPr>
              <a:t>Advent also anticipates Jesus's future return, inspiring sober hope and spiritual readiness.</a:t>
            </a:r>
          </a:p>
          <a:p>
            <a:pPr marL="0" indent="0">
              <a:spcBef>
                <a:spcPts val="2500"/>
              </a:spcBef>
              <a:spcAft>
                <a:spcPts val="600"/>
              </a:spcAft>
              <a:buFont typeface="Arial" panose="020B0604020202020204" pitchFamily="34" charset="0"/>
              <a:buNone/>
            </a:pPr>
            <a:r>
              <a:rPr lang="en-GB" sz="1600" b="1" dirty="0">
                <a:solidFill>
                  <a:srgbClr val="FFFFFF"/>
                </a:solidFill>
              </a:rPr>
              <a:t>Balance of Emotions</a:t>
            </a:r>
          </a:p>
          <a:p>
            <a:pPr marL="0" lvl="1" indent="0">
              <a:spcBef>
                <a:spcPts val="1000"/>
              </a:spcBef>
              <a:spcAft>
                <a:spcPts val="600"/>
              </a:spcAft>
              <a:buFont typeface="Arial" panose="020B0604020202020204" pitchFamily="34" charset="0"/>
              <a:buNone/>
            </a:pPr>
            <a:r>
              <a:rPr lang="en-GB" sz="1600" dirty="0">
                <a:solidFill>
                  <a:srgbClr val="FFFFFF"/>
                </a:solidFill>
              </a:rPr>
              <a:t>Advent encourages a balance between joyful celebration and thoughtful expectation during the season.</a:t>
            </a:r>
          </a:p>
        </p:txBody>
      </p:sp>
    </p:spTree>
    <p:extLst>
      <p:ext uri="{BB962C8B-B14F-4D97-AF65-F5344CB8AC3E}">
        <p14:creationId xmlns:p14="http://schemas.microsoft.com/office/powerpoint/2010/main" val="17569956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1468</Words>
  <Application>Microsoft Office PowerPoint</Application>
  <PresentationFormat>Widescreen</PresentationFormat>
  <Paragraphs>133</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Century Gothic</vt:lpstr>
      <vt:lpstr>Neue Haas Grotesk Text Pro</vt:lpstr>
      <vt:lpstr>Wingdings 3</vt:lpstr>
      <vt:lpstr>OasisVTI</vt:lpstr>
      <vt:lpstr>Ion Boardroom</vt:lpstr>
      <vt:lpstr>Understanding Advent: Significance, Commemoration, and Symbolism in the Liturgical Season</vt:lpstr>
      <vt:lpstr>The Place of Advent in the Christian Calendar</vt:lpstr>
      <vt:lpstr>Timing and Duration of Advent</vt:lpstr>
      <vt:lpstr>Distinctive Practices and Traditions During Advent</vt:lpstr>
      <vt:lpstr>Origins and Historical Development of Advent</vt:lpstr>
      <vt:lpstr>Advent as a Time of Preparation for Christ’s Coming</vt:lpstr>
      <vt:lpstr>Key Events and Figures Commemorated During Advent</vt:lpstr>
      <vt:lpstr>Themes of Hope, Expectation, and Preparation</vt:lpstr>
      <vt:lpstr>Reflection on the Dual Coming of Christ</vt:lpstr>
      <vt:lpstr>Advent as a Time for Spiritual Renewal</vt:lpstr>
      <vt:lpstr>Origins and Traditional Use of the Advent Wreath</vt:lpstr>
      <vt:lpstr>Significance of Candles and Their Colors</vt:lpstr>
      <vt:lpstr>The Advent Wreath as a Visual and Spiritual Reminder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Revd Geoff Abasolo-Munnery</dc:creator>
  <cp:lastModifiedBy>Revd Geoff Abasolo-Munnery</cp:lastModifiedBy>
  <cp:revision>2</cp:revision>
  <dcterms:created xsi:type="dcterms:W3CDTF">2025-12-01T12:17:16Z</dcterms:created>
  <dcterms:modified xsi:type="dcterms:W3CDTF">2025-12-01T13:00:46Z</dcterms:modified>
</cp:coreProperties>
</file>