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notesMasterIdLst>
    <p:notesMasterId r:id="rId29"/>
  </p:notesMasterIdLst>
  <p:handoutMasterIdLst>
    <p:handoutMasterId r:id="rId30"/>
  </p:handoutMasterIdLst>
  <p:sldIdLst>
    <p:sldId id="256" r:id="rId3"/>
    <p:sldId id="257" r:id="rId4"/>
    <p:sldId id="271" r:id="rId5"/>
    <p:sldId id="258" r:id="rId6"/>
    <p:sldId id="259" r:id="rId7"/>
    <p:sldId id="260" r:id="rId8"/>
    <p:sldId id="280" r:id="rId9"/>
    <p:sldId id="261" r:id="rId10"/>
    <p:sldId id="279" r:id="rId11"/>
    <p:sldId id="262" r:id="rId12"/>
    <p:sldId id="278" r:id="rId13"/>
    <p:sldId id="263" r:id="rId14"/>
    <p:sldId id="277" r:id="rId15"/>
    <p:sldId id="264" r:id="rId16"/>
    <p:sldId id="276" r:id="rId17"/>
    <p:sldId id="281" r:id="rId18"/>
    <p:sldId id="265" r:id="rId19"/>
    <p:sldId id="274" r:id="rId20"/>
    <p:sldId id="266" r:id="rId21"/>
    <p:sldId id="273" r:id="rId22"/>
    <p:sldId id="282" r:id="rId23"/>
    <p:sldId id="268" r:id="rId24"/>
    <p:sldId id="269" r:id="rId25"/>
    <p:sldId id="272" r:id="rId26"/>
    <p:sldId id="270" r:id="rId27"/>
    <p:sldId id="275" r:id="rId28"/>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0680" cy="534240"/>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defRPr sz="1400"/>
            </a:pPr>
            <a:endParaRPr lang="en-GB" sz="1400" b="0" i="0" u="none" strike="noStrike" kern="1200" cap="none">
              <a:ln>
                <a:noFill/>
              </a:ln>
              <a:latin typeface="Liberation Sans" pitchFamily="18"/>
              <a:ea typeface="Microsoft YaHei" pitchFamily="2"/>
              <a:cs typeface="Arial Unicode MS" pitchFamily="2"/>
            </a:endParaRPr>
          </a:p>
        </p:txBody>
      </p:sp>
      <p:sp>
        <p:nvSpPr>
          <p:cNvPr id="3" name="Date Placeholder 2"/>
          <p:cNvSpPr txBox="1">
            <a:spLocks noGrp="1"/>
          </p:cNvSpPr>
          <p:nvPr>
            <p:ph type="dt" sz="quarter" idx="1"/>
          </p:nvPr>
        </p:nvSpPr>
        <p:spPr>
          <a:xfrm>
            <a:off x="4278960" y="0"/>
            <a:ext cx="3280680" cy="534240"/>
          </a:xfrm>
          <a:prstGeom prst="rect">
            <a:avLst/>
          </a:prstGeom>
          <a:noFill/>
          <a:ln>
            <a:noFill/>
          </a:ln>
        </p:spPr>
        <p:txBody>
          <a:bodyPr vert="horz" wrap="square" lIns="90000" tIns="45000" rIns="90000" bIns="45000" anchorCtr="0" compatLnSpc="0"/>
          <a:lstStyle/>
          <a:p>
            <a:pPr marL="0" marR="0" lvl="0" indent="0" algn="r" rtl="0" hangingPunct="0">
              <a:lnSpc>
                <a:spcPct val="100000"/>
              </a:lnSpc>
              <a:spcBef>
                <a:spcPts val="0"/>
              </a:spcBef>
              <a:spcAft>
                <a:spcPts val="0"/>
              </a:spcAft>
              <a:buNone/>
              <a:tabLst/>
              <a:defRPr sz="1400"/>
            </a:pPr>
            <a:endParaRPr lang="en-GB" sz="1400" b="0" i="0" u="none" strike="noStrike" kern="1200" cap="none">
              <a:ln>
                <a:noFill/>
              </a:ln>
              <a:latin typeface="Liberation Sans" pitchFamily="18"/>
              <a:ea typeface="Microsoft YaHei" pitchFamily="2"/>
              <a:cs typeface="Arial Unicode MS" pitchFamily="2"/>
            </a:endParaRPr>
          </a:p>
        </p:txBody>
      </p:sp>
      <p:sp>
        <p:nvSpPr>
          <p:cNvPr id="4" name="Footer Placeholder 3"/>
          <p:cNvSpPr txBox="1">
            <a:spLocks noGrp="1"/>
          </p:cNvSpPr>
          <p:nvPr>
            <p:ph type="ftr" sz="quarter" idx="2"/>
          </p:nvPr>
        </p:nvSpPr>
        <p:spPr>
          <a:xfrm>
            <a:off x="0" y="10157400"/>
            <a:ext cx="3280680" cy="534240"/>
          </a:xfrm>
          <a:prstGeom prst="rect">
            <a:avLst/>
          </a:prstGeom>
          <a:noFill/>
          <a:ln>
            <a:noFill/>
          </a:ln>
        </p:spPr>
        <p:txBody>
          <a:bodyPr vert="horz" wrap="square" lIns="90000" tIns="45000" rIns="90000" bIns="45000" anchor="b" anchorCtr="0" compatLnSpc="0"/>
          <a:lstStyle/>
          <a:p>
            <a:pPr marL="0" marR="0" lvl="0" indent="0" rtl="0" hangingPunct="0">
              <a:lnSpc>
                <a:spcPct val="100000"/>
              </a:lnSpc>
              <a:spcBef>
                <a:spcPts val="0"/>
              </a:spcBef>
              <a:spcAft>
                <a:spcPts val="0"/>
              </a:spcAft>
              <a:buNone/>
              <a:tabLst/>
              <a:defRPr sz="1400"/>
            </a:pPr>
            <a:endParaRPr lang="en-GB" sz="1400" b="0" i="0" u="none" strike="noStrike" kern="1200" cap="none">
              <a:ln>
                <a:noFill/>
              </a:ln>
              <a:latin typeface="Liberation Sans" pitchFamily="18"/>
              <a:ea typeface="Microsoft YaHei" pitchFamily="2"/>
              <a:cs typeface="Arial Unicode MS" pitchFamily="2"/>
            </a:endParaRPr>
          </a:p>
        </p:txBody>
      </p:sp>
      <p:sp>
        <p:nvSpPr>
          <p:cNvPr id="5" name="Slide Number Placeholder 4"/>
          <p:cNvSpPr txBox="1">
            <a:spLocks noGrp="1"/>
          </p:cNvSpPr>
          <p:nvPr>
            <p:ph type="sldNum" sz="quarter" idx="3"/>
          </p:nvPr>
        </p:nvSpPr>
        <p:spPr>
          <a:xfrm>
            <a:off x="4278960" y="10157400"/>
            <a:ext cx="3280680" cy="534240"/>
          </a:xfrm>
          <a:prstGeom prst="rect">
            <a:avLst/>
          </a:prstGeom>
          <a:noFill/>
          <a:ln>
            <a:noFill/>
          </a:ln>
        </p:spPr>
        <p:txBody>
          <a:bodyPr vert="horz" wrap="square" lIns="90000" tIns="45000" rIns="90000" bIns="45000" anchor="b" anchorCtr="0" compatLnSpc="0"/>
          <a:lstStyle/>
          <a:p>
            <a:pPr marL="0" marR="0" lvl="0" indent="0" algn="r" rtl="0" hangingPunct="0">
              <a:lnSpc>
                <a:spcPct val="100000"/>
              </a:lnSpc>
              <a:spcBef>
                <a:spcPts val="0"/>
              </a:spcBef>
              <a:spcAft>
                <a:spcPts val="0"/>
              </a:spcAft>
              <a:buNone/>
              <a:tabLst/>
              <a:defRPr sz="1400"/>
            </a:pPr>
            <a:fld id="{5D340529-6331-4493-89D7-B7A534A6E07F}" type="slidenum">
              <a:t>‹#›</a:t>
            </a:fld>
            <a:endParaRPr lang="en-GB" sz="1400" b="0" i="0" u="none" strike="noStrike" kern="1200" cap="none">
              <a:ln>
                <a:noFill/>
              </a:ln>
              <a:latin typeface="Liberation Sans" pitchFamily="18"/>
              <a:ea typeface="Microsoft YaHei" pitchFamily="2"/>
              <a:cs typeface="Arial Unicode MS" pitchFamily="2"/>
            </a:endParaRPr>
          </a:p>
        </p:txBody>
      </p:sp>
    </p:spTree>
    <p:extLst>
      <p:ext uri="{BB962C8B-B14F-4D97-AF65-F5344CB8AC3E}">
        <p14:creationId xmlns:p14="http://schemas.microsoft.com/office/powerpoint/2010/main" val="881073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16000" y="812520"/>
            <a:ext cx="7127279"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GB"/>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vert="horz" lIns="0" tIns="0" rIns="0" bIns="0" anchorCtr="0"/>
          <a:lstStyle>
            <a:lvl1pPr lvl="0" rtl="0" hangingPunct="0">
              <a:buNone/>
              <a:tabLst/>
              <a:defRPr lang="en-GB" sz="1400" kern="1200">
                <a:latin typeface="Liberation Serif" pitchFamily="18"/>
                <a:ea typeface="Segoe UI" pitchFamily="2"/>
                <a:cs typeface="Tahoma" pitchFamily="2"/>
              </a:defRPr>
            </a:lvl1pPr>
          </a:lstStyle>
          <a:p>
            <a:pPr lvl="0"/>
            <a:endParaRPr lang="en-GB"/>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vert="horz" lIns="0" tIns="0" rIns="0" bIns="0" anchorCtr="0"/>
          <a:lstStyle>
            <a:lvl1pPr lvl="0" algn="r" rtl="0" hangingPunct="0">
              <a:buNone/>
              <a:tabLst/>
              <a:defRPr lang="en-GB" sz="1400" kern="1200">
                <a:latin typeface="Liberation Serif" pitchFamily="18"/>
                <a:ea typeface="Segoe UI" pitchFamily="2"/>
                <a:cs typeface="Tahoma" pitchFamily="2"/>
              </a:defRPr>
            </a:lvl1pPr>
          </a:lstStyle>
          <a:p>
            <a:pPr lvl="0"/>
            <a:endParaRPr lang="en-GB"/>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lstStyle>
            <a:lvl1pPr lvl="0" rtl="0" hangingPunct="0">
              <a:buNone/>
              <a:tabLst/>
              <a:defRPr lang="en-GB" sz="1400" kern="1200">
                <a:latin typeface="Liberation Serif" pitchFamily="18"/>
                <a:ea typeface="Segoe UI" pitchFamily="2"/>
                <a:cs typeface="Tahoma" pitchFamily="2"/>
              </a:defRPr>
            </a:lvl1pPr>
          </a:lstStyle>
          <a:p>
            <a:pPr lvl="0"/>
            <a:endParaRPr lang="en-GB"/>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lstStyle>
            <a:lvl1pPr lvl="0" algn="r" rtl="0" hangingPunct="0">
              <a:buNone/>
              <a:tabLst/>
              <a:defRPr lang="en-GB" sz="1400" kern="1200">
                <a:latin typeface="Liberation Serif" pitchFamily="18"/>
                <a:ea typeface="Segoe UI" pitchFamily="2"/>
                <a:cs typeface="Tahoma" pitchFamily="2"/>
              </a:defRPr>
            </a:lvl1pPr>
          </a:lstStyle>
          <a:p>
            <a:pPr lvl="0"/>
            <a:fld id="{65FF5A14-47F7-413F-B4A5-DF5A06A2A723}" type="slidenum">
              <a:t>‹#›</a:t>
            </a:fld>
            <a:endParaRPr lang="en-GB"/>
          </a:p>
        </p:txBody>
      </p:sp>
    </p:spTree>
    <p:extLst>
      <p:ext uri="{BB962C8B-B14F-4D97-AF65-F5344CB8AC3E}">
        <p14:creationId xmlns:p14="http://schemas.microsoft.com/office/powerpoint/2010/main" val="107387451"/>
      </p:ext>
    </p:extLst>
  </p:cSld>
  <p:clrMap bg1="lt1" tx1="dk1" bg2="lt2" tx2="dk2" accent1="accent1" accent2="accent2" accent3="accent3" accent4="accent4" accent5="accent5" accent6="accent6" hlink="hlink" folHlink="folHlink"/>
  <p:notesStyle>
    <a:lvl1pPr marL="0" marR="0" indent="-216000" rtl="0" hangingPunct="0">
      <a:tabLst/>
      <a:defRPr lang="en-GB" sz="2000" b="0" i="0" u="none" strike="noStrike" kern="1200" cap="none">
        <a:ln>
          <a:noFill/>
        </a:ln>
        <a:highlight>
          <a:scrgbClr r="0" g="0" b="0">
            <a:alpha val="0"/>
          </a:scrgbClr>
        </a:highlight>
        <a:latin typeface="Liberation Sans" pitchFamily="18"/>
        <a:ea typeface="Microsoft YaHei" pitchFamily="2"/>
        <a:cs typeface="Arial Unicode M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8075" y="812800"/>
            <a:ext cx="5343525"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65FF5A14-47F7-413F-B4A5-DF5A06A2A723}" type="slidenum">
              <a:rPr lang="en-GB" smtClean="0"/>
              <a:t>26</a:t>
            </a:fld>
            <a:endParaRPr lang="en-GB"/>
          </a:p>
        </p:txBody>
      </p:sp>
    </p:spTree>
    <p:extLst>
      <p:ext uri="{BB962C8B-B14F-4D97-AF65-F5344CB8AC3E}">
        <p14:creationId xmlns:p14="http://schemas.microsoft.com/office/powerpoint/2010/main" val="67052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5A9B6B51-1984-49A5-9839-54B6AA1E9C05}" type="slidenum">
              <a:t>‹#›</a:t>
            </a:fld>
            <a:endParaRPr lang="en-GB"/>
          </a:p>
        </p:txBody>
      </p:sp>
    </p:spTree>
    <p:extLst>
      <p:ext uri="{BB962C8B-B14F-4D97-AF65-F5344CB8AC3E}">
        <p14:creationId xmlns:p14="http://schemas.microsoft.com/office/powerpoint/2010/main" val="2772352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843CFC9-C559-4DD7-A26F-374A94C6DF6D}" type="slidenum">
              <a:t>‹#›</a:t>
            </a:fld>
            <a:endParaRPr lang="en-GB"/>
          </a:p>
        </p:txBody>
      </p:sp>
    </p:spTree>
    <p:extLst>
      <p:ext uri="{BB962C8B-B14F-4D97-AF65-F5344CB8AC3E}">
        <p14:creationId xmlns:p14="http://schemas.microsoft.com/office/powerpoint/2010/main" val="4287825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7B9B825D-322E-4676-97C1-BEB4CEEE9BD9}" type="slidenum">
              <a:t>‹#›</a:t>
            </a:fld>
            <a:endParaRPr lang="en-GB"/>
          </a:p>
        </p:txBody>
      </p:sp>
    </p:spTree>
    <p:extLst>
      <p:ext uri="{BB962C8B-B14F-4D97-AF65-F5344CB8AC3E}">
        <p14:creationId xmlns:p14="http://schemas.microsoft.com/office/powerpoint/2010/main" val="240952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B1CD2CC5-9B2B-4A87-9B4C-C00942C02443}" type="slidenum">
              <a:t>‹#›</a:t>
            </a:fld>
            <a:endParaRPr lang="en-GB"/>
          </a:p>
        </p:txBody>
      </p:sp>
    </p:spTree>
    <p:extLst>
      <p:ext uri="{BB962C8B-B14F-4D97-AF65-F5344CB8AC3E}">
        <p14:creationId xmlns:p14="http://schemas.microsoft.com/office/powerpoint/2010/main" val="456705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3A99779-498E-426C-8072-CFE77F5E385F}" type="slidenum">
              <a:t>‹#›</a:t>
            </a:fld>
            <a:endParaRPr lang="en-GB"/>
          </a:p>
        </p:txBody>
      </p:sp>
    </p:spTree>
    <p:extLst>
      <p:ext uri="{BB962C8B-B14F-4D97-AF65-F5344CB8AC3E}">
        <p14:creationId xmlns:p14="http://schemas.microsoft.com/office/powerpoint/2010/main" val="2346561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E260AC27-5A6B-4D2B-905F-8A584C390827}" type="slidenum">
              <a:t>‹#›</a:t>
            </a:fld>
            <a:endParaRPr lang="en-GB"/>
          </a:p>
        </p:txBody>
      </p:sp>
    </p:spTree>
    <p:extLst>
      <p:ext uri="{BB962C8B-B14F-4D97-AF65-F5344CB8AC3E}">
        <p14:creationId xmlns:p14="http://schemas.microsoft.com/office/powerpoint/2010/main" val="302355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1943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552700" y="1600200"/>
            <a:ext cx="1943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8D5D4E29-D6D4-447F-BB29-3BAB38BB2206}" type="slidenum">
              <a:t>‹#›</a:t>
            </a:fld>
            <a:endParaRPr lang="en-GB"/>
          </a:p>
        </p:txBody>
      </p:sp>
    </p:spTree>
    <p:extLst>
      <p:ext uri="{BB962C8B-B14F-4D97-AF65-F5344CB8AC3E}">
        <p14:creationId xmlns:p14="http://schemas.microsoft.com/office/powerpoint/2010/main" val="214317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lvl="0"/>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8C67B49C-3842-45B0-846D-DD5414D37DE6}" type="slidenum">
              <a:t>‹#›</a:t>
            </a:fld>
            <a:endParaRPr lang="en-GB"/>
          </a:p>
        </p:txBody>
      </p:sp>
    </p:spTree>
    <p:extLst>
      <p:ext uri="{BB962C8B-B14F-4D97-AF65-F5344CB8AC3E}">
        <p14:creationId xmlns:p14="http://schemas.microsoft.com/office/powerpoint/2010/main" val="2960354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lvl="0"/>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90D0DD9D-CB53-4128-8E32-BAECB1B2215F}" type="slidenum">
              <a:t>‹#›</a:t>
            </a:fld>
            <a:endParaRPr lang="en-GB"/>
          </a:p>
        </p:txBody>
      </p:sp>
    </p:spTree>
    <p:extLst>
      <p:ext uri="{BB962C8B-B14F-4D97-AF65-F5344CB8AC3E}">
        <p14:creationId xmlns:p14="http://schemas.microsoft.com/office/powerpoint/2010/main" val="400589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9C204861-1BA6-4749-8391-D7850041BA1A}" type="slidenum">
              <a:t>‹#›</a:t>
            </a:fld>
            <a:endParaRPr lang="en-GB"/>
          </a:p>
        </p:txBody>
      </p:sp>
    </p:spTree>
    <p:extLst>
      <p:ext uri="{BB962C8B-B14F-4D97-AF65-F5344CB8AC3E}">
        <p14:creationId xmlns:p14="http://schemas.microsoft.com/office/powerpoint/2010/main" val="299778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D636B8C4-BC4A-4900-B798-E8072B76DBB9}" type="slidenum">
              <a:t>‹#›</a:t>
            </a:fld>
            <a:endParaRPr lang="en-GB"/>
          </a:p>
        </p:txBody>
      </p:sp>
    </p:spTree>
    <p:extLst>
      <p:ext uri="{BB962C8B-B14F-4D97-AF65-F5344CB8AC3E}">
        <p14:creationId xmlns:p14="http://schemas.microsoft.com/office/powerpoint/2010/main" val="2565931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609F92C8-60E9-4C1C-9FA4-8791815F5148}" type="slidenum">
              <a:t>‹#›</a:t>
            </a:fld>
            <a:endParaRPr lang="en-GB"/>
          </a:p>
        </p:txBody>
      </p:sp>
    </p:spTree>
    <p:extLst>
      <p:ext uri="{BB962C8B-B14F-4D97-AF65-F5344CB8AC3E}">
        <p14:creationId xmlns:p14="http://schemas.microsoft.com/office/powerpoint/2010/main" val="1725333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248EF29F-F5D6-4A2D-AE5A-34AE64022F3A}" type="slidenum">
              <a:t>‹#›</a:t>
            </a:fld>
            <a:endParaRPr lang="en-GB"/>
          </a:p>
        </p:txBody>
      </p:sp>
    </p:spTree>
    <p:extLst>
      <p:ext uri="{BB962C8B-B14F-4D97-AF65-F5344CB8AC3E}">
        <p14:creationId xmlns:p14="http://schemas.microsoft.com/office/powerpoint/2010/main" val="214003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659ED28D-6D98-49A6-B572-09049F1FF981}" type="slidenum">
              <a:t>‹#›</a:t>
            </a:fld>
            <a:endParaRPr lang="en-GB"/>
          </a:p>
        </p:txBody>
      </p:sp>
    </p:spTree>
    <p:extLst>
      <p:ext uri="{BB962C8B-B14F-4D97-AF65-F5344CB8AC3E}">
        <p14:creationId xmlns:p14="http://schemas.microsoft.com/office/powerpoint/2010/main" val="400182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D4893F46-386C-47C6-B9A7-32D4F59EC18B}" type="slidenum">
              <a:t>‹#›</a:t>
            </a:fld>
            <a:endParaRPr lang="en-GB"/>
          </a:p>
        </p:txBody>
      </p:sp>
    </p:spTree>
    <p:extLst>
      <p:ext uri="{BB962C8B-B14F-4D97-AF65-F5344CB8AC3E}">
        <p14:creationId xmlns:p14="http://schemas.microsoft.com/office/powerpoint/2010/main" val="2760330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77571D92-7DEF-48AF-B328-3D1A44FD8537}" type="slidenum">
              <a:t>‹#›</a:t>
            </a:fld>
            <a:endParaRPr lang="en-GB"/>
          </a:p>
        </p:txBody>
      </p:sp>
    </p:spTree>
    <p:extLst>
      <p:ext uri="{BB962C8B-B14F-4D97-AF65-F5344CB8AC3E}">
        <p14:creationId xmlns:p14="http://schemas.microsoft.com/office/powerpoint/2010/main" val="3439851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32F4B507-1D76-4FD0-AA2C-EA40877D01F2}" type="slidenum">
              <a:t>‹#›</a:t>
            </a:fld>
            <a:endParaRPr lang="en-GB"/>
          </a:p>
        </p:txBody>
      </p:sp>
    </p:spTree>
    <p:extLst>
      <p:ext uri="{BB962C8B-B14F-4D97-AF65-F5344CB8AC3E}">
        <p14:creationId xmlns:p14="http://schemas.microsoft.com/office/powerpoint/2010/main" val="130763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lvl="0"/>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8156EFB9-DD31-4788-925D-60CAE3D8904F}" type="slidenum">
              <a:t>‹#›</a:t>
            </a:fld>
            <a:endParaRPr lang="en-GB"/>
          </a:p>
        </p:txBody>
      </p:sp>
    </p:spTree>
    <p:extLst>
      <p:ext uri="{BB962C8B-B14F-4D97-AF65-F5344CB8AC3E}">
        <p14:creationId xmlns:p14="http://schemas.microsoft.com/office/powerpoint/2010/main" val="408340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lvl="0"/>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0C7E9AA8-DB0E-41FC-8400-D95FD691506A}" type="slidenum">
              <a:t>‹#›</a:t>
            </a:fld>
            <a:endParaRPr lang="en-GB"/>
          </a:p>
        </p:txBody>
      </p:sp>
    </p:spTree>
    <p:extLst>
      <p:ext uri="{BB962C8B-B14F-4D97-AF65-F5344CB8AC3E}">
        <p14:creationId xmlns:p14="http://schemas.microsoft.com/office/powerpoint/2010/main" val="280450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0527B8FF-3E40-40D1-A1FC-4916232A09A2}" type="slidenum">
              <a:t>‹#›</a:t>
            </a:fld>
            <a:endParaRPr lang="en-GB"/>
          </a:p>
        </p:txBody>
      </p:sp>
    </p:spTree>
    <p:extLst>
      <p:ext uri="{BB962C8B-B14F-4D97-AF65-F5344CB8AC3E}">
        <p14:creationId xmlns:p14="http://schemas.microsoft.com/office/powerpoint/2010/main" val="2753841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1E0358E9-4F93-460E-9A64-B9C51D11AA08}" type="slidenum">
              <a:t>‹#›</a:t>
            </a:fld>
            <a:endParaRPr lang="en-GB"/>
          </a:p>
        </p:txBody>
      </p:sp>
    </p:spTree>
    <p:extLst>
      <p:ext uri="{BB962C8B-B14F-4D97-AF65-F5344CB8AC3E}">
        <p14:creationId xmlns:p14="http://schemas.microsoft.com/office/powerpoint/2010/main" val="305993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99AF3BBE-5DBC-4268-8004-EC62BDEDDCAA}" type="slidenum">
              <a:t>‹#›</a:t>
            </a:fld>
            <a:endParaRPr lang="en-GB"/>
          </a:p>
        </p:txBody>
      </p:sp>
    </p:spTree>
    <p:extLst>
      <p:ext uri="{BB962C8B-B14F-4D97-AF65-F5344CB8AC3E}">
        <p14:creationId xmlns:p14="http://schemas.microsoft.com/office/powerpoint/2010/main" val="408200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1440" tIns="45720" rIns="91440" bIns="45720" anchor="ctr" anchorCtr="0"/>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r>
              <a:rPr lang="en-US"/>
              <a:t>Click to edit Master title style</a:t>
            </a:r>
          </a:p>
        </p:txBody>
      </p:sp>
      <p:sp>
        <p:nvSpPr>
          <p:cNvPr id="3" name="Content Placeholder 2"/>
          <p:cNvSpPr txBox="1">
            <a:spLocks noGrp="1"/>
          </p:cNvSpPr>
          <p:nvPr>
            <p:ph type="body" idx="1"/>
          </p:nvPr>
        </p:nvSpPr>
        <p:spPr>
          <a:xfrm>
            <a:off x="457200" y="1600200"/>
            <a:ext cx="8229240" cy="4525560"/>
          </a:xfrm>
          <a:prstGeom prst="rect">
            <a:avLst/>
          </a:prstGeom>
          <a:noFill/>
          <a:ln>
            <a:noFill/>
          </a:ln>
        </p:spPr>
        <p:txBody>
          <a:bodyPr vert="horz" wrap="square" lIns="91440" tIns="45720" rIns="91440" bIns="45720" anchor="t" anchorCtr="0"/>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520"/>
            <a:ext cx="2133360" cy="364679"/>
          </a:xfrm>
          <a:prstGeom prst="rect">
            <a:avLst/>
          </a:prstGeom>
          <a:noFill/>
          <a:ln>
            <a:noFill/>
          </a:ln>
        </p:spPr>
        <p:txBody>
          <a:bodyPr vert="horz" wrap="square" lIns="91440" tIns="45720" rIns="91440" bIns="45720" anchor="ctr" anchorCtr="0"/>
          <a:lstStyle>
            <a:lvl1pPr marL="0" marR="0" lvl="0" indent="0" algn="l" rtl="0" hangingPunct="1">
              <a:lnSpc>
                <a:spcPct val="100000"/>
              </a:lnSpc>
              <a:spcBef>
                <a:spcPts val="0"/>
              </a:spcBef>
              <a:spcAft>
                <a:spcPts val="0"/>
              </a:spcAft>
              <a:buNone/>
              <a:tabLst/>
              <a:defRPr lang="en-GB" sz="1200" b="0" i="0" u="none" strike="noStrike" kern="1200" cap="none" spc="0" baseline="0">
                <a:ln>
                  <a:noFill/>
                </a:ln>
                <a:solidFill>
                  <a:srgbClr val="8B8B8B"/>
                </a:solidFill>
                <a:highlight>
                  <a:scrgbClr r="0" g="0" b="0">
                    <a:alpha val="0"/>
                  </a:scrgbClr>
                </a:highlight>
                <a:latin typeface="Calibri"/>
                <a:ea typeface="Segoe UI" pitchFamily="2"/>
                <a:cs typeface="Tahoma" pitchFamily="2"/>
              </a:defRPr>
            </a:lvl1pPr>
          </a:lstStyle>
          <a:p>
            <a:pPr lvl="0"/>
            <a:endParaRPr lang="en-GB"/>
          </a:p>
        </p:txBody>
      </p:sp>
      <p:sp>
        <p:nvSpPr>
          <p:cNvPr id="5" name="Footer Placeholder 4"/>
          <p:cNvSpPr txBox="1">
            <a:spLocks noGrp="1"/>
          </p:cNvSpPr>
          <p:nvPr>
            <p:ph type="ftr" sz="quarter" idx="3"/>
          </p:nvPr>
        </p:nvSpPr>
        <p:spPr>
          <a:xfrm>
            <a:off x="3124079" y="6356520"/>
            <a:ext cx="2895120" cy="364679"/>
          </a:xfrm>
          <a:prstGeom prst="rect">
            <a:avLst/>
          </a:prstGeom>
          <a:noFill/>
          <a:ln>
            <a:noFill/>
          </a:ln>
        </p:spPr>
        <p:txBody>
          <a:bodyPr vert="horz" wrap="square" lIns="91440" tIns="45720" rIns="91440" bIns="45720" anchor="ctr" anchorCtr="0"/>
          <a:lstStyle>
            <a:lvl1pPr marL="0" marR="0" lvl="0" indent="0" algn="ctr" rtl="0" hangingPunct="1">
              <a:lnSpc>
                <a:spcPct val="100000"/>
              </a:lnSpc>
              <a:spcBef>
                <a:spcPts val="0"/>
              </a:spcBef>
              <a:spcAft>
                <a:spcPts val="0"/>
              </a:spcAft>
              <a:buNone/>
              <a:tabLst/>
              <a:defRPr lang="en-GB" sz="1200" b="0" i="0" u="none" strike="noStrike" kern="1200" cap="none" spc="0" baseline="0">
                <a:ln>
                  <a:noFill/>
                </a:ln>
                <a:solidFill>
                  <a:srgbClr val="8B8B8B"/>
                </a:solidFill>
                <a:highlight>
                  <a:scrgbClr r="0" g="0" b="0">
                    <a:alpha val="0"/>
                  </a:scrgbClr>
                </a:highlight>
                <a:latin typeface="Calibri"/>
                <a:ea typeface="Segoe UI" pitchFamily="2"/>
                <a:cs typeface="Tahoma" pitchFamily="2"/>
              </a:defRPr>
            </a:lvl1pPr>
          </a:lstStyle>
          <a:p>
            <a:pPr lvl="0"/>
            <a:endParaRPr lang="en-GB"/>
          </a:p>
        </p:txBody>
      </p:sp>
      <p:sp>
        <p:nvSpPr>
          <p:cNvPr id="6" name="Slide Number Placeholder 5"/>
          <p:cNvSpPr txBox="1">
            <a:spLocks noGrp="1"/>
          </p:cNvSpPr>
          <p:nvPr>
            <p:ph type="sldNum" sz="quarter" idx="4"/>
          </p:nvPr>
        </p:nvSpPr>
        <p:spPr>
          <a:xfrm>
            <a:off x="6553080" y="6356520"/>
            <a:ext cx="2133360" cy="364679"/>
          </a:xfrm>
          <a:prstGeom prst="rect">
            <a:avLst/>
          </a:prstGeom>
          <a:noFill/>
          <a:ln>
            <a:noFill/>
          </a:ln>
        </p:spPr>
        <p:txBody>
          <a:bodyPr vert="horz" wrap="square" lIns="91440" tIns="45720" rIns="91440" bIns="45720" anchor="ctr" anchorCtr="0"/>
          <a:lstStyle>
            <a:lvl1pPr marL="0" marR="0" lvl="0" indent="0" algn="r" rtl="0" hangingPunct="1">
              <a:lnSpc>
                <a:spcPct val="100000"/>
              </a:lnSpc>
              <a:spcBef>
                <a:spcPts val="0"/>
              </a:spcBef>
              <a:spcAft>
                <a:spcPts val="0"/>
              </a:spcAft>
              <a:buNone/>
              <a:tabLst/>
              <a:defRPr lang="en-GB" sz="1200" b="0" i="0" u="none" strike="noStrike" kern="1200" cap="none" spc="0" baseline="0">
                <a:ln>
                  <a:noFill/>
                </a:ln>
                <a:solidFill>
                  <a:srgbClr val="8B8B8B"/>
                </a:solidFill>
                <a:highlight>
                  <a:scrgbClr r="0" g="0" b="0">
                    <a:alpha val="0"/>
                  </a:scrgbClr>
                </a:highlight>
                <a:latin typeface="Calibri"/>
                <a:ea typeface="Segoe UI" pitchFamily="2"/>
                <a:cs typeface="Tahoma" pitchFamily="2"/>
              </a:defRPr>
            </a:lvl1pPr>
          </a:lstStyle>
          <a:p>
            <a:pPr lvl="0"/>
            <a:fld id="{2BCC5B19-CE87-412E-BFA9-C2AAE1D988DE}" type="slidenum">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rtl="0" hangingPunct="1">
        <a:lnSpc>
          <a:spcPct val="100000"/>
        </a:lnSpc>
        <a:spcBef>
          <a:spcPts val="0"/>
        </a:spcBef>
        <a:spcAft>
          <a:spcPts val="0"/>
        </a:spcAft>
        <a:buNone/>
        <a:tabLst/>
        <a:defRPr lang="en-US" sz="4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p:titleStyle>
    <p:bodyStyle>
      <a:lvl1pPr marL="0" marR="0" lvl="0" indent="0" algn="l" rtl="0" hangingPunct="1">
        <a:lnSpc>
          <a:spcPct val="100000"/>
        </a:lnSpc>
        <a:spcBef>
          <a:spcPts val="641"/>
        </a:spcBef>
        <a:spcAft>
          <a:spcPts val="0"/>
        </a:spcAft>
        <a:buClr>
          <a:srgbClr val="000000"/>
        </a:buClr>
        <a:buSzPct val="100000"/>
        <a:buFont typeface="Arial" pitchFamily="34"/>
        <a:buChar char="•"/>
        <a:tabLst/>
        <a:defRPr lang="en-US" sz="3200" b="0" i="0" u="none" strike="noStrike" cap="none" spc="0" baseline="0">
          <a:ln>
            <a:noFill/>
          </a:ln>
          <a:solidFill>
            <a:srgbClr val="000000"/>
          </a:solidFill>
          <a:highlight>
            <a:scrgbClr r="0" g="0" b="0">
              <a:alpha val="0"/>
            </a:scrgbClr>
          </a:highlight>
          <a:latin typeface="Calibri"/>
        </a:defRPr>
      </a:lvl1pPr>
      <a:lvl2pPr marL="0" marR="0" lvl="1" indent="0" algn="l" rtl="0" hangingPunct="1">
        <a:lnSpc>
          <a:spcPct val="100000"/>
        </a:lnSpc>
        <a:spcBef>
          <a:spcPts val="561"/>
        </a:spcBef>
        <a:spcAft>
          <a:spcPts val="0"/>
        </a:spcAft>
        <a:buClr>
          <a:srgbClr val="000000"/>
        </a:buClr>
        <a:buSzPct val="100000"/>
        <a:buFont typeface="Arial" pitchFamily="34"/>
        <a:buChar char="–"/>
        <a:tabLst/>
        <a:defRPr lang="en-US" sz="2800" b="0" i="0" u="none" strike="noStrike" cap="none" spc="0" baseline="0">
          <a:ln>
            <a:noFill/>
          </a:ln>
          <a:solidFill>
            <a:srgbClr val="000000"/>
          </a:solidFill>
          <a:highlight>
            <a:scrgbClr r="0" g="0" b="0">
              <a:alpha val="0"/>
            </a:scrgbClr>
          </a:highlight>
          <a:latin typeface="Calibri"/>
        </a:defRPr>
      </a:lvl2pPr>
      <a:lvl3pPr marL="0" marR="0" lvl="2" indent="0" algn="l" rtl="0" hangingPunct="1">
        <a:lnSpc>
          <a:spcPct val="100000"/>
        </a:lnSpc>
        <a:spcBef>
          <a:spcPts val="479"/>
        </a:spcBef>
        <a:spcAft>
          <a:spcPts val="0"/>
        </a:spcAft>
        <a:buClr>
          <a:srgbClr val="000000"/>
        </a:buClr>
        <a:buSzPct val="100000"/>
        <a:buFont typeface="Arial" pitchFamily="34"/>
        <a:buChar char="•"/>
        <a:tabLst/>
        <a:defRPr lang="en-US" sz="2400" b="0" i="0" u="none" strike="noStrike" cap="none" spc="0" baseline="0">
          <a:ln>
            <a:noFill/>
          </a:ln>
          <a:solidFill>
            <a:srgbClr val="000000"/>
          </a:solidFill>
          <a:highlight>
            <a:scrgbClr r="0" g="0" b="0">
              <a:alpha val="0"/>
            </a:scrgbClr>
          </a:highlight>
          <a:latin typeface="Calibri"/>
        </a:defRPr>
      </a:lvl3pPr>
      <a:lvl4pPr marL="0" marR="0" lvl="3" indent="0" algn="l" rtl="0" hangingPunct="1">
        <a:lnSpc>
          <a:spcPct val="100000"/>
        </a:lnSpc>
        <a:spcBef>
          <a:spcPts val="400"/>
        </a:spcBef>
        <a:spcAft>
          <a:spcPts val="0"/>
        </a:spcAft>
        <a:buClr>
          <a:srgbClr val="000000"/>
        </a:buClr>
        <a:buSzPct val="100000"/>
        <a:buFont typeface="Arial" pitchFamily="34"/>
        <a:buChar char="–"/>
        <a:tabLst/>
        <a:defRPr lang="en-US" sz="2000" b="0" i="0" u="none" strike="noStrike" cap="none" spc="0" baseline="0">
          <a:ln>
            <a:noFill/>
          </a:ln>
          <a:solidFill>
            <a:srgbClr val="000000"/>
          </a:solidFill>
          <a:highlight>
            <a:scrgbClr r="0" g="0" b="0">
              <a:alpha val="0"/>
            </a:scrgbClr>
          </a:highlight>
          <a:latin typeface="Calibri"/>
        </a:defRPr>
      </a:lvl4pPr>
      <a:lvl5pPr marL="0" marR="0" lvl="4" indent="0" algn="l" rtl="0" hangingPunct="1">
        <a:lnSpc>
          <a:spcPct val="100000"/>
        </a:lnSpc>
        <a:spcBef>
          <a:spcPts val="400"/>
        </a:spcBef>
        <a:spcAft>
          <a:spcPts val="0"/>
        </a:spcAft>
        <a:buClr>
          <a:srgbClr val="000000"/>
        </a:buClr>
        <a:buSzPct val="100000"/>
        <a:buFont typeface="Arial" pitchFamily="34"/>
        <a:buChar char="»"/>
        <a:tabLst/>
        <a:defRPr lang="en-US" sz="2000" b="0" i="0" u="none" strike="noStrike" cap="none" spc="0" baseline="0">
          <a:ln>
            <a:noFill/>
          </a:ln>
          <a:solidFill>
            <a:srgbClr val="000000"/>
          </a:solidFill>
          <a:highlight>
            <a:scrgbClr r="0" g="0" b="0">
              <a:alpha val="0"/>
            </a:scrgbClr>
          </a:highlight>
          <a:latin typeface="Calibri"/>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1440" tIns="45720" rIns="91440" bIns="45720" anchor="ctr" anchorCtr="0"/>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r>
              <a:rPr lang="en-US"/>
              <a:t>Click to edit Master title style</a:t>
            </a:r>
          </a:p>
        </p:txBody>
      </p:sp>
      <p:sp>
        <p:nvSpPr>
          <p:cNvPr id="3" name="Content Placeholder 2"/>
          <p:cNvSpPr txBox="1">
            <a:spLocks noGrp="1"/>
          </p:cNvSpPr>
          <p:nvPr>
            <p:ph type="body" idx="1"/>
          </p:nvPr>
        </p:nvSpPr>
        <p:spPr>
          <a:xfrm>
            <a:off x="457200" y="1600200"/>
            <a:ext cx="4038119" cy="4525560"/>
          </a:xfrm>
          <a:prstGeom prst="rect">
            <a:avLst/>
          </a:prstGeom>
          <a:noFill/>
          <a:ln>
            <a:noFill/>
          </a:ln>
        </p:spPr>
        <p:txBody>
          <a:bodyPr vert="horz" wrap="square" lIns="91440" tIns="45720" rIns="91440" bIns="45720" anchor="t" anchorCtr="0"/>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type="body" sz="quarter" idx="4294967295"/>
          </p:nvPr>
        </p:nvSpPr>
        <p:spPr>
          <a:xfrm>
            <a:off x="4648320" y="1600200"/>
            <a:ext cx="4038119" cy="4525560"/>
          </a:xfrm>
          <a:prstGeom prst="rect">
            <a:avLst/>
          </a:prstGeom>
          <a:noFill/>
          <a:ln>
            <a:noFill/>
          </a:ln>
        </p:spPr>
        <p:txBody>
          <a:bodyPr vert="horz" wrap="square" lIns="91440" tIns="45720" rIns="91440" bIns="45720" anchor="t" anchorCtr="0"/>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2"/>
          </p:nvPr>
        </p:nvSpPr>
        <p:spPr>
          <a:xfrm>
            <a:off x="457200" y="6356520"/>
            <a:ext cx="2133360" cy="364679"/>
          </a:xfrm>
          <a:prstGeom prst="rect">
            <a:avLst/>
          </a:prstGeom>
          <a:noFill/>
          <a:ln>
            <a:noFill/>
          </a:ln>
        </p:spPr>
        <p:txBody>
          <a:bodyPr vert="horz" wrap="square" lIns="91440" tIns="45720" rIns="91440" bIns="45720" anchor="ctr" anchorCtr="0"/>
          <a:lstStyle>
            <a:lvl1pPr marL="0" marR="0" lvl="0" indent="0" algn="l" rtl="0" hangingPunct="1">
              <a:lnSpc>
                <a:spcPct val="100000"/>
              </a:lnSpc>
              <a:spcBef>
                <a:spcPts val="0"/>
              </a:spcBef>
              <a:spcAft>
                <a:spcPts val="0"/>
              </a:spcAft>
              <a:buNone/>
              <a:tabLst/>
              <a:defRPr lang="en-GB" sz="1200" b="0" i="0" u="none" strike="noStrike" kern="1200" cap="none" spc="0" baseline="0">
                <a:ln>
                  <a:noFill/>
                </a:ln>
                <a:solidFill>
                  <a:srgbClr val="8B8B8B"/>
                </a:solidFill>
                <a:highlight>
                  <a:scrgbClr r="0" g="0" b="0">
                    <a:alpha val="0"/>
                  </a:scrgbClr>
                </a:highlight>
                <a:latin typeface="Calibri"/>
                <a:ea typeface="Segoe UI" pitchFamily="2"/>
                <a:cs typeface="Tahoma" pitchFamily="2"/>
              </a:defRPr>
            </a:lvl1pPr>
          </a:lstStyle>
          <a:p>
            <a:pPr lvl="0"/>
            <a:endParaRPr lang="en-GB"/>
          </a:p>
        </p:txBody>
      </p:sp>
      <p:sp>
        <p:nvSpPr>
          <p:cNvPr id="6" name="Footer Placeholder 5"/>
          <p:cNvSpPr txBox="1">
            <a:spLocks noGrp="1"/>
          </p:cNvSpPr>
          <p:nvPr>
            <p:ph type="ftr" sz="quarter" idx="3"/>
          </p:nvPr>
        </p:nvSpPr>
        <p:spPr>
          <a:xfrm>
            <a:off x="3124079" y="6356520"/>
            <a:ext cx="2895120" cy="364679"/>
          </a:xfrm>
          <a:prstGeom prst="rect">
            <a:avLst/>
          </a:prstGeom>
          <a:noFill/>
          <a:ln>
            <a:noFill/>
          </a:ln>
        </p:spPr>
        <p:txBody>
          <a:bodyPr vert="horz" wrap="square" lIns="91440" tIns="45720" rIns="91440" bIns="45720" anchor="ctr" anchorCtr="0"/>
          <a:lstStyle>
            <a:lvl1pPr marL="0" marR="0" lvl="0" indent="0" algn="ctr" rtl="0" hangingPunct="1">
              <a:lnSpc>
                <a:spcPct val="100000"/>
              </a:lnSpc>
              <a:spcBef>
                <a:spcPts val="0"/>
              </a:spcBef>
              <a:spcAft>
                <a:spcPts val="0"/>
              </a:spcAft>
              <a:buNone/>
              <a:tabLst/>
              <a:defRPr lang="en-GB" sz="1200" b="0" i="0" u="none" strike="noStrike" kern="1200" cap="none" spc="0" baseline="0">
                <a:ln>
                  <a:noFill/>
                </a:ln>
                <a:solidFill>
                  <a:srgbClr val="8B8B8B"/>
                </a:solidFill>
                <a:highlight>
                  <a:scrgbClr r="0" g="0" b="0">
                    <a:alpha val="0"/>
                  </a:scrgbClr>
                </a:highlight>
                <a:latin typeface="Calibri"/>
                <a:ea typeface="Segoe UI" pitchFamily="2"/>
                <a:cs typeface="Tahoma" pitchFamily="2"/>
              </a:defRPr>
            </a:lvl1pPr>
          </a:lstStyle>
          <a:p>
            <a:pPr lvl="0"/>
            <a:endParaRPr lang="en-GB"/>
          </a:p>
        </p:txBody>
      </p:sp>
      <p:sp>
        <p:nvSpPr>
          <p:cNvPr id="7" name="Slide Number Placeholder 6"/>
          <p:cNvSpPr txBox="1">
            <a:spLocks noGrp="1"/>
          </p:cNvSpPr>
          <p:nvPr>
            <p:ph type="sldNum" sz="quarter" idx="4"/>
          </p:nvPr>
        </p:nvSpPr>
        <p:spPr>
          <a:xfrm>
            <a:off x="6553080" y="6356520"/>
            <a:ext cx="2133360" cy="364679"/>
          </a:xfrm>
          <a:prstGeom prst="rect">
            <a:avLst/>
          </a:prstGeom>
          <a:noFill/>
          <a:ln>
            <a:noFill/>
          </a:ln>
        </p:spPr>
        <p:txBody>
          <a:bodyPr vert="horz" wrap="square" lIns="91440" tIns="45720" rIns="91440" bIns="45720" anchor="ctr" anchorCtr="0"/>
          <a:lstStyle>
            <a:lvl1pPr marL="0" marR="0" lvl="0" indent="0" algn="r" rtl="0" hangingPunct="1">
              <a:lnSpc>
                <a:spcPct val="100000"/>
              </a:lnSpc>
              <a:spcBef>
                <a:spcPts val="0"/>
              </a:spcBef>
              <a:spcAft>
                <a:spcPts val="0"/>
              </a:spcAft>
              <a:buNone/>
              <a:tabLst/>
              <a:defRPr lang="en-GB" sz="1200" b="0" i="0" u="none" strike="noStrike" kern="1200" cap="none" spc="0" baseline="0">
                <a:ln>
                  <a:noFill/>
                </a:ln>
                <a:solidFill>
                  <a:srgbClr val="8B8B8B"/>
                </a:solidFill>
                <a:highlight>
                  <a:scrgbClr r="0" g="0" b="0">
                    <a:alpha val="0"/>
                  </a:scrgbClr>
                </a:highlight>
                <a:latin typeface="Calibri"/>
                <a:ea typeface="Segoe UI" pitchFamily="2"/>
                <a:cs typeface="Tahoma" pitchFamily="2"/>
              </a:defRPr>
            </a:lvl1pPr>
          </a:lstStyle>
          <a:p>
            <a:pPr lvl="0"/>
            <a:fld id="{B23D939D-929D-498F-8B62-6949A2E9E070}" type="slidenum">
              <a:t>‹#›</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rtl="0" hangingPunct="1">
        <a:lnSpc>
          <a:spcPct val="100000"/>
        </a:lnSpc>
        <a:spcBef>
          <a:spcPts val="0"/>
        </a:spcBef>
        <a:spcAft>
          <a:spcPts val="0"/>
        </a:spcAft>
        <a:buNone/>
        <a:tabLst/>
        <a:defRPr lang="en-US" sz="4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p:titleStyle>
    <p:bodyStyle>
      <a:lvl1pPr marL="0" marR="0" lvl="0" indent="0" algn="l" rtl="0" hangingPunct="1">
        <a:lnSpc>
          <a:spcPct val="100000"/>
        </a:lnSpc>
        <a:spcBef>
          <a:spcPts val="561"/>
        </a:spcBef>
        <a:spcAft>
          <a:spcPts val="0"/>
        </a:spcAft>
        <a:buClr>
          <a:srgbClr val="000000"/>
        </a:buClr>
        <a:buSzPct val="100000"/>
        <a:buFont typeface="Arial" pitchFamily="34"/>
        <a:buChar char="•"/>
        <a:tabLst/>
        <a:defRPr lang="en-US" sz="2800" b="0" i="0" u="none" strike="noStrike" cap="none" spc="0" baseline="0">
          <a:ln>
            <a:noFill/>
          </a:ln>
          <a:solidFill>
            <a:srgbClr val="000000"/>
          </a:solidFill>
          <a:highlight>
            <a:scrgbClr r="0" g="0" b="0">
              <a:alpha val="0"/>
            </a:scrgbClr>
          </a:highlight>
          <a:latin typeface="Calibri"/>
        </a:defRPr>
      </a:lvl1pPr>
      <a:lvl2pPr marL="0" marR="0" lvl="1" indent="0" algn="l" rtl="0" hangingPunct="1">
        <a:lnSpc>
          <a:spcPct val="100000"/>
        </a:lnSpc>
        <a:spcBef>
          <a:spcPts val="479"/>
        </a:spcBef>
        <a:spcAft>
          <a:spcPts val="0"/>
        </a:spcAft>
        <a:buClr>
          <a:srgbClr val="000000"/>
        </a:buClr>
        <a:buSzPct val="100000"/>
        <a:buFont typeface="Arial" pitchFamily="34"/>
        <a:buChar char="–"/>
        <a:tabLst/>
        <a:defRPr lang="en-US" sz="2400" b="0" i="0" u="none" strike="noStrike" cap="none" spc="0" baseline="0">
          <a:ln>
            <a:noFill/>
          </a:ln>
          <a:solidFill>
            <a:srgbClr val="000000"/>
          </a:solidFill>
          <a:highlight>
            <a:scrgbClr r="0" g="0" b="0">
              <a:alpha val="0"/>
            </a:scrgbClr>
          </a:highlight>
          <a:latin typeface="Calibri"/>
        </a:defRPr>
      </a:lvl2pPr>
      <a:lvl3pPr marL="0" marR="0" lvl="2" indent="0" algn="l" rtl="0" hangingPunct="1">
        <a:lnSpc>
          <a:spcPct val="100000"/>
        </a:lnSpc>
        <a:spcBef>
          <a:spcPts val="400"/>
        </a:spcBef>
        <a:spcAft>
          <a:spcPts val="0"/>
        </a:spcAft>
        <a:buClr>
          <a:srgbClr val="000000"/>
        </a:buClr>
        <a:buSzPct val="100000"/>
        <a:buFont typeface="Arial" pitchFamily="34"/>
        <a:buChar char="•"/>
        <a:tabLst/>
        <a:defRPr lang="en-US" sz="2000" b="0" i="0" u="none" strike="noStrike" cap="none" spc="0" baseline="0">
          <a:ln>
            <a:noFill/>
          </a:ln>
          <a:solidFill>
            <a:srgbClr val="000000"/>
          </a:solidFill>
          <a:highlight>
            <a:scrgbClr r="0" g="0" b="0">
              <a:alpha val="0"/>
            </a:scrgbClr>
          </a:highlight>
          <a:latin typeface="Calibri"/>
        </a:defRPr>
      </a:lvl3pPr>
      <a:lvl4pPr marL="0" marR="0" lvl="3" indent="0" algn="l" rtl="0" hangingPunct="1">
        <a:lnSpc>
          <a:spcPct val="100000"/>
        </a:lnSpc>
        <a:spcBef>
          <a:spcPts val="360"/>
        </a:spcBef>
        <a:spcAft>
          <a:spcPts val="0"/>
        </a:spcAft>
        <a:buClr>
          <a:srgbClr val="000000"/>
        </a:buClr>
        <a:buSzPct val="100000"/>
        <a:buFont typeface="Arial" pitchFamily="34"/>
        <a:buChar char="–"/>
        <a:tabLst/>
        <a:defRPr lang="en-US" sz="1800" b="0" i="0" u="none" strike="noStrike" cap="none" spc="0" baseline="0">
          <a:ln>
            <a:noFill/>
          </a:ln>
          <a:solidFill>
            <a:srgbClr val="000000"/>
          </a:solidFill>
          <a:highlight>
            <a:scrgbClr r="0" g="0" b="0">
              <a:alpha val="0"/>
            </a:scrgbClr>
          </a:highlight>
          <a:latin typeface="Calibri"/>
        </a:defRPr>
      </a:lvl4pPr>
      <a:lvl5pPr marL="0" marR="0" lvl="4" indent="0" algn="l" rtl="0" hangingPunct="1">
        <a:lnSpc>
          <a:spcPct val="100000"/>
        </a:lnSpc>
        <a:spcBef>
          <a:spcPts val="360"/>
        </a:spcBef>
        <a:spcAft>
          <a:spcPts val="0"/>
        </a:spcAft>
        <a:buClr>
          <a:srgbClr val="000000"/>
        </a:buClr>
        <a:buSzPct val="100000"/>
        <a:buFont typeface="Arial" pitchFamily="34"/>
        <a:buChar char="»"/>
        <a:tabLst/>
        <a:defRPr lang="en-US" sz="1800" b="0" i="0" u="none" strike="noStrike" cap="none" spc="0" baseline="0">
          <a:ln>
            <a:noFill/>
          </a:ln>
          <a:solidFill>
            <a:srgbClr val="000000"/>
          </a:solidFill>
          <a:highlight>
            <a:scrgbClr r="0" g="0" b="0">
              <a:alpha val="0"/>
            </a:scrgbClr>
          </a:highlight>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Memorial and Biographies of those Listed 1939 -1945">
    <p:spTree>
      <p:nvGrpSpPr>
        <p:cNvPr id="1" name=""/>
        <p:cNvGrpSpPr/>
        <p:nvPr/>
      </p:nvGrpSpPr>
      <p:grpSpPr>
        <a:xfrm>
          <a:off x="0" y="0"/>
          <a:ext cx="0" cy="0"/>
          <a:chOff x="0" y="0"/>
          <a:chExt cx="0" cy="0"/>
        </a:xfrm>
      </p:grpSpPr>
      <p:sp>
        <p:nvSpPr>
          <p:cNvPr id="2" name="Title 2"/>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Memorial and Biographies of those Listed 1939 -</a:t>
            </a:r>
            <a:r>
              <a:rPr lang="en-GB" dirty="0" smtClean="0"/>
              <a:t>1945.</a:t>
            </a:r>
            <a:endParaRPr lang="en-GB" dirty="0"/>
          </a:p>
        </p:txBody>
      </p:sp>
      <p:pic>
        <p:nvPicPr>
          <p:cNvPr id="3" name="Picture Placeholder 7"/>
          <p:cNvPicPr>
            <a:picLocks noChangeAspect="1"/>
          </p:cNvPicPr>
          <p:nvPr/>
        </p:nvPicPr>
        <p:blipFill>
          <a:blip r:embed="rId3">
            <a:lum/>
            <a:alphaModFix/>
          </a:blip>
          <a:srcRect/>
          <a:stretch>
            <a:fillRect/>
          </a:stretch>
        </p:blipFill>
        <p:spPr>
          <a:xfrm>
            <a:off x="3032280" y="1600200"/>
            <a:ext cx="3079440" cy="4525560"/>
          </a:xfrm>
          <a:prstGeom prst="rect">
            <a:avLst/>
          </a:prstGeom>
          <a:noFill/>
          <a:ln>
            <a:noFill/>
          </a:ln>
        </p:spPr>
      </p:pic>
      <p:sp>
        <p:nvSpPr>
          <p:cNvPr id="4" name="Footer Placeholder 1"/>
          <p:cNvSpPr txBox="1">
            <a:spLocks noGrp="1"/>
          </p:cNvSpPr>
          <p:nvPr>
            <p:ph type="ftr" sz="quarter" idx="9"/>
          </p:nvPr>
        </p:nvSpPr>
        <p:spPr>
          <a:xfrm>
            <a:off x="3124079" y="6356520"/>
            <a:ext cx="2895120" cy="364679"/>
          </a:xfrm>
          <a:prstGeom prst="rect">
            <a:avLst/>
          </a:prstGeom>
          <a:noFill/>
          <a:ln>
            <a:noFill/>
          </a:ln>
        </p:spPr>
        <p:txBody>
          <a:bodyPr vert="horz" wrap="square" lIns="91440" tIns="45720" rIns="91440" bIns="45720" anchor="ctr" anchorCtr="0"/>
          <a:lstStyle/>
          <a:p>
            <a:pPr lvl="0" algn="ctr"/>
            <a:r>
              <a:rPr lang="en-GB" sz="2000" b="1">
                <a:solidFill>
                  <a:srgbClr val="8B8B8B"/>
                </a:solidFill>
                <a:highlight>
                  <a:scrgbClr r="0" g="0" b="0">
                    <a:alpha val="0"/>
                  </a:scrgbClr>
                </a:highlight>
                <a:latin typeface="Calibri"/>
                <a:cs typeface="Tahoma" pitchFamily="2"/>
              </a:rPr>
              <a:t>Research :  Roger Bennett</a:t>
            </a:r>
          </a:p>
        </p:txBody>
      </p:sp>
      <p:sp>
        <p:nvSpPr>
          <p:cNvPr id="5" name="TextBox 4"/>
          <p:cNvSpPr txBox="1"/>
          <p:nvPr/>
        </p:nvSpPr>
        <p:spPr>
          <a:xfrm>
            <a:off x="323528" y="1916832"/>
            <a:ext cx="2232248" cy="2031325"/>
          </a:xfrm>
          <a:prstGeom prst="rect">
            <a:avLst/>
          </a:prstGeom>
          <a:noFill/>
        </p:spPr>
        <p:txBody>
          <a:bodyPr wrap="square" rtlCol="0">
            <a:spAutoFit/>
          </a:bodyPr>
          <a:lstStyle/>
          <a:p>
            <a:r>
              <a:rPr lang="en-GB" dirty="0" smtClean="0"/>
              <a:t>The following are not</a:t>
            </a:r>
          </a:p>
          <a:p>
            <a:r>
              <a:rPr lang="en-GB" dirty="0"/>
              <a:t>o</a:t>
            </a:r>
            <a:r>
              <a:rPr lang="en-GB" dirty="0" smtClean="0"/>
              <a:t>n the memorial.</a:t>
            </a:r>
          </a:p>
          <a:p>
            <a:endParaRPr lang="en-GB" dirty="0" smtClean="0"/>
          </a:p>
          <a:p>
            <a:r>
              <a:rPr lang="en-GB" dirty="0" smtClean="0"/>
              <a:t>James Alec </a:t>
            </a:r>
            <a:r>
              <a:rPr lang="en-GB" dirty="0" err="1" smtClean="0"/>
              <a:t>Sellen</a:t>
            </a:r>
            <a:endParaRPr lang="en-GB" dirty="0" smtClean="0"/>
          </a:p>
          <a:p>
            <a:endParaRPr lang="en-GB" dirty="0" smtClean="0"/>
          </a:p>
          <a:p>
            <a:r>
              <a:rPr lang="en-GB" dirty="0" smtClean="0"/>
              <a:t>Ronald Wiles</a:t>
            </a:r>
          </a:p>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10;ALFRED MAY &#10;(1925 – 11 April 1943, age 21).&#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dirty="0"/>
              <a:t>ALFRED MAY </a:t>
            </a:r>
            <a:br>
              <a:rPr lang="en-GB" dirty="0"/>
            </a:br>
            <a:r>
              <a:rPr lang="en-GB" dirty="0"/>
              <a:t>(1925 – 11 April 1943, age 21).</a:t>
            </a:r>
            <a:br>
              <a:rPr lang="en-GB" dirty="0"/>
            </a:br>
            <a:endParaRPr lang="en-GB" dirty="0"/>
          </a:p>
        </p:txBody>
      </p:sp>
      <p:sp>
        <p:nvSpPr>
          <p:cNvPr id="3"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201"/>
              </a:spcBef>
              <a:buNone/>
              <a:tabLst>
                <a:tab pos="0" algn="l"/>
              </a:tabLst>
            </a:pPr>
            <a:r>
              <a:rPr lang="en-GB" sz="1000" dirty="0"/>
              <a:t> </a:t>
            </a:r>
            <a:r>
              <a:rPr lang="en-GB" sz="1600" dirty="0"/>
              <a:t>Address: </a:t>
            </a:r>
            <a:r>
              <a:rPr lang="en-GB" sz="1600" dirty="0" err="1"/>
              <a:t>Syndale</a:t>
            </a:r>
            <a:r>
              <a:rPr lang="en-GB" sz="1600" dirty="0"/>
              <a:t>, Ospringe.</a:t>
            </a:r>
          </a:p>
          <a:p>
            <a:pPr marL="0" lvl="0" indent="0">
              <a:spcBef>
                <a:spcPts val="201"/>
              </a:spcBef>
              <a:buNone/>
              <a:tabLst>
                <a:tab pos="0" algn="l"/>
              </a:tabLst>
            </a:pPr>
            <a:r>
              <a:rPr lang="en-GB" sz="1600" dirty="0"/>
              <a:t> Family: Mr and Mrs A May (parents) and elder brother.</a:t>
            </a:r>
          </a:p>
          <a:p>
            <a:pPr marL="0" lvl="0" indent="0">
              <a:spcBef>
                <a:spcPts val="201"/>
              </a:spcBef>
              <a:buNone/>
              <a:tabLst>
                <a:tab pos="0" algn="l"/>
              </a:tabLst>
            </a:pPr>
            <a:r>
              <a:rPr lang="en-GB" sz="1600" dirty="0"/>
              <a:t> </a:t>
            </a:r>
          </a:p>
          <a:p>
            <a:pPr marL="0" lvl="0" indent="0">
              <a:spcBef>
                <a:spcPts val="201"/>
              </a:spcBef>
              <a:buNone/>
              <a:tabLst>
                <a:tab pos="0" algn="l"/>
              </a:tabLst>
            </a:pPr>
            <a:r>
              <a:rPr lang="en-GB" sz="1600" dirty="0"/>
              <a:t>Rank: Able Seaman, Royal Navy. Service number C/JX335696.   </a:t>
            </a:r>
          </a:p>
          <a:p>
            <a:pPr marL="0" lvl="0" indent="0">
              <a:spcBef>
                <a:spcPts val="201"/>
              </a:spcBef>
              <a:buNone/>
              <a:tabLst>
                <a:tab pos="0" algn="l"/>
              </a:tabLst>
            </a:pPr>
            <a:r>
              <a:rPr lang="en-GB" sz="1600" dirty="0"/>
              <a:t>Ship: SS Lancastrian Prince (Prince Line) </a:t>
            </a:r>
          </a:p>
          <a:p>
            <a:pPr marL="0" lvl="0" indent="0">
              <a:spcBef>
                <a:spcPts val="201"/>
              </a:spcBef>
              <a:buNone/>
              <a:tabLst>
                <a:tab pos="0" algn="l"/>
              </a:tabLst>
            </a:pPr>
            <a:r>
              <a:rPr lang="en-GB" sz="1600" dirty="0"/>
              <a:t>Commemorated: Chatham Naval Memorial 69,2 UK </a:t>
            </a:r>
          </a:p>
          <a:p>
            <a:pPr marL="0" lvl="0" indent="0">
              <a:spcBef>
                <a:spcPts val="201"/>
              </a:spcBef>
              <a:buNone/>
              <a:tabLst>
                <a:tab pos="0" algn="l"/>
              </a:tabLst>
            </a:pPr>
            <a:r>
              <a:rPr lang="en-GB" sz="1600" u="sng" dirty="0" smtClean="0"/>
              <a:t>References</a:t>
            </a:r>
            <a:endParaRPr lang="en-GB" sz="1600" u="sng" dirty="0"/>
          </a:p>
          <a:p>
            <a:pPr marL="0" lvl="0" indent="0">
              <a:spcBef>
                <a:spcPts val="201"/>
              </a:spcBef>
              <a:buNone/>
              <a:tabLst>
                <a:tab pos="0" algn="l"/>
              </a:tabLst>
            </a:pPr>
            <a:r>
              <a:rPr lang="en-GB" sz="1600" dirty="0"/>
              <a:t>The War Years 1939 – 1945 in Faversham and District, page 92*.</a:t>
            </a:r>
          </a:p>
          <a:p>
            <a:pPr marL="0" lvl="0" indent="0">
              <a:spcBef>
                <a:spcPts val="201"/>
              </a:spcBef>
              <a:buNone/>
              <a:tabLst>
                <a:tab pos="0" algn="l"/>
              </a:tabLst>
            </a:pPr>
            <a:r>
              <a:rPr lang="en-GB" sz="1600" dirty="0"/>
              <a:t>Cwgc.org</a:t>
            </a:r>
          </a:p>
          <a:p>
            <a:pPr marL="0" lvl="0" indent="0">
              <a:spcBef>
                <a:spcPts val="201"/>
              </a:spcBef>
              <a:buNone/>
              <a:tabLst>
                <a:tab pos="0" algn="l"/>
              </a:tabLst>
            </a:pPr>
            <a:r>
              <a:rPr lang="en-GB" sz="1600" dirty="0"/>
              <a:t>Wikipedia</a:t>
            </a:r>
          </a:p>
          <a:p>
            <a:pPr marL="0" lvl="0" indent="0">
              <a:spcBef>
                <a:spcPts val="201"/>
              </a:spcBef>
              <a:buNone/>
              <a:tabLst>
                <a:tab pos="0" algn="l"/>
              </a:tabLst>
            </a:pPr>
            <a:r>
              <a:rPr lang="en-GB" sz="1600" dirty="0"/>
              <a:t>Faversham News 05/07/1946, page 2 – obituary*</a:t>
            </a:r>
          </a:p>
        </p:txBody>
      </p:sp>
      <p:pic>
        <p:nvPicPr>
          <p:cNvPr id="4" name="Picture 2"/>
          <p:cNvPicPr>
            <a:picLocks noChangeAspect="1"/>
          </p:cNvPicPr>
          <p:nvPr/>
        </p:nvPicPr>
        <p:blipFill>
          <a:blip r:embed="rId3">
            <a:lum/>
            <a:alphaModFix/>
          </a:blip>
          <a:srcRect/>
          <a:stretch>
            <a:fillRect/>
          </a:stretch>
        </p:blipFill>
        <p:spPr>
          <a:xfrm>
            <a:off x="833399" y="1601280"/>
            <a:ext cx="3285719" cy="4523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dirty="0"/>
              <a:t>ALFRED MAY </a:t>
            </a:r>
            <a:br>
              <a:rPr lang="en-GB" dirty="0"/>
            </a:br>
            <a:r>
              <a:rPr lang="en-GB" dirty="0"/>
              <a:t>(1925 – 11 April 1943, age 21).</a:t>
            </a:r>
          </a:p>
        </p:txBody>
      </p:sp>
      <p:sp>
        <p:nvSpPr>
          <p:cNvPr id="3" name="Content Placeholder 2"/>
          <p:cNvSpPr>
            <a:spLocks noGrp="1"/>
          </p:cNvSpPr>
          <p:nvPr>
            <p:ph idx="1"/>
          </p:nvPr>
        </p:nvSpPr>
        <p:spPr/>
        <p:txBody>
          <a:bodyPr/>
          <a:lstStyle/>
          <a:p>
            <a:pPr marL="0" lvl="0" indent="0">
              <a:spcBef>
                <a:spcPts val="201"/>
              </a:spcBef>
              <a:buNone/>
              <a:tabLst>
                <a:tab pos="0" algn="l"/>
              </a:tabLst>
            </a:pPr>
            <a:r>
              <a:rPr lang="en-GB" sz="2400" u="sng" dirty="0"/>
              <a:t>Summary</a:t>
            </a:r>
          </a:p>
          <a:p>
            <a:pPr marL="0" lvl="0" indent="0">
              <a:spcBef>
                <a:spcPts val="201"/>
              </a:spcBef>
              <a:buNone/>
              <a:tabLst>
                <a:tab pos="0" algn="l"/>
              </a:tabLst>
            </a:pPr>
            <a:r>
              <a:rPr lang="en-GB" sz="2400" dirty="0"/>
              <a:t>Prior to joining the Royal Navy, Alfred worked at Messrs. Cremer’s brickfields in Ospringe. During wartime, it was common practice for RN sailors to help crew Merchant Navy vessels. Alfred was attached to the </a:t>
            </a:r>
            <a:r>
              <a:rPr lang="en-GB" sz="2400" i="1" dirty="0"/>
              <a:t>SS Lancastrian</a:t>
            </a:r>
            <a:r>
              <a:rPr lang="en-GB" sz="2400" dirty="0"/>
              <a:t> as a ‘DEMS’ gunner (defensively equipped merchant ship) of the Prince Line.</a:t>
            </a:r>
          </a:p>
          <a:p>
            <a:pPr marL="0" lvl="0" indent="0">
              <a:spcBef>
                <a:spcPts val="201"/>
              </a:spcBef>
              <a:buNone/>
              <a:tabLst>
                <a:tab pos="0" algn="l"/>
              </a:tabLst>
            </a:pPr>
            <a:r>
              <a:rPr lang="en-GB" sz="2400" dirty="0"/>
              <a:t>On 12/04/1943, the </a:t>
            </a:r>
            <a:r>
              <a:rPr lang="en-GB" sz="2400" i="1" dirty="0"/>
              <a:t>SS Lancastrian </a:t>
            </a:r>
            <a:r>
              <a:rPr lang="en-GB" sz="2400" dirty="0"/>
              <a:t>was on a convoy from Liverpool to Saint John, New Brunswick, Canada when it was torpedoed by German U Boat </a:t>
            </a:r>
            <a:r>
              <a:rPr lang="en-GB" sz="2400" i="1" dirty="0"/>
              <a:t>U-404</a:t>
            </a:r>
            <a:r>
              <a:rPr lang="en-GB" sz="2400" dirty="0"/>
              <a:t> east of Newfoundland. The ship sank with the loss of all 44 hands (37 crew and 7 gunners).</a:t>
            </a:r>
          </a:p>
          <a:p>
            <a:pPr marL="0" lvl="0" indent="0">
              <a:spcBef>
                <a:spcPts val="201"/>
              </a:spcBef>
              <a:buNone/>
              <a:tabLst>
                <a:tab pos="0" algn="l"/>
              </a:tabLst>
            </a:pPr>
            <a:r>
              <a:rPr lang="en-GB" sz="2400" i="1" dirty="0"/>
              <a:t>U-404 </a:t>
            </a:r>
            <a:r>
              <a:rPr lang="en-GB" sz="2400" dirty="0"/>
              <a:t>was later sunk by depth charges on 24/07/1943 by three Liberators (two American and one British) in the Bay of Biscay.</a:t>
            </a:r>
          </a:p>
          <a:p>
            <a:pPr marL="0" lvl="0" indent="0">
              <a:spcBef>
                <a:spcPts val="201"/>
              </a:spcBef>
              <a:buNone/>
              <a:tabLst>
                <a:tab pos="0" algn="l"/>
              </a:tabLst>
            </a:pPr>
            <a:r>
              <a:rPr lang="en-GB" sz="2400" dirty="0"/>
              <a:t> </a:t>
            </a:r>
          </a:p>
          <a:p>
            <a:pPr marL="108000" indent="0">
              <a:buNone/>
            </a:pPr>
            <a:endParaRPr lang="en-GB" dirty="0"/>
          </a:p>
        </p:txBody>
      </p:sp>
    </p:spTree>
    <p:extLst>
      <p:ext uri="{BB962C8B-B14F-4D97-AF65-F5344CB8AC3E}">
        <p14:creationId xmlns:p14="http://schemas.microsoft.com/office/powerpoint/2010/main" val="225945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10;JOHN ‘Jack’ READ&#10; (1914 - 01/02/1945, age 30)&#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dirty="0"/>
              <a:t>JOHN ‘Jack’ READ</a:t>
            </a:r>
            <a:br>
              <a:rPr lang="en-GB" dirty="0"/>
            </a:br>
            <a:r>
              <a:rPr lang="en-GB" dirty="0"/>
              <a:t> (1914 - 01/02/1945, age 30)</a:t>
            </a:r>
            <a:br>
              <a:rPr lang="en-GB" dirty="0"/>
            </a:br>
            <a:endParaRPr lang="en-GB" dirty="0"/>
          </a:p>
        </p:txBody>
      </p:sp>
      <p:sp>
        <p:nvSpPr>
          <p:cNvPr id="3"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221"/>
              </a:spcBef>
              <a:buNone/>
              <a:tabLst>
                <a:tab pos="0" algn="l"/>
              </a:tabLst>
            </a:pPr>
            <a:r>
              <a:rPr lang="en-GB" sz="1400" dirty="0"/>
              <a:t> Address: 25 Tanners Street, Faversham</a:t>
            </a:r>
          </a:p>
          <a:p>
            <a:pPr marL="0" lvl="0" indent="0">
              <a:spcBef>
                <a:spcPts val="221"/>
              </a:spcBef>
              <a:buNone/>
              <a:tabLst>
                <a:tab pos="0" algn="l"/>
              </a:tabLst>
            </a:pPr>
            <a:r>
              <a:rPr lang="en-GB" sz="1400" dirty="0"/>
              <a:t> </a:t>
            </a:r>
          </a:p>
          <a:p>
            <a:pPr marL="0" lvl="0" indent="0">
              <a:spcBef>
                <a:spcPts val="221"/>
              </a:spcBef>
              <a:buNone/>
              <a:tabLst>
                <a:tab pos="0" algn="l"/>
              </a:tabLst>
            </a:pPr>
            <a:r>
              <a:rPr lang="en-GB" sz="1400" dirty="0"/>
              <a:t>Family: Mrs I. Read nee </a:t>
            </a:r>
            <a:r>
              <a:rPr lang="en-GB" sz="1400" dirty="0" err="1"/>
              <a:t>Seager</a:t>
            </a:r>
            <a:r>
              <a:rPr lang="en-GB" sz="1400" dirty="0"/>
              <a:t> (wife), John Read and Hester Philpott (parents), William Read and Charles Hubbard (brothers), Ronald Philpott (half-brother).</a:t>
            </a:r>
          </a:p>
          <a:p>
            <a:pPr marL="0" lvl="0" indent="0">
              <a:spcBef>
                <a:spcPts val="221"/>
              </a:spcBef>
              <a:buNone/>
              <a:tabLst>
                <a:tab pos="0" algn="l"/>
              </a:tabLst>
            </a:pPr>
            <a:r>
              <a:rPr lang="en-GB" sz="1400" dirty="0"/>
              <a:t> </a:t>
            </a:r>
          </a:p>
          <a:p>
            <a:pPr marL="0" lvl="0" indent="0">
              <a:spcBef>
                <a:spcPts val="221"/>
              </a:spcBef>
              <a:buNone/>
              <a:tabLst>
                <a:tab pos="0" algn="l"/>
              </a:tabLst>
            </a:pPr>
            <a:r>
              <a:rPr lang="en-GB" sz="1400" dirty="0"/>
              <a:t>Rank: Private, (number 6290599). Regiment: 2</a:t>
            </a:r>
            <a:r>
              <a:rPr lang="en-GB" sz="1400" baseline="30000" dirty="0"/>
              <a:t>nd</a:t>
            </a:r>
            <a:r>
              <a:rPr lang="en-GB" sz="1400" dirty="0"/>
              <a:t> </a:t>
            </a:r>
            <a:r>
              <a:rPr lang="en-GB" sz="1400" dirty="0" err="1"/>
              <a:t>Battn</a:t>
            </a:r>
            <a:r>
              <a:rPr lang="en-GB" sz="1400" dirty="0"/>
              <a:t>., The Buffs (Royal East Kent) </a:t>
            </a:r>
          </a:p>
          <a:p>
            <a:pPr marL="0" lvl="0" indent="0">
              <a:spcBef>
                <a:spcPts val="221"/>
              </a:spcBef>
              <a:buNone/>
              <a:tabLst>
                <a:tab pos="0" algn="l"/>
              </a:tabLst>
            </a:pPr>
            <a:r>
              <a:rPr lang="en-GB" sz="1400" dirty="0"/>
              <a:t>Commemorated: Rangoon Memorial, Face 4, Myanmar.</a:t>
            </a:r>
          </a:p>
          <a:p>
            <a:pPr marL="0" lvl="0" indent="0">
              <a:spcBef>
                <a:spcPts val="221"/>
              </a:spcBef>
              <a:buNone/>
              <a:tabLst>
                <a:tab pos="0" algn="l"/>
              </a:tabLst>
            </a:pPr>
            <a:r>
              <a:rPr lang="en-GB" sz="1400" u="sng" dirty="0" smtClean="0"/>
              <a:t>References</a:t>
            </a:r>
            <a:endParaRPr lang="en-GB" sz="1400" u="sng" dirty="0"/>
          </a:p>
          <a:p>
            <a:pPr marL="0" lvl="0" indent="0">
              <a:spcBef>
                <a:spcPts val="221"/>
              </a:spcBef>
              <a:buNone/>
              <a:tabLst>
                <a:tab pos="0" algn="l"/>
              </a:tabLst>
            </a:pPr>
            <a:r>
              <a:rPr lang="en-GB" sz="1400" dirty="0"/>
              <a:t>The War Years 1939 – 1945 in Faversham and District, page 96*.</a:t>
            </a:r>
          </a:p>
          <a:p>
            <a:pPr marL="0" lvl="0" indent="0">
              <a:spcBef>
                <a:spcPts val="221"/>
              </a:spcBef>
              <a:buNone/>
              <a:tabLst>
                <a:tab pos="0" algn="l"/>
              </a:tabLst>
            </a:pPr>
            <a:r>
              <a:rPr lang="en-GB" sz="1400" dirty="0"/>
              <a:t>Cwgc.org</a:t>
            </a:r>
          </a:p>
          <a:p>
            <a:pPr marL="0" lvl="0" indent="0">
              <a:spcBef>
                <a:spcPts val="221"/>
              </a:spcBef>
              <a:buNone/>
              <a:tabLst>
                <a:tab pos="0" algn="l"/>
              </a:tabLst>
            </a:pPr>
            <a:r>
              <a:rPr lang="en-GB" sz="1400" dirty="0"/>
              <a:t>Faversham News:</a:t>
            </a:r>
          </a:p>
          <a:p>
            <a:pPr marL="0" lvl="0" indent="0">
              <a:spcBef>
                <a:spcPts val="221"/>
              </a:spcBef>
              <a:buNone/>
              <a:tabLst>
                <a:tab pos="0" algn="l"/>
              </a:tabLst>
            </a:pPr>
            <a:r>
              <a:rPr lang="en-GB" sz="1400" dirty="0"/>
              <a:t>23/02/1945 page 1 – Mention in Ronald Philpott obituary*.</a:t>
            </a:r>
          </a:p>
          <a:p>
            <a:pPr marL="0" lvl="0" indent="0">
              <a:spcBef>
                <a:spcPts val="221"/>
              </a:spcBef>
              <a:buNone/>
              <a:tabLst>
                <a:tab pos="0" algn="l"/>
              </a:tabLst>
            </a:pPr>
            <a:r>
              <a:rPr lang="en-GB" sz="1400" dirty="0"/>
              <a:t>15/03/1946 page 1 – obituary*.</a:t>
            </a:r>
          </a:p>
        </p:txBody>
      </p:sp>
      <p:pic>
        <p:nvPicPr>
          <p:cNvPr id="4" name="Content Placeholder 10"/>
          <p:cNvPicPr>
            <a:picLocks noChangeAspect="1"/>
          </p:cNvPicPr>
          <p:nvPr/>
        </p:nvPicPr>
        <p:blipFill>
          <a:blip r:embed="rId3">
            <a:lum/>
            <a:alphaModFix/>
          </a:blip>
          <a:srcRect/>
          <a:stretch>
            <a:fillRect/>
          </a:stretch>
        </p:blipFill>
        <p:spPr>
          <a:xfrm>
            <a:off x="833399" y="1600200"/>
            <a:ext cx="3285719" cy="45255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dirty="0" smtClean="0"/>
              <a:t/>
            </a:r>
            <a:br>
              <a:rPr lang="en-GB" dirty="0" smtClean="0"/>
            </a:br>
            <a:r>
              <a:rPr lang="en-GB" dirty="0" smtClean="0"/>
              <a:t>JOHN </a:t>
            </a:r>
            <a:r>
              <a:rPr lang="en-GB" dirty="0"/>
              <a:t>‘Jack’ READ</a:t>
            </a:r>
            <a:br>
              <a:rPr lang="en-GB" dirty="0"/>
            </a:br>
            <a:r>
              <a:rPr lang="en-GB" dirty="0"/>
              <a:t> (1914 - 01/02/1945, age 30)</a:t>
            </a:r>
            <a:br>
              <a:rPr lang="en-GB" dirty="0"/>
            </a:br>
            <a:endParaRPr lang="en-GB" dirty="0"/>
          </a:p>
        </p:txBody>
      </p:sp>
      <p:sp>
        <p:nvSpPr>
          <p:cNvPr id="3" name="Content Placeholder 2"/>
          <p:cNvSpPr>
            <a:spLocks noGrp="1"/>
          </p:cNvSpPr>
          <p:nvPr>
            <p:ph idx="1"/>
          </p:nvPr>
        </p:nvSpPr>
        <p:spPr/>
        <p:txBody>
          <a:bodyPr/>
          <a:lstStyle/>
          <a:p>
            <a:pPr marL="0" lvl="0" indent="0">
              <a:spcBef>
                <a:spcPts val="221"/>
              </a:spcBef>
              <a:buNone/>
              <a:tabLst>
                <a:tab pos="0" algn="l"/>
              </a:tabLst>
            </a:pPr>
            <a:r>
              <a:rPr lang="en-GB" sz="2000" u="sng" dirty="0"/>
              <a:t>Summary and Comment</a:t>
            </a:r>
          </a:p>
          <a:p>
            <a:pPr marL="0" lvl="0" indent="0">
              <a:spcBef>
                <a:spcPts val="221"/>
              </a:spcBef>
              <a:buNone/>
              <a:tabLst>
                <a:tab pos="0" algn="l"/>
              </a:tabLst>
            </a:pPr>
            <a:r>
              <a:rPr lang="en-GB" sz="2000" dirty="0"/>
              <a:t>Jack was employed at Queen Court Farm on leaving school. In April 1940 he joined The Buffs. He was posted overseas but on 01.02.1945 he was reported as missing whilst on the Burma front. In two cruel twists of fate, Jack’s father John Read was killed in the First World War. Jack’s death occurred the day after that of his half-brother Ronald Philpott, see above.</a:t>
            </a:r>
          </a:p>
          <a:p>
            <a:endParaRPr lang="en-GB" sz="2000" dirty="0"/>
          </a:p>
        </p:txBody>
      </p:sp>
    </p:spTree>
    <p:extLst>
      <p:ext uri="{BB962C8B-B14F-4D97-AF65-F5344CB8AC3E}">
        <p14:creationId xmlns:p14="http://schemas.microsoft.com/office/powerpoint/2010/main" val="355709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10;RONALD HENRY PHILPOTT** &#10;(1922-31 January 1945, age 22)&#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dirty="0"/>
              <a:t>RONALD HENRY PHILPOTT** </a:t>
            </a:r>
            <a:br>
              <a:rPr lang="en-GB" dirty="0"/>
            </a:br>
            <a:r>
              <a:rPr lang="en-GB" dirty="0"/>
              <a:t>(1922-31 January 1945, age 22)</a:t>
            </a:r>
            <a:br>
              <a:rPr lang="en-GB" dirty="0"/>
            </a:br>
            <a:endParaRPr lang="en-GB" dirty="0"/>
          </a:p>
        </p:txBody>
      </p:sp>
      <p:sp>
        <p:nvSpPr>
          <p:cNvPr id="3"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799"/>
              </a:spcBef>
              <a:buNone/>
              <a:tabLst>
                <a:tab pos="0" algn="l"/>
              </a:tabLst>
            </a:pPr>
            <a:r>
              <a:rPr lang="en-GB" sz="1100" dirty="0"/>
              <a:t> Address: 12 The Terrace, Lower Road, Faversham</a:t>
            </a:r>
          </a:p>
          <a:p>
            <a:pPr marL="0" lvl="0" indent="0">
              <a:spcBef>
                <a:spcPts val="799"/>
              </a:spcBef>
              <a:buNone/>
              <a:tabLst>
                <a:tab pos="0" algn="l"/>
              </a:tabLst>
            </a:pPr>
            <a:r>
              <a:rPr lang="en-GB" sz="1100" dirty="0"/>
              <a:t> Family: Doreen Philpott nee Cornelius (wife), Harry and Hester Philpott (parents), Harry (older brother), Jack Read – William Read – Charles Hubbard (half-brothers).</a:t>
            </a:r>
          </a:p>
          <a:p>
            <a:pPr marL="0" lvl="0" indent="0">
              <a:spcBef>
                <a:spcPts val="799"/>
              </a:spcBef>
              <a:buNone/>
              <a:tabLst>
                <a:tab pos="0" algn="l"/>
              </a:tabLst>
            </a:pPr>
            <a:r>
              <a:rPr lang="en-GB" sz="1100" dirty="0"/>
              <a:t>Rank: Commando (number CH/X106487), Royal Marines number 42. </a:t>
            </a:r>
          </a:p>
          <a:p>
            <a:pPr marL="0" lvl="0" indent="0">
              <a:spcBef>
                <a:spcPts val="799"/>
              </a:spcBef>
              <a:buNone/>
              <a:tabLst>
                <a:tab pos="0" algn="l"/>
              </a:tabLst>
            </a:pPr>
            <a:r>
              <a:rPr lang="en-GB" sz="1100" dirty="0"/>
              <a:t>Commemorated: </a:t>
            </a:r>
            <a:r>
              <a:rPr lang="en-GB" sz="1100" dirty="0" err="1"/>
              <a:t>Taukkyan</a:t>
            </a:r>
            <a:r>
              <a:rPr lang="en-GB" sz="1100" dirty="0"/>
              <a:t> War Cemetery, IO.A.13 Myanmar. </a:t>
            </a:r>
          </a:p>
          <a:p>
            <a:pPr marL="0" lvl="0" indent="0">
              <a:spcBef>
                <a:spcPts val="799"/>
              </a:spcBef>
              <a:buNone/>
              <a:tabLst>
                <a:tab pos="0" algn="l"/>
              </a:tabLst>
            </a:pPr>
            <a:r>
              <a:rPr lang="en-GB" sz="1100" dirty="0"/>
              <a:t>Personal Inscription: </a:t>
            </a:r>
            <a:r>
              <a:rPr lang="en-GB" sz="1100" i="1" dirty="0"/>
              <a:t>‘In memory of my dearest husband Ron. Though absent you are ever near me.’</a:t>
            </a:r>
            <a:r>
              <a:rPr lang="en-GB" sz="1100" dirty="0"/>
              <a:t> </a:t>
            </a:r>
          </a:p>
          <a:p>
            <a:pPr marL="0" lvl="0" indent="0">
              <a:spcBef>
                <a:spcPts val="799"/>
              </a:spcBef>
              <a:buNone/>
              <a:tabLst>
                <a:tab pos="0" algn="l"/>
              </a:tabLst>
            </a:pPr>
            <a:r>
              <a:rPr lang="en-GB" sz="1100" u="sng" dirty="0" smtClean="0"/>
              <a:t>References</a:t>
            </a:r>
            <a:endParaRPr lang="en-GB" sz="1100" u="sng" dirty="0"/>
          </a:p>
          <a:p>
            <a:pPr marL="0" lvl="0" indent="0">
              <a:spcBef>
                <a:spcPts val="799"/>
              </a:spcBef>
              <a:buNone/>
              <a:tabLst>
                <a:tab pos="0" algn="l"/>
              </a:tabLst>
            </a:pPr>
            <a:r>
              <a:rPr lang="en-GB" sz="1100" dirty="0"/>
              <a:t>The War Years 1939 – 1945 in Faversham and District page 96*.</a:t>
            </a:r>
          </a:p>
          <a:p>
            <a:pPr marL="0" lvl="0" indent="0">
              <a:spcBef>
                <a:spcPts val="799"/>
              </a:spcBef>
              <a:buNone/>
              <a:tabLst>
                <a:tab pos="0" algn="l"/>
              </a:tabLst>
            </a:pPr>
            <a:r>
              <a:rPr lang="en-GB" sz="1100" dirty="0"/>
              <a:t>Cwgc.org</a:t>
            </a:r>
          </a:p>
          <a:p>
            <a:pPr marL="0" lvl="0" indent="0">
              <a:spcBef>
                <a:spcPts val="799"/>
              </a:spcBef>
              <a:buNone/>
              <a:tabLst>
                <a:tab pos="0" algn="l"/>
              </a:tabLst>
            </a:pPr>
            <a:r>
              <a:rPr lang="en-GB" sz="1100" dirty="0"/>
              <a:t>Faversham News:</a:t>
            </a:r>
          </a:p>
          <a:p>
            <a:pPr marL="0" lvl="0" indent="0">
              <a:spcBef>
                <a:spcPts val="799"/>
              </a:spcBef>
              <a:buNone/>
              <a:tabLst>
                <a:tab pos="0" algn="l"/>
              </a:tabLst>
            </a:pPr>
            <a:r>
              <a:rPr lang="en-GB" sz="1100" dirty="0"/>
              <a:t>28/05/1943 page 2 - Wedding report*.</a:t>
            </a:r>
          </a:p>
          <a:p>
            <a:pPr marL="0" lvl="0" indent="0">
              <a:spcBef>
                <a:spcPts val="799"/>
              </a:spcBef>
              <a:buNone/>
              <a:tabLst>
                <a:tab pos="0" algn="l"/>
              </a:tabLst>
            </a:pPr>
            <a:r>
              <a:rPr lang="en-GB" sz="1100" dirty="0"/>
              <a:t>23/02/1945 page 1 – obituary*.</a:t>
            </a:r>
          </a:p>
          <a:p>
            <a:pPr marL="0" lvl="0" indent="0">
              <a:spcBef>
                <a:spcPts val="799"/>
              </a:spcBef>
              <a:buNone/>
              <a:tabLst>
                <a:tab pos="0" algn="l"/>
              </a:tabLst>
            </a:pPr>
            <a:r>
              <a:rPr lang="en-GB" sz="1100" dirty="0"/>
              <a:t>31/01/1947 page 5 – In memoriam column*.</a:t>
            </a:r>
          </a:p>
          <a:p>
            <a:pPr marL="0" lvl="0" indent="0">
              <a:spcBef>
                <a:spcPts val="799"/>
              </a:spcBef>
              <a:buNone/>
              <a:tabLst>
                <a:tab pos="0" algn="l"/>
              </a:tabLst>
            </a:pPr>
            <a:r>
              <a:rPr lang="en-GB" sz="1100" dirty="0"/>
              <a:t> </a:t>
            </a:r>
          </a:p>
          <a:p>
            <a:pPr marL="0" lvl="0" indent="0">
              <a:spcBef>
                <a:spcPts val="879"/>
              </a:spcBef>
              <a:buNone/>
              <a:tabLst>
                <a:tab pos="0" algn="l"/>
              </a:tabLst>
            </a:pPr>
            <a:r>
              <a:rPr lang="en-GB" sz="1100" b="1" dirty="0"/>
              <a:t>**Name is wrongly shown on memorial as ‘Donald’.</a:t>
            </a:r>
          </a:p>
          <a:p>
            <a:pPr marL="0" lvl="0" indent="0">
              <a:spcBef>
                <a:spcPts val="561"/>
              </a:spcBef>
              <a:buNone/>
              <a:tabLst>
                <a:tab pos="0" algn="l"/>
              </a:tabLst>
            </a:pPr>
            <a:endParaRPr lang="en-GB" sz="1000" dirty="0"/>
          </a:p>
        </p:txBody>
      </p:sp>
      <p:pic>
        <p:nvPicPr>
          <p:cNvPr id="4" name="Picture 2"/>
          <p:cNvPicPr>
            <a:picLocks noChangeAspect="1"/>
          </p:cNvPicPr>
          <p:nvPr/>
        </p:nvPicPr>
        <p:blipFill>
          <a:blip r:embed="rId3">
            <a:lum/>
            <a:alphaModFix/>
          </a:blip>
          <a:srcRect/>
          <a:stretch>
            <a:fillRect/>
          </a:stretch>
        </p:blipFill>
        <p:spPr>
          <a:xfrm>
            <a:off x="833399" y="1601280"/>
            <a:ext cx="3285719" cy="4523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sz="3600" dirty="0" smtClean="0"/>
              <a:t/>
            </a:r>
            <a:br>
              <a:rPr lang="en-GB" sz="3600" dirty="0" smtClean="0"/>
            </a:br>
            <a:r>
              <a:rPr lang="en-GB" sz="3600" dirty="0" smtClean="0"/>
              <a:t>RONALD </a:t>
            </a:r>
            <a:r>
              <a:rPr lang="en-GB" sz="3600" dirty="0"/>
              <a:t>HENRY PHILPOTT** </a:t>
            </a:r>
            <a:br>
              <a:rPr lang="en-GB" sz="3600" dirty="0"/>
            </a:br>
            <a:r>
              <a:rPr lang="en-GB" sz="3600" dirty="0"/>
              <a:t>(1922-31 January 1945, age 22)</a:t>
            </a:r>
            <a:br>
              <a:rPr lang="en-GB" sz="3600" dirty="0"/>
            </a:br>
            <a:endParaRPr lang="en-GB" sz="3600" dirty="0"/>
          </a:p>
        </p:txBody>
      </p:sp>
      <p:sp>
        <p:nvSpPr>
          <p:cNvPr id="3" name="Content Placeholder 2"/>
          <p:cNvSpPr>
            <a:spLocks noGrp="1"/>
          </p:cNvSpPr>
          <p:nvPr>
            <p:ph idx="1"/>
          </p:nvPr>
        </p:nvSpPr>
        <p:spPr/>
        <p:txBody>
          <a:bodyPr/>
          <a:lstStyle/>
          <a:p>
            <a:pPr marL="0" lvl="0" indent="0">
              <a:spcBef>
                <a:spcPts val="799"/>
              </a:spcBef>
              <a:buNone/>
              <a:tabLst>
                <a:tab pos="0" algn="l"/>
              </a:tabLst>
            </a:pPr>
            <a:r>
              <a:rPr lang="en-GB" sz="1800" u="sng" dirty="0"/>
              <a:t>Summary and comment</a:t>
            </a:r>
          </a:p>
          <a:p>
            <a:pPr marL="0" lvl="0" indent="0">
              <a:spcBef>
                <a:spcPts val="799"/>
              </a:spcBef>
              <a:buNone/>
              <a:tabLst>
                <a:tab pos="0" algn="l"/>
              </a:tabLst>
            </a:pPr>
            <a:r>
              <a:rPr lang="en-GB" sz="1800" dirty="0"/>
              <a:t>Ronald was employed at George Beer &amp; </a:t>
            </a:r>
            <a:r>
              <a:rPr lang="en-GB" sz="1800" dirty="0" err="1"/>
              <a:t>Rigden’s</a:t>
            </a:r>
            <a:r>
              <a:rPr lang="en-GB" sz="1800" dirty="0"/>
              <a:t> brewery (later </a:t>
            </a:r>
            <a:r>
              <a:rPr lang="en-GB" sz="1800" dirty="0" err="1"/>
              <a:t>Fremlins</a:t>
            </a:r>
            <a:r>
              <a:rPr lang="en-GB" sz="1800" dirty="0"/>
              <a:t> then Whitbread) and later </a:t>
            </a:r>
            <a:r>
              <a:rPr lang="en-GB" sz="1800" dirty="0" err="1"/>
              <a:t>Queenborough</a:t>
            </a:r>
            <a:r>
              <a:rPr lang="en-GB" sz="1800" dirty="0"/>
              <a:t> Glass Works.</a:t>
            </a:r>
          </a:p>
          <a:p>
            <a:pPr marL="0" lvl="0" indent="0">
              <a:spcBef>
                <a:spcPts val="799"/>
              </a:spcBef>
              <a:buNone/>
              <a:tabLst>
                <a:tab pos="0" algn="l"/>
              </a:tabLst>
            </a:pPr>
            <a:r>
              <a:rPr lang="en-GB" sz="1800" dirty="0"/>
              <a:t>At age 18 (1941) he enlisted in the Royal Marines, subsequently volunteering for the Commandos.</a:t>
            </a:r>
          </a:p>
          <a:p>
            <a:pPr marL="0" lvl="0" indent="0">
              <a:spcBef>
                <a:spcPts val="799"/>
              </a:spcBef>
              <a:buNone/>
              <a:tabLst>
                <a:tab pos="0" algn="l"/>
              </a:tabLst>
            </a:pPr>
            <a:r>
              <a:rPr lang="en-GB" sz="1800" dirty="0"/>
              <a:t>On 15/04/1943, whilst on leave he married Peggy Cornelius at Faversham Parish Church. Being a double wedding, it was quite a grand affair with many family members in uniform present. Nearly 200 guests attended the reception at the Recreation Club.</a:t>
            </a:r>
          </a:p>
          <a:p>
            <a:pPr marL="0" lvl="0" indent="0">
              <a:spcBef>
                <a:spcPts val="799"/>
              </a:spcBef>
              <a:buNone/>
              <a:tabLst>
                <a:tab pos="0" algn="l"/>
              </a:tabLst>
            </a:pPr>
            <a:r>
              <a:rPr lang="en-GB" sz="1800" dirty="0"/>
              <a:t>He was posted to Burma later in 1943. In June 1944 whilst training in Ceylon he had a lucky meeting with one of his half-brothers Jack Read of the Buffs Regiment. They briefly had a happy time together and it was then the photographs of them on file were taken. ‘Alas, it was to be their last meeting’ (Faversham News).   </a:t>
            </a:r>
          </a:p>
          <a:p>
            <a:pPr marL="108000" indent="0">
              <a:buNone/>
            </a:pPr>
            <a:endParaRPr lang="en-GB" dirty="0"/>
          </a:p>
        </p:txBody>
      </p:sp>
    </p:spTree>
    <p:extLst>
      <p:ext uri="{BB962C8B-B14F-4D97-AF65-F5344CB8AC3E}">
        <p14:creationId xmlns:p14="http://schemas.microsoft.com/office/powerpoint/2010/main" val="2905573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dirty="0" smtClean="0"/>
              <a:t>James Alec </a:t>
            </a:r>
            <a:r>
              <a:rPr lang="en-GB" dirty="0" err="1" smtClean="0"/>
              <a:t>Sellen</a:t>
            </a:r>
            <a:endParaRPr lang="en-GB" dirty="0"/>
          </a:p>
        </p:txBody>
      </p:sp>
      <p:sp>
        <p:nvSpPr>
          <p:cNvPr id="3" name="Content Placeholder 2"/>
          <p:cNvSpPr>
            <a:spLocks noGrp="1"/>
          </p:cNvSpPr>
          <p:nvPr>
            <p:ph sz="half" idx="1"/>
          </p:nvPr>
        </p:nvSpPr>
        <p:spPr/>
        <p:txBody>
          <a:bodyPr/>
          <a:lstStyle/>
          <a:p>
            <a:pPr marL="108000" indent="0">
              <a:buNone/>
            </a:pPr>
            <a:r>
              <a:rPr lang="en-GB" dirty="0" smtClean="0"/>
              <a:t>Information not yet available.</a:t>
            </a:r>
            <a:endParaRPr lang="en-GB" dirty="0"/>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258733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10;GEORGE ALEC TERRY&#10; (1920 to 29 October 1943 age 23).&#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dirty="0"/>
              <a:t>GEORGE ALEC TERRY</a:t>
            </a:r>
            <a:br>
              <a:rPr lang="en-GB" dirty="0"/>
            </a:br>
            <a:r>
              <a:rPr lang="en-GB" dirty="0"/>
              <a:t> (1920 to 29 October 1943 age 23).</a:t>
            </a:r>
            <a:br>
              <a:rPr lang="en-GB" dirty="0"/>
            </a:br>
            <a:endParaRPr lang="en-GB" dirty="0"/>
          </a:p>
        </p:txBody>
      </p:sp>
      <p:pic>
        <p:nvPicPr>
          <p:cNvPr id="3" name="Content Placeholder 7"/>
          <p:cNvPicPr>
            <a:picLocks noChangeAspect="1"/>
          </p:cNvPicPr>
          <p:nvPr/>
        </p:nvPicPr>
        <p:blipFill>
          <a:blip r:embed="rId3">
            <a:lum/>
            <a:alphaModFix/>
          </a:blip>
          <a:srcRect/>
          <a:stretch>
            <a:fillRect/>
          </a:stretch>
        </p:blipFill>
        <p:spPr>
          <a:xfrm>
            <a:off x="833399" y="1600200"/>
            <a:ext cx="3285719" cy="4525560"/>
          </a:xfrm>
          <a:prstGeom prst="rect">
            <a:avLst/>
          </a:prstGeom>
          <a:noFill/>
          <a:ln>
            <a:noFill/>
          </a:ln>
        </p:spPr>
      </p:pic>
      <p:sp>
        <p:nvSpPr>
          <p:cNvPr id="4"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201"/>
              </a:spcBef>
              <a:buNone/>
              <a:tabLst>
                <a:tab pos="0" algn="l"/>
              </a:tabLst>
            </a:pPr>
            <a:r>
              <a:rPr lang="en-GB" sz="1000" dirty="0"/>
              <a:t> </a:t>
            </a:r>
            <a:r>
              <a:rPr lang="en-GB" sz="1400" dirty="0"/>
              <a:t>Address: 11 Fielding Street, Faversham.</a:t>
            </a:r>
          </a:p>
          <a:p>
            <a:pPr marL="0" lvl="0" indent="0">
              <a:spcBef>
                <a:spcPts val="201"/>
              </a:spcBef>
              <a:buNone/>
              <a:tabLst>
                <a:tab pos="0" algn="l"/>
              </a:tabLst>
            </a:pPr>
            <a:r>
              <a:rPr lang="en-GB" sz="1400" dirty="0"/>
              <a:t> Family: Mrs Betty Terry nee Davies (wife), Mr and Mrs Alec Terry (parents).</a:t>
            </a:r>
          </a:p>
          <a:p>
            <a:pPr marL="0" lvl="0" indent="0">
              <a:spcBef>
                <a:spcPts val="201"/>
              </a:spcBef>
              <a:buNone/>
              <a:tabLst>
                <a:tab pos="0" algn="l"/>
              </a:tabLst>
            </a:pPr>
            <a:r>
              <a:rPr lang="en-GB" sz="1400" dirty="0"/>
              <a:t> Rank: Flying Officer (number 132857), Coastal Command, 47 Squadron, RAF Volunteer Reserve. </a:t>
            </a:r>
          </a:p>
          <a:p>
            <a:pPr marL="0" lvl="0" indent="0">
              <a:spcBef>
                <a:spcPts val="201"/>
              </a:spcBef>
              <a:buNone/>
              <a:tabLst>
                <a:tab pos="0" algn="l"/>
              </a:tabLst>
            </a:pPr>
            <a:r>
              <a:rPr lang="en-GB" sz="1400" dirty="0"/>
              <a:t>Commemorated: Alamein Memorial, column 269 Egypt.</a:t>
            </a:r>
          </a:p>
          <a:p>
            <a:pPr marL="0" lvl="0" indent="0">
              <a:spcBef>
                <a:spcPts val="201"/>
              </a:spcBef>
              <a:buNone/>
              <a:tabLst>
                <a:tab pos="0" algn="l"/>
              </a:tabLst>
            </a:pPr>
            <a:r>
              <a:rPr lang="en-GB" sz="1400" u="sng" dirty="0" smtClean="0"/>
              <a:t>References</a:t>
            </a:r>
            <a:endParaRPr lang="en-GB" sz="1400" u="sng" dirty="0"/>
          </a:p>
          <a:p>
            <a:pPr marL="0" lvl="0" indent="0">
              <a:spcBef>
                <a:spcPts val="159"/>
              </a:spcBef>
              <a:buNone/>
              <a:tabLst>
                <a:tab pos="0" algn="l"/>
              </a:tabLst>
            </a:pPr>
            <a:r>
              <a:rPr lang="en-GB" sz="1400" dirty="0"/>
              <a:t>The War Years 1939 – 1945 in Faversham and District, page 65*.</a:t>
            </a:r>
          </a:p>
          <a:p>
            <a:pPr marL="0" lvl="0" indent="0">
              <a:spcBef>
                <a:spcPts val="159"/>
              </a:spcBef>
              <a:buNone/>
              <a:tabLst>
                <a:tab pos="0" algn="l"/>
              </a:tabLst>
            </a:pPr>
            <a:r>
              <a:rPr lang="en-GB" sz="1400" dirty="0"/>
              <a:t>Cwgc.org</a:t>
            </a:r>
          </a:p>
          <a:p>
            <a:pPr marL="0" lvl="0" indent="0">
              <a:spcBef>
                <a:spcPts val="159"/>
              </a:spcBef>
              <a:buNone/>
              <a:tabLst>
                <a:tab pos="0" algn="l"/>
              </a:tabLst>
            </a:pPr>
            <a:r>
              <a:rPr lang="en-GB" sz="1400" dirty="0"/>
              <a:t>Faversham News:</a:t>
            </a:r>
          </a:p>
          <a:p>
            <a:pPr marL="0" lvl="0" indent="0">
              <a:spcBef>
                <a:spcPts val="159"/>
              </a:spcBef>
              <a:buNone/>
              <a:tabLst>
                <a:tab pos="0" algn="l"/>
              </a:tabLst>
            </a:pPr>
            <a:r>
              <a:rPr lang="en-GB" sz="1400" dirty="0"/>
              <a:t>01/10/1938 page 3 – Evening classes success</a:t>
            </a:r>
          </a:p>
          <a:p>
            <a:pPr marL="0" lvl="0" indent="0">
              <a:spcBef>
                <a:spcPts val="159"/>
              </a:spcBef>
              <a:buNone/>
              <a:tabLst>
                <a:tab pos="0" algn="l"/>
              </a:tabLst>
            </a:pPr>
            <a:r>
              <a:rPr lang="en-GB" sz="1400" dirty="0"/>
              <a:t>05/11/1943 page 1 – reported missing*.</a:t>
            </a:r>
          </a:p>
          <a:p>
            <a:pPr marL="0" lvl="0" indent="0">
              <a:spcBef>
                <a:spcPts val="159"/>
              </a:spcBef>
              <a:buNone/>
              <a:tabLst>
                <a:tab pos="0" algn="l"/>
              </a:tabLst>
            </a:pPr>
            <a:r>
              <a:rPr lang="en-GB" sz="1400" dirty="0"/>
              <a:t>07/01/1944 page 1 – </a:t>
            </a:r>
            <a:r>
              <a:rPr lang="en-GB" sz="1400" dirty="0" smtClean="0"/>
              <a:t>reported </a:t>
            </a:r>
            <a:r>
              <a:rPr lang="en-GB" sz="1400" dirty="0"/>
              <a:t>safe but wounded in Allied territory*.</a:t>
            </a:r>
          </a:p>
          <a:p>
            <a:pPr marL="0" lvl="0" indent="0">
              <a:spcBef>
                <a:spcPts val="159"/>
              </a:spcBef>
              <a:buNone/>
              <a:tabLst>
                <a:tab pos="0" algn="l"/>
              </a:tabLst>
            </a:pPr>
            <a:r>
              <a:rPr lang="en-GB" sz="1400" dirty="0"/>
              <a:t>05/07/1946 page 2 – obituary*.</a:t>
            </a:r>
          </a:p>
          <a:p>
            <a:pPr marL="0" lvl="0" indent="0">
              <a:spcBef>
                <a:spcPts val="201"/>
              </a:spcBef>
              <a:buNone/>
              <a:tabLst>
                <a:tab pos="0" algn="l"/>
              </a:tabLst>
            </a:pPr>
            <a:endParaRPr lang="en-GB" sz="1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dirty="0"/>
              <a:t>GEORGE ALEC TERRY</a:t>
            </a:r>
            <a:br>
              <a:rPr lang="en-GB" dirty="0"/>
            </a:br>
            <a:r>
              <a:rPr lang="en-GB" dirty="0"/>
              <a:t> (1920 to 29 October 1943 age 23).</a:t>
            </a:r>
          </a:p>
        </p:txBody>
      </p:sp>
      <p:sp>
        <p:nvSpPr>
          <p:cNvPr id="3" name="Content Placeholder 2"/>
          <p:cNvSpPr>
            <a:spLocks noGrp="1"/>
          </p:cNvSpPr>
          <p:nvPr>
            <p:ph idx="1"/>
          </p:nvPr>
        </p:nvSpPr>
        <p:spPr/>
        <p:txBody>
          <a:bodyPr/>
          <a:lstStyle/>
          <a:p>
            <a:pPr marL="0" lvl="0" indent="0">
              <a:spcBef>
                <a:spcPts val="201"/>
              </a:spcBef>
              <a:buNone/>
              <a:tabLst>
                <a:tab pos="0" algn="l"/>
              </a:tabLst>
            </a:pPr>
            <a:r>
              <a:rPr lang="en-GB" sz="2000" b="1" u="sng" dirty="0"/>
              <a:t>Summary and Comment</a:t>
            </a:r>
          </a:p>
          <a:p>
            <a:pPr marL="0" lvl="0" indent="0">
              <a:spcBef>
                <a:spcPts val="201"/>
              </a:spcBef>
              <a:buNone/>
              <a:tabLst>
                <a:tab pos="0" algn="l"/>
              </a:tabLst>
            </a:pPr>
            <a:r>
              <a:rPr lang="en-GB" sz="2000" dirty="0"/>
              <a:t>George was educated at Ethelbert Road Boys School and later was employed in the office at </a:t>
            </a:r>
            <a:r>
              <a:rPr lang="en-GB" sz="2000" dirty="0" err="1"/>
              <a:t>Macknade</a:t>
            </a:r>
            <a:r>
              <a:rPr lang="en-GB" sz="2000" dirty="0"/>
              <a:t> under Mr Ivo </a:t>
            </a:r>
            <a:r>
              <a:rPr lang="en-GB" sz="2000" dirty="0" err="1"/>
              <a:t>Neame</a:t>
            </a:r>
            <a:r>
              <a:rPr lang="en-GB" sz="2000" dirty="0"/>
              <a:t>. He took evening classes, studied hard and was successful.   Before joining the RAF in 1938 he was with Messrs Burley, Sittingbourne. George must have done well in the RAF. He took a commission while in Canada in 1942’ passing out as an Observer. In 1943 he married Betty Davies.</a:t>
            </a:r>
          </a:p>
          <a:p>
            <a:pPr marL="0" lvl="0" indent="0">
              <a:spcBef>
                <a:spcPts val="201"/>
              </a:spcBef>
              <a:buNone/>
              <a:tabLst>
                <a:tab pos="0" algn="l"/>
              </a:tabLst>
            </a:pPr>
            <a:r>
              <a:rPr lang="en-GB" sz="2000" dirty="0"/>
              <a:t>He was based in North Africa as from May 1943 but then his story becomes a bit confusing. In November 1943, his parents received the disturbing news that he was missing. Reassuring news came through in January 1944 that he was safe in Allied territory but wounded. However, this news would seem to have been false when his wife later received information that George had been killed while attacking a convoy in the Aegean Sea on 29/10/1943. He had been promoted to Flying Officer a few weeks before his death and had been mentioned in dispatches for distinguished services.   </a:t>
            </a:r>
          </a:p>
          <a:p>
            <a:pPr marL="108000" indent="0">
              <a:buNone/>
            </a:pPr>
            <a:endParaRPr lang="en-GB" sz="2000" dirty="0"/>
          </a:p>
        </p:txBody>
      </p:sp>
    </p:spTree>
    <p:extLst>
      <p:ext uri="{BB962C8B-B14F-4D97-AF65-F5344CB8AC3E}">
        <p14:creationId xmlns:p14="http://schemas.microsoft.com/office/powerpoint/2010/main" val="4287767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10;ERNEST JAMES TINDALL &#10;(1907 - 30 August 1940, age 33).&#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sz="4000" dirty="0"/>
              <a:t>ERNEST JAMES TINDALL </a:t>
            </a:r>
            <a:br>
              <a:rPr lang="en-GB" sz="4000" dirty="0"/>
            </a:br>
            <a:r>
              <a:rPr lang="en-GB" sz="4000" dirty="0"/>
              <a:t>(1907 - 30 August 1940, age 33).</a:t>
            </a:r>
            <a:r>
              <a:rPr lang="en-GB" dirty="0"/>
              <a:t/>
            </a:r>
            <a:br>
              <a:rPr lang="en-GB" dirty="0"/>
            </a:br>
            <a:endParaRPr lang="en-GB" dirty="0"/>
          </a:p>
        </p:txBody>
      </p:sp>
      <p:pic>
        <p:nvPicPr>
          <p:cNvPr id="3" name="Content Placeholder 5"/>
          <p:cNvPicPr>
            <a:picLocks noChangeAspect="1"/>
          </p:cNvPicPr>
          <p:nvPr/>
        </p:nvPicPr>
        <p:blipFill>
          <a:blip r:embed="rId3">
            <a:lum/>
            <a:alphaModFix/>
          </a:blip>
          <a:srcRect/>
          <a:stretch>
            <a:fillRect/>
          </a:stretch>
        </p:blipFill>
        <p:spPr>
          <a:xfrm>
            <a:off x="833399" y="1600200"/>
            <a:ext cx="3285719" cy="4525560"/>
          </a:xfrm>
          <a:prstGeom prst="rect">
            <a:avLst/>
          </a:prstGeom>
          <a:noFill/>
          <a:ln>
            <a:noFill/>
          </a:ln>
        </p:spPr>
      </p:pic>
      <p:sp>
        <p:nvSpPr>
          <p:cNvPr id="4" name="Content Placeholder 3"/>
          <p:cNvSpPr txBox="1">
            <a:spLocks noGrp="1"/>
          </p:cNvSpPr>
          <p:nvPr>
            <p:ph type="body" idx="4294967295"/>
          </p:nvPr>
        </p:nvSpPr>
        <p:spPr>
          <a:xfrm>
            <a:off x="4648320" y="1412776"/>
            <a:ext cx="4038119" cy="4968552"/>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799"/>
              </a:spcBef>
              <a:buNone/>
              <a:tabLst>
                <a:tab pos="0" algn="l"/>
              </a:tabLst>
            </a:pPr>
            <a:r>
              <a:rPr lang="en-GB" sz="1200" dirty="0"/>
              <a:t> Address: Ospringe Street, Ospringe. </a:t>
            </a:r>
          </a:p>
          <a:p>
            <a:pPr marL="0" lvl="0" indent="0">
              <a:spcBef>
                <a:spcPts val="799"/>
              </a:spcBef>
              <a:buNone/>
              <a:tabLst>
                <a:tab pos="0" algn="l"/>
              </a:tabLst>
            </a:pPr>
            <a:r>
              <a:rPr lang="en-GB" sz="1200" dirty="0"/>
              <a:t>Family: </a:t>
            </a:r>
            <a:r>
              <a:rPr lang="en-GB" sz="1200" dirty="0" smtClean="0"/>
              <a:t> Clara May </a:t>
            </a:r>
            <a:r>
              <a:rPr lang="en-GB" sz="1200" dirty="0"/>
              <a:t>Tindall (wife), Henry and Eliza Tindall (parents), and one older brother. </a:t>
            </a:r>
          </a:p>
          <a:p>
            <a:pPr marL="0" lvl="0" indent="0">
              <a:spcBef>
                <a:spcPts val="799"/>
              </a:spcBef>
              <a:buNone/>
              <a:tabLst>
                <a:tab pos="0" algn="l"/>
              </a:tabLst>
            </a:pPr>
            <a:r>
              <a:rPr lang="en-GB" sz="1200" dirty="0"/>
              <a:t>Rank: Petty Officer/telegraphist, number C/J106647, Royal Navy.  </a:t>
            </a:r>
          </a:p>
          <a:p>
            <a:pPr marL="0" lvl="0" indent="0">
              <a:spcBef>
                <a:spcPts val="799"/>
              </a:spcBef>
              <a:buNone/>
              <a:tabLst>
                <a:tab pos="0" algn="l"/>
              </a:tabLst>
            </a:pPr>
            <a:r>
              <a:rPr lang="en-GB" sz="1200" dirty="0"/>
              <a:t>Ship: HMS Thames (Submarine).  </a:t>
            </a:r>
          </a:p>
          <a:p>
            <a:pPr marL="0" lvl="0" indent="0">
              <a:spcBef>
                <a:spcPts val="799"/>
              </a:spcBef>
              <a:buNone/>
              <a:tabLst>
                <a:tab pos="0" algn="l"/>
              </a:tabLst>
            </a:pPr>
            <a:r>
              <a:rPr lang="en-GB" sz="1200" dirty="0"/>
              <a:t>Commemorated: Chatham Naval Memorial, 37.1, U.K.</a:t>
            </a:r>
          </a:p>
          <a:p>
            <a:pPr marL="0" lvl="0" indent="0">
              <a:spcBef>
                <a:spcPts val="799"/>
              </a:spcBef>
              <a:buNone/>
              <a:tabLst>
                <a:tab pos="0" algn="l"/>
              </a:tabLst>
            </a:pPr>
            <a:r>
              <a:rPr lang="en-GB" sz="1200" dirty="0"/>
              <a:t> </a:t>
            </a:r>
            <a:r>
              <a:rPr lang="en-GB" sz="1200" u="sng" dirty="0"/>
              <a:t>References</a:t>
            </a:r>
          </a:p>
          <a:p>
            <a:pPr marL="0" lvl="0" indent="0">
              <a:spcBef>
                <a:spcPts val="641"/>
              </a:spcBef>
              <a:buNone/>
              <a:tabLst>
                <a:tab pos="0" algn="l"/>
              </a:tabLst>
            </a:pPr>
            <a:r>
              <a:rPr lang="en-GB" sz="1200" dirty="0"/>
              <a:t>The War Years 1939 – 1945 in Faversham and District, page 80*.</a:t>
            </a:r>
          </a:p>
          <a:p>
            <a:pPr marL="0" lvl="0" indent="0">
              <a:spcBef>
                <a:spcPts val="641"/>
              </a:spcBef>
              <a:buNone/>
              <a:tabLst>
                <a:tab pos="0" algn="l"/>
              </a:tabLst>
            </a:pPr>
            <a:r>
              <a:rPr lang="en-GB" sz="1200" dirty="0"/>
              <a:t>Cwgc.org</a:t>
            </a:r>
          </a:p>
          <a:p>
            <a:pPr marL="0" lvl="0" indent="0">
              <a:spcBef>
                <a:spcPts val="641"/>
              </a:spcBef>
              <a:buNone/>
              <a:tabLst>
                <a:tab pos="0" algn="l"/>
              </a:tabLst>
            </a:pPr>
            <a:r>
              <a:rPr lang="en-GB" sz="1200" dirty="0"/>
              <a:t>Faversham News:</a:t>
            </a:r>
          </a:p>
          <a:p>
            <a:pPr marL="0" lvl="0" indent="0">
              <a:spcBef>
                <a:spcPts val="641"/>
              </a:spcBef>
              <a:buNone/>
              <a:tabLst>
                <a:tab pos="0" algn="l"/>
              </a:tabLst>
            </a:pPr>
            <a:r>
              <a:rPr lang="en-GB" sz="1200" dirty="0"/>
              <a:t>19/01/1940 page 1 - Not aboard the missing HMS Starfish*.</a:t>
            </a:r>
          </a:p>
          <a:p>
            <a:pPr marL="0" lvl="0" indent="0">
              <a:spcBef>
                <a:spcPts val="641"/>
              </a:spcBef>
              <a:buNone/>
              <a:tabLst>
                <a:tab pos="0" algn="l"/>
              </a:tabLst>
            </a:pPr>
            <a:r>
              <a:rPr lang="en-GB" sz="1200" dirty="0"/>
              <a:t>04/10/1940 page 1 – obituary*.</a:t>
            </a:r>
          </a:p>
          <a:p>
            <a:pPr marL="0" lvl="0" indent="0">
              <a:spcBef>
                <a:spcPts val="641"/>
              </a:spcBef>
              <a:buNone/>
              <a:tabLst>
                <a:tab pos="0" algn="l"/>
              </a:tabLst>
            </a:pPr>
            <a:r>
              <a:rPr lang="en-GB" sz="1200" dirty="0"/>
              <a:t>04/10/1940 page 5 – ‘deaths’ column</a:t>
            </a:r>
          </a:p>
          <a:p>
            <a:pPr marL="0" lvl="0" indent="0">
              <a:spcBef>
                <a:spcPts val="641"/>
              </a:spcBef>
              <a:buNone/>
              <a:tabLst>
                <a:tab pos="0" algn="l"/>
              </a:tabLst>
            </a:pPr>
            <a:r>
              <a:rPr lang="en-GB" sz="1200" dirty="0"/>
              <a:t>06/08/1943 page 5 – ‘In memoriam’ column*.</a:t>
            </a:r>
          </a:p>
          <a:p>
            <a:pPr marL="0" lvl="0" indent="0">
              <a:spcBef>
                <a:spcPts val="641"/>
              </a:spcBef>
              <a:buNone/>
              <a:tabLst>
                <a:tab pos="0" algn="l"/>
              </a:tabLst>
            </a:pPr>
            <a:r>
              <a:rPr lang="en-GB" sz="1200" dirty="0"/>
              <a:t>Kentish Express page 5 – short obituary</a:t>
            </a:r>
            <a:r>
              <a:rPr lang="en-GB" sz="1200" dirty="0" smtClean="0"/>
              <a:t>*.</a:t>
            </a:r>
          </a:p>
          <a:p>
            <a:pPr marL="0" lvl="0" indent="0">
              <a:spcBef>
                <a:spcPts val="641"/>
              </a:spcBef>
              <a:buNone/>
              <a:tabLst>
                <a:tab pos="0" algn="l"/>
              </a:tabLst>
            </a:pPr>
            <a:r>
              <a:rPr lang="en-GB" sz="1200" dirty="0" smtClean="0"/>
              <a:t>Ospringe  Parish Magazine April 1918, October 1919, May 1920,, September 1920, January 1925. Ospringe- a visit with granddad by J </a:t>
            </a:r>
            <a:r>
              <a:rPr lang="en-GB" sz="1200" dirty="0" err="1" smtClean="0"/>
              <a:t>Passfield</a:t>
            </a:r>
            <a:endParaRPr lang="en-GB" sz="1200" dirty="0"/>
          </a:p>
          <a:p>
            <a:pPr marL="0" lvl="0" indent="0">
              <a:spcBef>
                <a:spcPts val="561"/>
              </a:spcBef>
              <a:buNone/>
              <a:tabLst>
                <a:tab pos="0" algn="l"/>
              </a:tabLst>
            </a:pPr>
            <a:r>
              <a:rPr lang="en-GB" sz="2800" dirty="0"/>
              <a:t> </a:t>
            </a:r>
          </a:p>
          <a:p>
            <a:pPr marL="0" lvl="0" indent="0">
              <a:spcBef>
                <a:spcPts val="561"/>
              </a:spcBef>
              <a:buNone/>
              <a:tabLst>
                <a:tab pos="0" algn="l"/>
              </a:tabLst>
            </a:pPr>
            <a:r>
              <a:rPr lang="en-GB" sz="2800" dirty="0"/>
              <a:t> </a:t>
            </a:r>
          </a:p>
          <a:p>
            <a:pPr marL="0" lvl="0" indent="0">
              <a:spcBef>
                <a:spcPts val="561"/>
              </a:spcBef>
              <a:buNone/>
              <a:tabLst>
                <a:tab pos="0" algn="l"/>
              </a:tabLst>
            </a:pPr>
            <a:endParaRPr lang="en-GB"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GEORGE BUTTON &#10;(1918 – 21 May 1940 age 21)">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3"/>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GEORGE BUTTON </a:t>
            </a:r>
            <a:br>
              <a:rPr lang="en-GB" dirty="0"/>
            </a:br>
            <a:r>
              <a:rPr lang="en-GB" dirty="0"/>
              <a:t>(1918 – 21 May 1940 age 21)</a:t>
            </a:r>
          </a:p>
        </p:txBody>
      </p:sp>
      <p:pic>
        <p:nvPicPr>
          <p:cNvPr id="3" name="Content Placeholder 2"/>
          <p:cNvPicPr>
            <a:picLocks noChangeAspect="1"/>
          </p:cNvPicPr>
          <p:nvPr/>
        </p:nvPicPr>
        <p:blipFill>
          <a:blip r:embed="rId3">
            <a:lum/>
            <a:alphaModFix/>
          </a:blip>
          <a:srcRect/>
          <a:stretch>
            <a:fillRect/>
          </a:stretch>
        </p:blipFill>
        <p:spPr>
          <a:xfrm>
            <a:off x="833399" y="1600200"/>
            <a:ext cx="3285719" cy="4525560"/>
          </a:xfrm>
          <a:prstGeom prst="rect">
            <a:avLst/>
          </a:prstGeom>
          <a:noFill/>
          <a:ln>
            <a:noFill/>
          </a:ln>
        </p:spPr>
      </p:pic>
      <p:sp>
        <p:nvSpPr>
          <p:cNvPr id="4" name="Content Placeholder 5"/>
          <p:cNvSpPr txBox="1">
            <a:spLocks noGrp="1"/>
          </p:cNvSpPr>
          <p:nvPr>
            <p:ph type="body" idx="4294967295"/>
          </p:nvPr>
        </p:nvSpPr>
        <p:spPr>
          <a:xfrm>
            <a:off x="4648320" y="1600200"/>
            <a:ext cx="4038119" cy="470912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641"/>
              </a:spcBef>
              <a:buNone/>
              <a:tabLst>
                <a:tab pos="0" algn="l"/>
              </a:tabLst>
            </a:pPr>
            <a:r>
              <a:rPr lang="en-GB" sz="1200" dirty="0" smtClean="0"/>
              <a:t>Address</a:t>
            </a:r>
            <a:r>
              <a:rPr lang="en-GB" sz="1200" dirty="0"/>
              <a:t>: Perry Court Cottages, </a:t>
            </a:r>
            <a:r>
              <a:rPr lang="en-GB" sz="1200" dirty="0" err="1"/>
              <a:t>Brogdale</a:t>
            </a:r>
            <a:r>
              <a:rPr lang="en-GB" sz="1200" dirty="0"/>
              <a:t> Road, Faversham.</a:t>
            </a:r>
          </a:p>
          <a:p>
            <a:pPr marL="0" lvl="0" indent="0">
              <a:spcBef>
                <a:spcPts val="641"/>
              </a:spcBef>
              <a:buNone/>
              <a:tabLst>
                <a:tab pos="0" algn="l"/>
              </a:tabLst>
            </a:pPr>
            <a:r>
              <a:rPr lang="en-GB" sz="1200" dirty="0"/>
              <a:t> Parents:  Stephen and Ellen Button. Brother: Charles Button</a:t>
            </a:r>
          </a:p>
          <a:p>
            <a:pPr marL="0" lvl="0" indent="0">
              <a:spcBef>
                <a:spcPts val="641"/>
              </a:spcBef>
              <a:buNone/>
              <a:tabLst>
                <a:tab pos="0" algn="l"/>
              </a:tabLst>
            </a:pPr>
            <a:r>
              <a:rPr lang="en-GB" sz="1200" dirty="0"/>
              <a:t> Rank: Guardsman</a:t>
            </a:r>
          </a:p>
          <a:p>
            <a:pPr marL="0" lvl="0" indent="0">
              <a:spcBef>
                <a:spcPts val="641"/>
              </a:spcBef>
              <a:buNone/>
              <a:tabLst>
                <a:tab pos="0" algn="l"/>
              </a:tabLst>
            </a:pPr>
            <a:r>
              <a:rPr lang="en-GB" sz="1200" dirty="0"/>
              <a:t> Service record: Territorial Army (part time volunteer)</a:t>
            </a:r>
          </a:p>
          <a:p>
            <a:pPr marL="0" lvl="0" indent="0">
              <a:spcBef>
                <a:spcPts val="641"/>
              </a:spcBef>
              <a:buNone/>
              <a:tabLst>
                <a:tab pos="0" algn="l"/>
              </a:tabLst>
            </a:pPr>
            <a:r>
              <a:rPr lang="en-GB" sz="1200" dirty="0"/>
              <a:t>                            The Buffs</a:t>
            </a:r>
          </a:p>
          <a:p>
            <a:pPr marL="0" lvl="0" indent="0">
              <a:spcBef>
                <a:spcPts val="641"/>
              </a:spcBef>
              <a:buNone/>
              <a:tabLst>
                <a:tab pos="0" algn="l"/>
              </a:tabLst>
            </a:pPr>
            <a:r>
              <a:rPr lang="en-GB" sz="1200" dirty="0"/>
              <a:t>                            3</a:t>
            </a:r>
            <a:r>
              <a:rPr lang="en-GB" sz="1200" baseline="30000" dirty="0"/>
              <a:t>rd</a:t>
            </a:r>
            <a:r>
              <a:rPr lang="en-GB" sz="1200" dirty="0"/>
              <a:t> </a:t>
            </a:r>
            <a:r>
              <a:rPr lang="en-GB" sz="1200" dirty="0" err="1"/>
              <a:t>Bn</a:t>
            </a:r>
            <a:r>
              <a:rPr lang="en-GB" sz="1200" dirty="0"/>
              <a:t> Grenadier Guards. Rank: Guardsman (6286759)</a:t>
            </a:r>
          </a:p>
          <a:p>
            <a:pPr marL="0" lvl="0" indent="0">
              <a:spcBef>
                <a:spcPts val="641"/>
              </a:spcBef>
              <a:buNone/>
              <a:tabLst>
                <a:tab pos="0" algn="l"/>
              </a:tabLst>
            </a:pPr>
            <a:r>
              <a:rPr lang="en-GB" sz="1200" dirty="0"/>
              <a:t> Commemorated: Dunkirk Memorial column 32, France. </a:t>
            </a:r>
          </a:p>
          <a:p>
            <a:pPr marL="0" lvl="0" indent="0">
              <a:spcBef>
                <a:spcPts val="519"/>
              </a:spcBef>
              <a:buNone/>
              <a:tabLst>
                <a:tab pos="0" algn="l"/>
              </a:tabLst>
            </a:pPr>
            <a:r>
              <a:rPr lang="en-GB" sz="1200" b="1" u="sng" dirty="0" smtClean="0"/>
              <a:t>References</a:t>
            </a:r>
            <a:endParaRPr lang="en-GB" sz="1200" b="1" u="sng" dirty="0"/>
          </a:p>
          <a:p>
            <a:pPr marL="0" lvl="0" indent="0">
              <a:spcBef>
                <a:spcPts val="519"/>
              </a:spcBef>
              <a:buNone/>
              <a:tabLst>
                <a:tab pos="0" algn="l"/>
              </a:tabLst>
            </a:pPr>
            <a:r>
              <a:rPr lang="en-GB" sz="1200" dirty="0"/>
              <a:t>The War Years 1939-1945 in Faversham and District, page 89*.</a:t>
            </a:r>
          </a:p>
          <a:p>
            <a:pPr marL="0" lvl="0" indent="0">
              <a:spcBef>
                <a:spcPts val="519"/>
              </a:spcBef>
              <a:buNone/>
              <a:tabLst>
                <a:tab pos="0" algn="l"/>
              </a:tabLst>
            </a:pPr>
            <a:r>
              <a:rPr lang="en-GB" sz="1200" dirty="0"/>
              <a:t>cwgc.org</a:t>
            </a:r>
          </a:p>
          <a:p>
            <a:pPr marL="0" lvl="0" indent="0">
              <a:spcBef>
                <a:spcPts val="519"/>
              </a:spcBef>
              <a:buNone/>
              <a:tabLst>
                <a:tab pos="0" algn="l"/>
              </a:tabLst>
            </a:pPr>
            <a:r>
              <a:rPr lang="en-GB" sz="1200" dirty="0"/>
              <a:t>Faversham News reports:</a:t>
            </a:r>
          </a:p>
          <a:p>
            <a:pPr marL="0" lvl="0" indent="0">
              <a:spcBef>
                <a:spcPts val="519"/>
              </a:spcBef>
              <a:buNone/>
              <a:tabLst>
                <a:tab pos="0" algn="l"/>
              </a:tabLst>
            </a:pPr>
            <a:r>
              <a:rPr lang="en-GB" sz="1200" dirty="0"/>
              <a:t>04.07.1936/page 36 Faversham Wheelers time trial*</a:t>
            </a:r>
          </a:p>
          <a:p>
            <a:pPr marL="0" lvl="0" indent="0">
              <a:spcBef>
                <a:spcPts val="519"/>
              </a:spcBef>
              <a:buNone/>
              <a:tabLst>
                <a:tab pos="0" algn="l"/>
              </a:tabLst>
            </a:pPr>
            <a:r>
              <a:rPr lang="en-GB" sz="1200" dirty="0"/>
              <a:t>02.08.1940/p4 Reported missing*</a:t>
            </a:r>
          </a:p>
          <a:p>
            <a:pPr marL="0" lvl="0" indent="0">
              <a:spcBef>
                <a:spcPts val="519"/>
              </a:spcBef>
              <a:buNone/>
              <a:tabLst>
                <a:tab pos="0" algn="l"/>
              </a:tabLst>
            </a:pPr>
            <a:r>
              <a:rPr lang="en-GB" sz="1200" dirty="0"/>
              <a:t>03.01.1941/p2 Still reported missing</a:t>
            </a:r>
          </a:p>
          <a:p>
            <a:pPr marL="0" lvl="0" indent="0">
              <a:spcBef>
                <a:spcPts val="519"/>
              </a:spcBef>
              <a:buNone/>
              <a:tabLst>
                <a:tab pos="0" algn="l"/>
              </a:tabLst>
            </a:pPr>
            <a:r>
              <a:rPr lang="en-GB" sz="1200" dirty="0"/>
              <a:t>25.04.1941/p1 Confirmed dead</a:t>
            </a:r>
          </a:p>
          <a:p>
            <a:pPr marL="0" lvl="0" indent="0">
              <a:spcBef>
                <a:spcPts val="519"/>
              </a:spcBef>
              <a:buNone/>
              <a:tabLst>
                <a:tab pos="0" algn="l"/>
              </a:tabLst>
            </a:pPr>
            <a:r>
              <a:rPr lang="en-GB" sz="1200" dirty="0"/>
              <a:t>04.07.1941/p1 Obituary*</a:t>
            </a:r>
          </a:p>
          <a:p>
            <a:pPr marL="0" lvl="0" indent="0">
              <a:spcBef>
                <a:spcPts val="519"/>
              </a:spcBef>
              <a:buNone/>
              <a:tabLst>
                <a:tab pos="0" algn="l"/>
              </a:tabLst>
            </a:pPr>
            <a:r>
              <a:rPr lang="en-GB" sz="1200" dirty="0"/>
              <a:t>20.12.1946/p2 Minutes silence at Faversham Cycling Club meeting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sz="3600" dirty="0" smtClean="0"/>
              <a:t/>
            </a:r>
            <a:br>
              <a:rPr lang="en-GB" sz="3600" dirty="0" smtClean="0"/>
            </a:br>
            <a:r>
              <a:rPr lang="en-GB" sz="3600" dirty="0" smtClean="0"/>
              <a:t>ERNEST </a:t>
            </a:r>
            <a:r>
              <a:rPr lang="en-GB" sz="3600" dirty="0"/>
              <a:t>JAMES TINDALL </a:t>
            </a:r>
            <a:br>
              <a:rPr lang="en-GB" sz="3600" dirty="0"/>
            </a:br>
            <a:r>
              <a:rPr lang="en-GB" sz="3600" dirty="0"/>
              <a:t>(1907 - 30 August 1940, age 33).</a:t>
            </a:r>
            <a:r>
              <a:rPr lang="en-GB" dirty="0"/>
              <a:t/>
            </a:r>
            <a:br>
              <a:rPr lang="en-GB" dirty="0"/>
            </a:br>
            <a:endParaRPr lang="en-GB" dirty="0"/>
          </a:p>
        </p:txBody>
      </p:sp>
      <p:sp>
        <p:nvSpPr>
          <p:cNvPr id="3" name="Content Placeholder 2"/>
          <p:cNvSpPr>
            <a:spLocks noGrp="1"/>
          </p:cNvSpPr>
          <p:nvPr>
            <p:ph idx="1"/>
          </p:nvPr>
        </p:nvSpPr>
        <p:spPr>
          <a:xfrm>
            <a:off x="457200" y="1600200"/>
            <a:ext cx="8229240" cy="4997152"/>
          </a:xfrm>
        </p:spPr>
        <p:txBody>
          <a:bodyPr/>
          <a:lstStyle/>
          <a:p>
            <a:pPr marL="108000" indent="0">
              <a:buNone/>
            </a:pPr>
            <a:r>
              <a:rPr lang="en-GB" sz="1200" u="sng" dirty="0"/>
              <a:t>Summary and Comment</a:t>
            </a:r>
            <a:endParaRPr lang="en-GB" sz="1200" dirty="0"/>
          </a:p>
          <a:p>
            <a:pPr marL="108000" indent="0">
              <a:buNone/>
            </a:pPr>
            <a:r>
              <a:rPr lang="en-GB" sz="1200" dirty="0"/>
              <a:t>Ernest was educated at Ospringe School and was an Ospringe Church Choir member. When aged </a:t>
            </a:r>
            <a:r>
              <a:rPr lang="en-GB" sz="1200" dirty="0" smtClean="0"/>
              <a:t> 11</a:t>
            </a:r>
            <a:r>
              <a:rPr lang="en-GB" sz="1200" dirty="0"/>
              <a:t>, he won a shooting competition as a Cadet at the Rifle Range. In 1919 he was winning prizes at Ospringe School for Prayer Book study and Church history, and in 1920 for drawing.  </a:t>
            </a:r>
          </a:p>
          <a:p>
            <a:pPr marL="108000" indent="0">
              <a:buNone/>
            </a:pPr>
            <a:r>
              <a:rPr lang="en-GB" sz="1200" dirty="0"/>
              <a:t>Some of his activities when aged </a:t>
            </a:r>
            <a:r>
              <a:rPr lang="en-GB" sz="1200" dirty="0" smtClean="0"/>
              <a:t> 12 </a:t>
            </a:r>
            <a:r>
              <a:rPr lang="en-GB" sz="1200" dirty="0"/>
              <a:t>or 13 are recorded in a ‘factual’ novel by John </a:t>
            </a:r>
            <a:r>
              <a:rPr lang="en-GB" sz="1200" dirty="0" err="1"/>
              <a:t>Passfield</a:t>
            </a:r>
            <a:r>
              <a:rPr lang="en-GB" sz="1200" dirty="0"/>
              <a:t>. Ernest wanted to join the Royal Navy when old enough, so practised in pretend play on the derelict Ospringe Windmill that he was a ship’s captain, giving orders to his younger friends. At this time, he lived in Water Lane, and once tried to help push the Vicar’s car which had stalled in the water. The car suddenly jerked forward and Ernie fell flat into the stream. </a:t>
            </a:r>
          </a:p>
          <a:p>
            <a:pPr marL="108000" indent="0">
              <a:buNone/>
            </a:pPr>
            <a:r>
              <a:rPr lang="en-GB" sz="1200" dirty="0"/>
              <a:t>He joined the Royal Navy when aged 15, receiving his training at </a:t>
            </a:r>
            <a:r>
              <a:rPr lang="en-GB" sz="1200" dirty="0" err="1"/>
              <a:t>Shotley</a:t>
            </a:r>
            <a:r>
              <a:rPr lang="en-GB" sz="1200" dirty="0"/>
              <a:t>, Harwich. Later he was lent to the New Zealand Navy for three years, and also served on the China and Malta Stations becoming an experienced submariner. </a:t>
            </a:r>
          </a:p>
          <a:p>
            <a:pPr marL="108000" indent="0">
              <a:buNone/>
            </a:pPr>
            <a:r>
              <a:rPr lang="en-GB" sz="1200" dirty="0"/>
              <a:t>He was a keen sportsman and excelled at shooting winning several trophies. In 1925 the Parish magazine reported ‘Ernest Tindall, in the Navy has won prizes for Rifle Shooting and has represented his ship in team </a:t>
            </a:r>
            <a:r>
              <a:rPr lang="en-GB" sz="1200" dirty="0" smtClean="0"/>
              <a:t>contests’</a:t>
            </a:r>
            <a:endParaRPr lang="en-GB" sz="1200" dirty="0"/>
          </a:p>
          <a:p>
            <a:pPr marL="108000" indent="0">
              <a:buNone/>
            </a:pPr>
            <a:r>
              <a:rPr lang="en-GB" sz="1200" dirty="0"/>
              <a:t>Submarine HMS Starfish sank in the North Sea on 09/01/1940 during action. The crew were rescued, but initially three were unaccounted for. One of these was an E. A. Tindall, thought to be Ernest. Messages of sympathy were promptly sent back home to relations causing distress. The mistake was quickly identified, and Ernest was granted 15 days leave shortly afterwards. It is not clear if his family received news of the mistake or he simply turned up on the doorstep. He humorously remarked to the Faversham News “Apparently I ought not to be here!”</a:t>
            </a:r>
          </a:p>
          <a:p>
            <a:pPr marL="108000" indent="0">
              <a:buNone/>
            </a:pPr>
            <a:r>
              <a:rPr lang="en-GB" sz="1200" dirty="0"/>
              <a:t>Sadly 7 months later he was aboard the submarine HMS Thames which failed to return from a patrol in the North Sea and presumed lost. It was speculated that HMS Thames had hit a mine and was sunk with the loss of all hands. This time there was no reprieve for the distraught family.    </a:t>
            </a:r>
          </a:p>
          <a:p>
            <a:pPr marL="0" indent="0">
              <a:spcBef>
                <a:spcPts val="799"/>
              </a:spcBef>
              <a:buNone/>
              <a:tabLst>
                <a:tab pos="0" algn="l"/>
              </a:tabLst>
            </a:pPr>
            <a:r>
              <a:rPr lang="en-GB" sz="1200" dirty="0" smtClean="0"/>
              <a:t>.    </a:t>
            </a:r>
            <a:endParaRPr lang="en-GB" sz="1200" dirty="0"/>
          </a:p>
          <a:p>
            <a:pPr marL="108000" indent="0">
              <a:buNone/>
            </a:pPr>
            <a:endParaRPr lang="en-GB" sz="1000" dirty="0"/>
          </a:p>
        </p:txBody>
      </p:sp>
    </p:spTree>
    <p:extLst>
      <p:ext uri="{BB962C8B-B14F-4D97-AF65-F5344CB8AC3E}">
        <p14:creationId xmlns:p14="http://schemas.microsoft.com/office/powerpoint/2010/main" val="3424883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dirty="0" smtClean="0"/>
              <a:t>Ronald Wiles</a:t>
            </a:r>
            <a:endParaRPr lang="en-GB" dirty="0"/>
          </a:p>
        </p:txBody>
      </p:sp>
      <p:sp>
        <p:nvSpPr>
          <p:cNvPr id="3" name="Content Placeholder 2"/>
          <p:cNvSpPr>
            <a:spLocks noGrp="1"/>
          </p:cNvSpPr>
          <p:nvPr>
            <p:ph idx="1"/>
          </p:nvPr>
        </p:nvSpPr>
        <p:spPr/>
        <p:txBody>
          <a:bodyPr/>
          <a:lstStyle/>
          <a:p>
            <a:pPr marL="108000" indent="0">
              <a:buNone/>
            </a:pPr>
            <a:r>
              <a:rPr lang="en-GB" dirty="0" smtClean="0"/>
              <a:t>Information not </a:t>
            </a:r>
            <a:r>
              <a:rPr lang="en-GB" smtClean="0"/>
              <a:t>yet available</a:t>
            </a:r>
            <a:endParaRPr lang="en-GB"/>
          </a:p>
        </p:txBody>
      </p:sp>
    </p:spTree>
    <p:extLst>
      <p:ext uri="{BB962C8B-B14F-4D97-AF65-F5344CB8AC3E}">
        <p14:creationId xmlns:p14="http://schemas.microsoft.com/office/powerpoint/2010/main" val="207367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HENRY JAMES WILLS &#10;(1919 – 19/06/1944, age 25)">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sz="3200" dirty="0"/>
              <a:t>HENRY JAMES WILLS </a:t>
            </a:r>
            <a:br>
              <a:rPr lang="en-GB" sz="3200" dirty="0"/>
            </a:br>
            <a:r>
              <a:rPr lang="en-GB" sz="3200" dirty="0"/>
              <a:t>(1919 – 19/06/1944, age 25)</a:t>
            </a:r>
          </a:p>
        </p:txBody>
      </p:sp>
      <p:pic>
        <p:nvPicPr>
          <p:cNvPr id="3" name="Content Placeholder 6"/>
          <p:cNvPicPr>
            <a:picLocks noChangeAspect="1"/>
          </p:cNvPicPr>
          <p:nvPr/>
        </p:nvPicPr>
        <p:blipFill>
          <a:blip r:embed="rId3">
            <a:lum/>
            <a:alphaModFix/>
          </a:blip>
          <a:srcRect/>
          <a:stretch>
            <a:fillRect/>
          </a:stretch>
        </p:blipFill>
        <p:spPr>
          <a:xfrm>
            <a:off x="833399" y="1600200"/>
            <a:ext cx="3285719" cy="4525560"/>
          </a:xfrm>
          <a:prstGeom prst="rect">
            <a:avLst/>
          </a:prstGeom>
          <a:noFill/>
          <a:ln>
            <a:noFill/>
          </a:ln>
        </p:spPr>
      </p:pic>
      <p:sp>
        <p:nvSpPr>
          <p:cNvPr id="4" name="Content Placeholder 3"/>
          <p:cNvSpPr txBox="1">
            <a:spLocks noGrp="1"/>
          </p:cNvSpPr>
          <p:nvPr>
            <p:ph type="body" idx="4294967295"/>
          </p:nvPr>
        </p:nvSpPr>
        <p:spPr>
          <a:xfrm>
            <a:off x="4648320" y="1484784"/>
            <a:ext cx="4038119" cy="4896544"/>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879"/>
              </a:spcBef>
              <a:buNone/>
              <a:tabLst>
                <a:tab pos="0" algn="l"/>
              </a:tabLst>
            </a:pPr>
            <a:r>
              <a:rPr lang="en-GB" sz="1000" dirty="0"/>
              <a:t>Address: 1 Brooks Cottages, Ospringe</a:t>
            </a:r>
            <a:r>
              <a:rPr lang="en-GB" sz="1000" dirty="0" smtClean="0"/>
              <a:t>.</a:t>
            </a:r>
            <a:endParaRPr lang="en-GB" sz="1000" dirty="0"/>
          </a:p>
          <a:p>
            <a:pPr marL="0" lvl="0" indent="0">
              <a:spcBef>
                <a:spcPts val="879"/>
              </a:spcBef>
              <a:buNone/>
              <a:tabLst>
                <a:tab pos="0" algn="l"/>
              </a:tabLst>
            </a:pPr>
            <a:r>
              <a:rPr lang="en-GB" sz="1000" dirty="0"/>
              <a:t>Family: Ellen Wills nee </a:t>
            </a:r>
            <a:r>
              <a:rPr lang="en-GB" sz="1000" dirty="0" err="1"/>
              <a:t>Duckett</a:t>
            </a:r>
            <a:r>
              <a:rPr lang="en-GB" sz="1000" dirty="0"/>
              <a:t> (wife) and Mary (daughter), John and Alice Wills (parents), William Wills (younger brother</a:t>
            </a:r>
            <a:r>
              <a:rPr lang="en-GB" sz="1000" dirty="0" smtClean="0"/>
              <a:t>).</a:t>
            </a:r>
            <a:endParaRPr lang="en-GB" sz="1000" dirty="0"/>
          </a:p>
          <a:p>
            <a:pPr marL="0" lvl="0" indent="0">
              <a:spcBef>
                <a:spcPts val="879"/>
              </a:spcBef>
              <a:buNone/>
              <a:tabLst>
                <a:tab pos="0" algn="l"/>
              </a:tabLst>
            </a:pPr>
            <a:r>
              <a:rPr lang="en-GB" sz="1000" dirty="0"/>
              <a:t>Rank: Corporal (number 6289227). Regiment: The Buffs, Royal East Kent</a:t>
            </a:r>
            <a:r>
              <a:rPr lang="en-GB" sz="1000" dirty="0" smtClean="0"/>
              <a:t>.</a:t>
            </a:r>
            <a:endParaRPr lang="en-GB" sz="1000" dirty="0"/>
          </a:p>
          <a:p>
            <a:pPr marL="0" lvl="0" indent="0">
              <a:spcBef>
                <a:spcPts val="879"/>
              </a:spcBef>
              <a:buNone/>
              <a:tabLst>
                <a:tab pos="0" algn="l"/>
              </a:tabLst>
            </a:pPr>
            <a:r>
              <a:rPr lang="en-GB" sz="1000" dirty="0"/>
              <a:t>Commemorated: </a:t>
            </a:r>
            <a:r>
              <a:rPr lang="en-GB" sz="1000" dirty="0" err="1"/>
              <a:t>Orvieto</a:t>
            </a:r>
            <a:r>
              <a:rPr lang="en-GB" sz="1000" dirty="0"/>
              <a:t> War Cemetery. 1C,17 Italy</a:t>
            </a:r>
            <a:r>
              <a:rPr lang="en-GB" sz="1000" dirty="0" smtClean="0"/>
              <a:t>.</a:t>
            </a:r>
            <a:endParaRPr lang="en-GB" sz="1000" dirty="0"/>
          </a:p>
          <a:p>
            <a:pPr marL="0" lvl="0" indent="0">
              <a:spcBef>
                <a:spcPts val="879"/>
              </a:spcBef>
              <a:buNone/>
              <a:tabLst>
                <a:tab pos="0" algn="l"/>
              </a:tabLst>
            </a:pPr>
            <a:r>
              <a:rPr lang="en-GB" sz="1000" dirty="0"/>
              <a:t>Personal inscription: </a:t>
            </a:r>
            <a:r>
              <a:rPr lang="en-GB" sz="1000" i="1" dirty="0"/>
              <a:t>‘We have lost but heaven has gained one of the best the World contained</a:t>
            </a:r>
            <a:r>
              <a:rPr lang="en-GB" sz="1000" i="1" dirty="0" smtClean="0"/>
              <a:t>.’</a:t>
            </a:r>
            <a:endParaRPr lang="en-GB" sz="1000" dirty="0"/>
          </a:p>
          <a:p>
            <a:pPr marL="0" lvl="0" indent="0">
              <a:spcBef>
                <a:spcPts val="879"/>
              </a:spcBef>
              <a:buNone/>
              <a:tabLst>
                <a:tab pos="0" algn="l"/>
              </a:tabLst>
            </a:pPr>
            <a:r>
              <a:rPr lang="en-GB" sz="1000" u="sng" dirty="0" smtClean="0"/>
              <a:t>Summary</a:t>
            </a:r>
          </a:p>
          <a:p>
            <a:pPr marL="0" lvl="0" indent="0">
              <a:spcBef>
                <a:spcPts val="879"/>
              </a:spcBef>
              <a:buNone/>
              <a:tabLst>
                <a:tab pos="0" algn="l"/>
              </a:tabLst>
            </a:pPr>
            <a:r>
              <a:rPr lang="en-GB" sz="1000" dirty="0" smtClean="0"/>
              <a:t>Henry </a:t>
            </a:r>
            <a:r>
              <a:rPr lang="en-GB" sz="1000" dirty="0"/>
              <a:t>attended Ospringe School and was later employed at Queen Court Farm. He joined the Army shortly before the outbreak of war in 1939. He married a local girl, Ellen </a:t>
            </a:r>
            <a:r>
              <a:rPr lang="en-GB" sz="1000" dirty="0" err="1"/>
              <a:t>Duckett</a:t>
            </a:r>
            <a:r>
              <a:rPr lang="en-GB" sz="1000" dirty="0"/>
              <a:t>. She received official news in early July 1944 that he had been killed in action in Italy</a:t>
            </a:r>
            <a:r>
              <a:rPr lang="en-GB" sz="1000" dirty="0" smtClean="0"/>
              <a:t>.</a:t>
            </a:r>
            <a:endParaRPr lang="en-GB" sz="1000" dirty="0"/>
          </a:p>
          <a:p>
            <a:pPr marL="0" lvl="0" indent="0">
              <a:spcBef>
                <a:spcPts val="879"/>
              </a:spcBef>
              <a:buNone/>
              <a:tabLst>
                <a:tab pos="0" algn="l"/>
              </a:tabLst>
            </a:pPr>
            <a:r>
              <a:rPr lang="en-GB" sz="1000" u="sng" dirty="0"/>
              <a:t>References</a:t>
            </a:r>
          </a:p>
          <a:p>
            <a:pPr marL="0" lvl="0" indent="0">
              <a:spcBef>
                <a:spcPts val="879"/>
              </a:spcBef>
              <a:buNone/>
              <a:tabLst>
                <a:tab pos="0" algn="l"/>
              </a:tabLst>
            </a:pPr>
            <a:r>
              <a:rPr lang="en-GB" sz="1000" dirty="0"/>
              <a:t>The War Years 1939 – 1945 in Faversham and District, page 81</a:t>
            </a:r>
            <a:r>
              <a:rPr lang="en-GB" sz="1000" dirty="0" smtClean="0"/>
              <a:t>*.</a:t>
            </a:r>
          </a:p>
          <a:p>
            <a:pPr marL="0" lvl="0" indent="0">
              <a:spcBef>
                <a:spcPts val="879"/>
              </a:spcBef>
              <a:buNone/>
              <a:tabLst>
                <a:tab pos="0" algn="l"/>
              </a:tabLst>
            </a:pPr>
            <a:r>
              <a:rPr lang="en-GB" sz="1000" dirty="0" smtClean="0"/>
              <a:t>Cwgc.org</a:t>
            </a:r>
            <a:endParaRPr lang="en-GB" sz="1000" dirty="0"/>
          </a:p>
          <a:p>
            <a:pPr marL="0" lvl="0" indent="0">
              <a:spcBef>
                <a:spcPts val="879"/>
              </a:spcBef>
              <a:buNone/>
              <a:tabLst>
                <a:tab pos="0" algn="l"/>
              </a:tabLst>
            </a:pPr>
            <a:r>
              <a:rPr lang="en-GB" sz="1000" dirty="0"/>
              <a:t>Faversham News reports:</a:t>
            </a:r>
          </a:p>
          <a:p>
            <a:pPr marL="0" lvl="0" indent="0">
              <a:spcBef>
                <a:spcPts val="879"/>
              </a:spcBef>
              <a:buNone/>
              <a:tabLst>
                <a:tab pos="0" algn="l"/>
              </a:tabLst>
            </a:pPr>
            <a:r>
              <a:rPr lang="en-GB" sz="1000" dirty="0"/>
              <a:t>07/07/1944 page 5 – obituary*.</a:t>
            </a:r>
          </a:p>
          <a:p>
            <a:pPr marL="0" lvl="0" indent="0">
              <a:spcBef>
                <a:spcPts val="879"/>
              </a:spcBef>
              <a:buNone/>
              <a:tabLst>
                <a:tab pos="0" algn="l"/>
              </a:tabLst>
            </a:pPr>
            <a:r>
              <a:rPr lang="en-GB" sz="1000" dirty="0"/>
              <a:t>07/07/1944 page 5 – in memoriam.</a:t>
            </a:r>
          </a:p>
          <a:p>
            <a:pPr marL="0" lvl="0" indent="0">
              <a:spcBef>
                <a:spcPts val="879"/>
              </a:spcBef>
              <a:buNone/>
              <a:tabLst>
                <a:tab pos="0" algn="l"/>
              </a:tabLst>
            </a:pPr>
            <a:r>
              <a:rPr lang="en-GB" sz="1000" dirty="0"/>
              <a:t>21/06/1946 page 5 – in memoriam*</a:t>
            </a:r>
          </a:p>
          <a:p>
            <a:pPr marL="0" lvl="0" indent="0">
              <a:spcBef>
                <a:spcPts val="879"/>
              </a:spcBef>
              <a:buNone/>
              <a:tabLst>
                <a:tab pos="0" algn="l"/>
              </a:tabLst>
            </a:pPr>
            <a:r>
              <a:rPr lang="en-GB" sz="1000" dirty="0"/>
              <a:t>13/06/1947 page 5 – in memoriam*.</a:t>
            </a:r>
          </a:p>
          <a:p>
            <a:pPr marL="0" lvl="0" indent="0">
              <a:spcBef>
                <a:spcPts val="879"/>
              </a:spcBef>
              <a:buNone/>
              <a:tabLst>
                <a:tab pos="0" algn="l"/>
              </a:tabLst>
            </a:pPr>
            <a:r>
              <a:rPr lang="en-GB" sz="1000" dirty="0"/>
              <a:t> </a:t>
            </a:r>
          </a:p>
          <a:p>
            <a:pPr marL="0" lvl="0" indent="0">
              <a:spcBef>
                <a:spcPts val="561"/>
              </a:spcBef>
              <a:buNone/>
              <a:tabLst>
                <a:tab pos="0" algn="l"/>
              </a:tabLst>
            </a:pPr>
            <a:endParaRPr lang="en-GB"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10;WILLIAM JOHN WILLS &#10;(1926 - 31/03/1945, age 18 or 19)&#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dirty="0"/>
              <a:t>WILLIAM JOHN WILLS </a:t>
            </a:r>
            <a:br>
              <a:rPr lang="en-GB" dirty="0"/>
            </a:br>
            <a:r>
              <a:rPr lang="en-GB" dirty="0"/>
              <a:t>(1926 - 31/03/1945, age 18 or 19)</a:t>
            </a:r>
            <a:br>
              <a:rPr lang="en-GB" dirty="0"/>
            </a:br>
            <a:endParaRPr lang="en-GB" dirty="0"/>
          </a:p>
        </p:txBody>
      </p:sp>
      <p:pic>
        <p:nvPicPr>
          <p:cNvPr id="3" name="Content Placeholder 6"/>
          <p:cNvPicPr>
            <a:picLocks noChangeAspect="1"/>
          </p:cNvPicPr>
          <p:nvPr/>
        </p:nvPicPr>
        <p:blipFill>
          <a:blip r:embed="rId3">
            <a:lum/>
            <a:alphaModFix/>
          </a:blip>
          <a:srcRect/>
          <a:stretch>
            <a:fillRect/>
          </a:stretch>
        </p:blipFill>
        <p:spPr>
          <a:xfrm>
            <a:off x="833399" y="1600200"/>
            <a:ext cx="3285719" cy="4525560"/>
          </a:xfrm>
          <a:prstGeom prst="rect">
            <a:avLst/>
          </a:prstGeom>
          <a:noFill/>
          <a:ln>
            <a:noFill/>
          </a:ln>
        </p:spPr>
      </p:pic>
      <p:sp>
        <p:nvSpPr>
          <p:cNvPr id="4"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799"/>
              </a:spcBef>
              <a:buNone/>
              <a:tabLst>
                <a:tab pos="0" algn="l"/>
              </a:tabLst>
            </a:pPr>
            <a:r>
              <a:rPr lang="en-GB" sz="1100" dirty="0" smtClean="0"/>
              <a:t>Address</a:t>
            </a:r>
            <a:r>
              <a:rPr lang="en-GB" sz="1100" dirty="0"/>
              <a:t>: 1 Brook Cottages, Queen Court, Ospringe</a:t>
            </a:r>
            <a:r>
              <a:rPr lang="en-GB" sz="1100" dirty="0" smtClean="0"/>
              <a:t>.</a:t>
            </a:r>
            <a:endParaRPr lang="en-GB" sz="1100" dirty="0"/>
          </a:p>
          <a:p>
            <a:pPr marL="0" lvl="0" indent="0">
              <a:spcBef>
                <a:spcPts val="799"/>
              </a:spcBef>
              <a:buNone/>
              <a:tabLst>
                <a:tab pos="0" algn="l"/>
              </a:tabLst>
            </a:pPr>
            <a:r>
              <a:rPr lang="en-GB" sz="1100" dirty="0"/>
              <a:t>Family: John and Alice Wills (parents), Henry Wills (late older brother, see above) and sisters</a:t>
            </a:r>
            <a:r>
              <a:rPr lang="en-GB" sz="1100" dirty="0" smtClean="0"/>
              <a:t>.</a:t>
            </a:r>
            <a:endParaRPr lang="en-GB" sz="1100" dirty="0"/>
          </a:p>
          <a:p>
            <a:pPr marL="0" lvl="0" indent="0">
              <a:spcBef>
                <a:spcPts val="799"/>
              </a:spcBef>
              <a:buNone/>
              <a:tabLst>
                <a:tab pos="0" algn="l"/>
              </a:tabLst>
            </a:pPr>
            <a:r>
              <a:rPr lang="en-GB" sz="1100" dirty="0"/>
              <a:t>Rank: Private. Regiments: The Buffs, then then transfer to Royal Devonshire Regiment 2</a:t>
            </a:r>
            <a:r>
              <a:rPr lang="en-GB" sz="1100" baseline="30000" dirty="0"/>
              <a:t>nd</a:t>
            </a:r>
            <a:r>
              <a:rPr lang="en-GB" sz="1100" dirty="0"/>
              <a:t> Bn</a:t>
            </a:r>
            <a:r>
              <a:rPr lang="en-GB" sz="1100" dirty="0" smtClean="0"/>
              <a:t>.</a:t>
            </a:r>
            <a:endParaRPr lang="en-GB" sz="1100" dirty="0"/>
          </a:p>
          <a:p>
            <a:pPr marL="0" lvl="0" indent="0">
              <a:spcBef>
                <a:spcPts val="799"/>
              </a:spcBef>
              <a:buNone/>
              <a:tabLst>
                <a:tab pos="0" algn="l"/>
              </a:tabLst>
            </a:pPr>
            <a:r>
              <a:rPr lang="en-GB" sz="1100" dirty="0"/>
              <a:t>Commemorated: </a:t>
            </a:r>
            <a:r>
              <a:rPr lang="en-GB" sz="1100" dirty="0" err="1"/>
              <a:t>Reichswald</a:t>
            </a:r>
            <a:r>
              <a:rPr lang="en-GB" sz="1100" dirty="0"/>
              <a:t> Forest War Cemetery 43.E.18 Germany</a:t>
            </a:r>
            <a:r>
              <a:rPr lang="en-GB" sz="1100" dirty="0" smtClean="0"/>
              <a:t>.</a:t>
            </a:r>
            <a:endParaRPr lang="en-GB" sz="1100" dirty="0"/>
          </a:p>
          <a:p>
            <a:pPr marL="0" lvl="0" indent="0">
              <a:spcBef>
                <a:spcPts val="799"/>
              </a:spcBef>
              <a:buNone/>
              <a:tabLst>
                <a:tab pos="0" algn="l"/>
              </a:tabLst>
            </a:pPr>
            <a:r>
              <a:rPr lang="en-GB" sz="1100" dirty="0"/>
              <a:t>Personal inscription: </a:t>
            </a:r>
            <a:r>
              <a:rPr lang="en-GB" sz="1100" i="1" dirty="0"/>
              <a:t>‘He sleeps in God’s beautiful garden away from earth’s toil and pain</a:t>
            </a:r>
            <a:r>
              <a:rPr lang="en-GB" sz="1100" i="1" dirty="0" smtClean="0"/>
              <a:t>.’</a:t>
            </a:r>
            <a:endParaRPr lang="en-GB" sz="1100" dirty="0"/>
          </a:p>
          <a:p>
            <a:pPr marL="0" lvl="0" indent="0">
              <a:spcBef>
                <a:spcPts val="799"/>
              </a:spcBef>
              <a:buNone/>
              <a:tabLst>
                <a:tab pos="0" algn="l"/>
              </a:tabLst>
            </a:pPr>
            <a:endParaRPr lang="en-GB" sz="1100" dirty="0"/>
          </a:p>
          <a:p>
            <a:pPr marL="0" lvl="0" indent="0">
              <a:spcBef>
                <a:spcPts val="799"/>
              </a:spcBef>
              <a:buNone/>
              <a:tabLst>
                <a:tab pos="0" algn="l"/>
              </a:tabLst>
            </a:pPr>
            <a:r>
              <a:rPr lang="en-GB" sz="1100" u="sng" dirty="0"/>
              <a:t>References</a:t>
            </a:r>
          </a:p>
          <a:p>
            <a:pPr marL="0" lvl="0" indent="0">
              <a:spcBef>
                <a:spcPts val="799"/>
              </a:spcBef>
              <a:buNone/>
              <a:tabLst>
                <a:tab pos="0" algn="l"/>
              </a:tabLst>
            </a:pPr>
            <a:r>
              <a:rPr lang="en-GB" sz="1100" dirty="0"/>
              <a:t>The War Years 1939 – 1945 in Faversham and District, page 81*.</a:t>
            </a:r>
          </a:p>
          <a:p>
            <a:pPr marL="0" lvl="0" indent="0">
              <a:spcBef>
                <a:spcPts val="799"/>
              </a:spcBef>
              <a:buNone/>
              <a:tabLst>
                <a:tab pos="0" algn="l"/>
              </a:tabLst>
            </a:pPr>
            <a:r>
              <a:rPr lang="en-GB" sz="1100" dirty="0"/>
              <a:t>Cwgc.org</a:t>
            </a:r>
          </a:p>
          <a:p>
            <a:pPr marL="0" lvl="0" indent="0">
              <a:spcBef>
                <a:spcPts val="799"/>
              </a:spcBef>
              <a:buNone/>
              <a:tabLst>
                <a:tab pos="0" algn="l"/>
              </a:tabLst>
            </a:pPr>
            <a:r>
              <a:rPr lang="en-GB" sz="1100" dirty="0"/>
              <a:t>Faversham News reports:</a:t>
            </a:r>
          </a:p>
          <a:p>
            <a:pPr marL="0" lvl="0" indent="0">
              <a:spcBef>
                <a:spcPts val="799"/>
              </a:spcBef>
              <a:buNone/>
              <a:tabLst>
                <a:tab pos="0" algn="l"/>
              </a:tabLst>
            </a:pPr>
            <a:r>
              <a:rPr lang="en-GB" sz="1100" dirty="0"/>
              <a:t>14/01/1944 page 3 – Court appearance.</a:t>
            </a:r>
          </a:p>
          <a:p>
            <a:pPr marL="0" lvl="0" indent="0">
              <a:spcBef>
                <a:spcPts val="799"/>
              </a:spcBef>
              <a:buNone/>
              <a:tabLst>
                <a:tab pos="0" algn="l"/>
              </a:tabLst>
            </a:pPr>
            <a:r>
              <a:rPr lang="en-GB" sz="1100" dirty="0"/>
              <a:t>20/04/1945 page 1 – obituary*.</a:t>
            </a:r>
          </a:p>
          <a:p>
            <a:pPr marL="0" lvl="0" indent="0">
              <a:spcBef>
                <a:spcPts val="799"/>
              </a:spcBef>
              <a:buNone/>
              <a:tabLst>
                <a:tab pos="0" algn="l"/>
              </a:tabLst>
            </a:pPr>
            <a:r>
              <a:rPr lang="en-GB" sz="1100" dirty="0"/>
              <a:t>20/04/1945 page 5 – in memoriam*</a:t>
            </a:r>
          </a:p>
          <a:p>
            <a:pPr marL="0" lvl="0" indent="0">
              <a:spcBef>
                <a:spcPts val="561"/>
              </a:spcBef>
              <a:buNone/>
              <a:tabLst>
                <a:tab pos="0" algn="l"/>
              </a:tabLst>
            </a:pPr>
            <a:r>
              <a:rPr lang="en-GB" sz="1100" dirty="0"/>
              <a:t> </a:t>
            </a:r>
          </a:p>
          <a:p>
            <a:pPr marL="0" lvl="0" indent="0">
              <a:spcBef>
                <a:spcPts val="561"/>
              </a:spcBef>
              <a:buNone/>
              <a:tabLst>
                <a:tab pos="0" algn="l"/>
              </a:tabLst>
            </a:pPr>
            <a:endParaRPr lang="en-GB"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sz="3600" dirty="0" smtClean="0"/>
              <a:t/>
            </a:r>
            <a:br>
              <a:rPr lang="en-GB" sz="3600" dirty="0" smtClean="0"/>
            </a:br>
            <a:r>
              <a:rPr lang="en-GB" sz="3600" dirty="0" smtClean="0"/>
              <a:t>WILLIAM </a:t>
            </a:r>
            <a:r>
              <a:rPr lang="en-GB" sz="3600" dirty="0"/>
              <a:t>JOHN WILLS </a:t>
            </a:r>
            <a:br>
              <a:rPr lang="en-GB" sz="3600" dirty="0"/>
            </a:br>
            <a:r>
              <a:rPr lang="en-GB" sz="3600" dirty="0"/>
              <a:t>(1926 - 31/03/1945, age 18 or 19)</a:t>
            </a:r>
            <a:br>
              <a:rPr lang="en-GB" sz="3600" dirty="0"/>
            </a:br>
            <a:endParaRPr lang="en-GB" sz="3600" dirty="0"/>
          </a:p>
        </p:txBody>
      </p:sp>
      <p:sp>
        <p:nvSpPr>
          <p:cNvPr id="3" name="Content Placeholder 2"/>
          <p:cNvSpPr>
            <a:spLocks noGrp="1"/>
          </p:cNvSpPr>
          <p:nvPr>
            <p:ph sz="half" idx="4294967295"/>
          </p:nvPr>
        </p:nvSpPr>
        <p:spPr>
          <a:xfrm>
            <a:off x="251520" y="1628800"/>
            <a:ext cx="8532440" cy="4525963"/>
          </a:xfrm>
        </p:spPr>
        <p:txBody>
          <a:bodyPr/>
          <a:lstStyle/>
          <a:p>
            <a:pPr marL="0" lvl="0" indent="0">
              <a:spcBef>
                <a:spcPts val="799"/>
              </a:spcBef>
              <a:buNone/>
              <a:tabLst>
                <a:tab pos="0" algn="l"/>
              </a:tabLst>
            </a:pPr>
            <a:r>
              <a:rPr lang="en-GB" sz="1800" u="sng" dirty="0"/>
              <a:t>Summary and comment</a:t>
            </a:r>
            <a:endParaRPr lang="en-GB" sz="1800" dirty="0"/>
          </a:p>
          <a:p>
            <a:pPr marL="0" lvl="0" indent="0">
              <a:spcBef>
                <a:spcPts val="799"/>
              </a:spcBef>
              <a:buNone/>
              <a:tabLst>
                <a:tab pos="0" algn="l"/>
              </a:tabLst>
            </a:pPr>
            <a:r>
              <a:rPr lang="en-GB" sz="1800" dirty="0"/>
              <a:t>Ernest attended Ospringe School. He seems to have had problems in his youth, and had attended court three times for minor offences. He was placed on probation and warned by the Bench the third time after pleading guilty for the theft of a watch. William apparently heeded the warning and there were no further problems. He worked for a time at Queen Court Farm and for a haulage firm.</a:t>
            </a:r>
          </a:p>
          <a:p>
            <a:pPr marL="0" lvl="0" indent="0">
              <a:spcBef>
                <a:spcPts val="799"/>
              </a:spcBef>
              <a:buNone/>
              <a:tabLst>
                <a:tab pos="0" algn="l"/>
              </a:tabLst>
            </a:pPr>
            <a:r>
              <a:rPr lang="en-GB" sz="1800" dirty="0"/>
              <a:t>He was killed in action in Italy in March 1945. This was devastating news for his family. His elder brother Henry had also been killed in action in Italy some 9 months earlier.</a:t>
            </a:r>
          </a:p>
        </p:txBody>
      </p:sp>
    </p:spTree>
    <p:extLst>
      <p:ext uri="{BB962C8B-B14F-4D97-AF65-F5344CB8AC3E}">
        <p14:creationId xmlns:p14="http://schemas.microsoft.com/office/powerpoint/2010/main" val="238382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10;FREDERICK JOHN WILLIAM WREIGHT (June 1924 - 13 June 1944, age ">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sz="3200" dirty="0"/>
              <a:t>FREDERICK JOHN WILLIAM </a:t>
            </a:r>
            <a:r>
              <a:rPr lang="en-GB" sz="3200" dirty="0" smtClean="0"/>
              <a:t>WREIGHT</a:t>
            </a:r>
            <a:br>
              <a:rPr lang="en-GB" sz="3200" dirty="0" smtClean="0"/>
            </a:br>
            <a:r>
              <a:rPr lang="en-GB" sz="3200" dirty="0" smtClean="0"/>
              <a:t> </a:t>
            </a:r>
            <a:r>
              <a:rPr lang="en-GB" sz="3200" dirty="0"/>
              <a:t>(June 1924 - 13 June 1944, age 19)</a:t>
            </a:r>
            <a:br>
              <a:rPr lang="en-GB" sz="3200" dirty="0"/>
            </a:br>
            <a:endParaRPr lang="en-GB" sz="3200" dirty="0"/>
          </a:p>
        </p:txBody>
      </p:sp>
      <p:pic>
        <p:nvPicPr>
          <p:cNvPr id="3" name="Content Placeholder 5"/>
          <p:cNvPicPr>
            <a:picLocks noChangeAspect="1"/>
          </p:cNvPicPr>
          <p:nvPr/>
        </p:nvPicPr>
        <p:blipFill>
          <a:blip r:embed="rId3">
            <a:lum/>
            <a:alphaModFix/>
          </a:blip>
          <a:srcRect/>
          <a:stretch>
            <a:fillRect/>
          </a:stretch>
        </p:blipFill>
        <p:spPr>
          <a:xfrm>
            <a:off x="833399" y="1600200"/>
            <a:ext cx="3285719" cy="4525560"/>
          </a:xfrm>
          <a:prstGeom prst="rect">
            <a:avLst/>
          </a:prstGeom>
          <a:noFill/>
          <a:ln>
            <a:noFill/>
          </a:ln>
        </p:spPr>
      </p:pic>
      <p:sp>
        <p:nvSpPr>
          <p:cNvPr id="4"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621"/>
              </a:spcBef>
              <a:buNone/>
              <a:tabLst>
                <a:tab pos="0" algn="l"/>
              </a:tabLst>
            </a:pPr>
            <a:r>
              <a:rPr lang="en-GB" sz="1000" dirty="0"/>
              <a:t> </a:t>
            </a:r>
            <a:r>
              <a:rPr lang="en-GB" sz="1600" dirty="0"/>
              <a:t>Address: The Bungalow, Ospringe Street, Ospringe</a:t>
            </a:r>
            <a:r>
              <a:rPr lang="en-GB" sz="1600" dirty="0" smtClean="0"/>
              <a:t>.</a:t>
            </a:r>
            <a:endParaRPr lang="en-GB" sz="1600" dirty="0"/>
          </a:p>
          <a:p>
            <a:pPr marL="0" lvl="0" indent="0">
              <a:spcBef>
                <a:spcPts val="621"/>
              </a:spcBef>
              <a:buNone/>
              <a:tabLst>
                <a:tab pos="0" algn="l"/>
              </a:tabLst>
            </a:pPr>
            <a:r>
              <a:rPr lang="en-GB" sz="1600" dirty="0"/>
              <a:t>Family: Frederick and Kate </a:t>
            </a:r>
            <a:r>
              <a:rPr lang="en-GB" sz="1600" dirty="0" err="1"/>
              <a:t>Wraight</a:t>
            </a:r>
            <a:r>
              <a:rPr lang="en-GB" sz="1600" dirty="0"/>
              <a:t> (parents</a:t>
            </a:r>
            <a:r>
              <a:rPr lang="en-GB" sz="1600" dirty="0" smtClean="0"/>
              <a:t>).</a:t>
            </a:r>
            <a:endParaRPr lang="en-GB" sz="1600" dirty="0"/>
          </a:p>
          <a:p>
            <a:pPr marL="0" lvl="0" indent="0">
              <a:spcBef>
                <a:spcPts val="621"/>
              </a:spcBef>
              <a:buNone/>
              <a:tabLst>
                <a:tab pos="0" algn="l"/>
              </a:tabLst>
            </a:pPr>
            <a:r>
              <a:rPr lang="en-GB" sz="1600" dirty="0"/>
              <a:t>Rank: Stoker, Royal Navy. Ship: HMS </a:t>
            </a:r>
            <a:r>
              <a:rPr lang="en-GB" sz="1600" dirty="0" smtClean="0"/>
              <a:t>Boadicea</a:t>
            </a:r>
            <a:endParaRPr lang="en-GB" sz="1600" dirty="0"/>
          </a:p>
          <a:p>
            <a:pPr marL="0" lvl="0" indent="0">
              <a:spcBef>
                <a:spcPts val="621"/>
              </a:spcBef>
              <a:buNone/>
              <a:tabLst>
                <a:tab pos="0" algn="l"/>
              </a:tabLst>
            </a:pPr>
            <a:r>
              <a:rPr lang="en-GB" sz="1600" dirty="0"/>
              <a:t>Commemorated: Chatham Naval Memorial 78,1. U.K</a:t>
            </a:r>
            <a:r>
              <a:rPr lang="en-GB" sz="1600" dirty="0" smtClean="0"/>
              <a:t>.</a:t>
            </a:r>
            <a:r>
              <a:rPr lang="en-GB" sz="1600" dirty="0"/>
              <a:t> </a:t>
            </a:r>
          </a:p>
          <a:p>
            <a:pPr marL="0" lvl="0" indent="0">
              <a:spcBef>
                <a:spcPts val="621"/>
              </a:spcBef>
              <a:buNone/>
              <a:tabLst>
                <a:tab pos="0" algn="l"/>
              </a:tabLst>
            </a:pPr>
            <a:r>
              <a:rPr lang="en-GB" sz="1600" u="sng" dirty="0" smtClean="0"/>
              <a:t>References</a:t>
            </a:r>
            <a:endParaRPr lang="en-GB" sz="1600" u="sng" dirty="0"/>
          </a:p>
          <a:p>
            <a:pPr marL="0" lvl="0" indent="0">
              <a:spcBef>
                <a:spcPts val="621"/>
              </a:spcBef>
              <a:buNone/>
              <a:tabLst>
                <a:tab pos="0" algn="l"/>
              </a:tabLst>
            </a:pPr>
            <a:r>
              <a:rPr lang="en-GB" sz="1600" dirty="0"/>
              <a:t>The War years 1939 – 1945 Faversham and District, page 95*.</a:t>
            </a:r>
          </a:p>
          <a:p>
            <a:pPr marL="0" lvl="0" indent="0">
              <a:spcBef>
                <a:spcPts val="621"/>
              </a:spcBef>
              <a:buNone/>
              <a:tabLst>
                <a:tab pos="0" algn="l"/>
              </a:tabLst>
            </a:pPr>
            <a:r>
              <a:rPr lang="en-GB" sz="1600" dirty="0"/>
              <a:t>Cwgc.org</a:t>
            </a:r>
          </a:p>
          <a:p>
            <a:pPr marL="0" lvl="0" indent="0">
              <a:spcBef>
                <a:spcPts val="621"/>
              </a:spcBef>
              <a:buNone/>
              <a:tabLst>
                <a:tab pos="0" algn="l"/>
              </a:tabLst>
            </a:pPr>
            <a:r>
              <a:rPr lang="en-GB" sz="1600" dirty="0"/>
              <a:t>Faversham News reports:</a:t>
            </a:r>
          </a:p>
          <a:p>
            <a:pPr marL="0" lvl="0" indent="0">
              <a:spcBef>
                <a:spcPts val="621"/>
              </a:spcBef>
              <a:buNone/>
              <a:tabLst>
                <a:tab pos="0" algn="l"/>
              </a:tabLst>
            </a:pPr>
            <a:r>
              <a:rPr lang="en-GB" sz="1600" dirty="0"/>
              <a:t>14/07/1944 page 1 – reported missing*.</a:t>
            </a:r>
          </a:p>
          <a:p>
            <a:pPr marL="0" lvl="0" indent="0">
              <a:spcBef>
                <a:spcPts val="621"/>
              </a:spcBef>
              <a:buNone/>
              <a:tabLst>
                <a:tab pos="0" algn="l"/>
              </a:tabLst>
            </a:pPr>
            <a:r>
              <a:rPr lang="en-GB" sz="1600" dirty="0"/>
              <a:t>18/08/1944 page 1 – obituary*.</a:t>
            </a:r>
          </a:p>
          <a:p>
            <a:pPr marL="0" lvl="0" indent="0">
              <a:spcBef>
                <a:spcPts val="621"/>
              </a:spcBef>
              <a:buNone/>
              <a:tabLst>
                <a:tab pos="0" algn="l"/>
              </a:tabLst>
            </a:pPr>
            <a:r>
              <a:rPr lang="en-GB" sz="1600" dirty="0"/>
              <a:t>13/06/1947 page 5 – in memoriam*.</a:t>
            </a:r>
          </a:p>
          <a:p>
            <a:pPr marL="0" lvl="0" indent="0">
              <a:spcBef>
                <a:spcPts val="621"/>
              </a:spcBef>
              <a:buNone/>
              <a:tabLst>
                <a:tab pos="0" algn="l"/>
              </a:tabLst>
            </a:pPr>
            <a:endParaRPr lang="en-GB"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sz="3600" dirty="0" smtClean="0"/>
              <a:t/>
            </a:r>
            <a:br>
              <a:rPr lang="en-GB" sz="3600" dirty="0" smtClean="0"/>
            </a:br>
            <a:r>
              <a:rPr lang="en-GB" sz="3600" dirty="0"/>
              <a:t/>
            </a:r>
            <a:br>
              <a:rPr lang="en-GB" sz="3600" dirty="0"/>
            </a:br>
            <a:r>
              <a:rPr lang="en-GB" sz="3600" dirty="0" smtClean="0"/>
              <a:t/>
            </a:r>
            <a:br>
              <a:rPr lang="en-GB" sz="3600" dirty="0" smtClean="0"/>
            </a:br>
            <a:r>
              <a:rPr lang="en-GB" sz="3600" dirty="0"/>
              <a:t/>
            </a:r>
            <a:br>
              <a:rPr lang="en-GB" sz="3600" dirty="0"/>
            </a:br>
            <a:r>
              <a:rPr lang="en-GB" sz="3600" dirty="0" smtClean="0"/>
              <a:t>FREDERICK </a:t>
            </a:r>
            <a:r>
              <a:rPr lang="en-GB" sz="3600" dirty="0"/>
              <a:t>JOHN WILLIAM WREIGHT</a:t>
            </a:r>
            <a:br>
              <a:rPr lang="en-GB" sz="3600" dirty="0"/>
            </a:br>
            <a:r>
              <a:rPr lang="en-GB" sz="3600" dirty="0"/>
              <a:t> (June 1924 - 13 June 1944, age </a:t>
            </a:r>
            <a:r>
              <a:rPr lang="en-GB" sz="3600" dirty="0" smtClean="0"/>
              <a:t>19</a:t>
            </a:r>
            <a:r>
              <a:rPr lang="en-GB" sz="3600" dirty="0"/>
              <a:t/>
            </a:r>
            <a:br>
              <a:rPr lang="en-GB" sz="3600" dirty="0"/>
            </a:br>
            <a:r>
              <a:rPr lang="en-GB" sz="3600" dirty="0" smtClean="0"/>
              <a:t/>
            </a:r>
            <a:br>
              <a:rPr lang="en-GB" sz="3600" dirty="0" smtClean="0"/>
            </a:br>
            <a:r>
              <a:rPr lang="en-GB" sz="3600" dirty="0"/>
              <a:t/>
            </a:r>
            <a:br>
              <a:rPr lang="en-GB" sz="3600" dirty="0"/>
            </a:br>
            <a:r>
              <a:rPr lang="en-GB" sz="3600" dirty="0" smtClean="0"/>
              <a:t/>
            </a:r>
            <a:br>
              <a:rPr lang="en-GB" sz="3600" dirty="0" smtClean="0"/>
            </a:br>
            <a:endParaRPr lang="en-GB" sz="3600" dirty="0"/>
          </a:p>
        </p:txBody>
      </p:sp>
      <p:sp>
        <p:nvSpPr>
          <p:cNvPr id="3" name="Content Placeholder 2"/>
          <p:cNvSpPr>
            <a:spLocks noGrp="1"/>
          </p:cNvSpPr>
          <p:nvPr>
            <p:ph idx="1"/>
          </p:nvPr>
        </p:nvSpPr>
        <p:spPr/>
        <p:txBody>
          <a:bodyPr/>
          <a:lstStyle/>
          <a:p>
            <a:pPr marL="0" lvl="0" indent="0">
              <a:spcBef>
                <a:spcPts val="621"/>
              </a:spcBef>
              <a:buNone/>
              <a:tabLst>
                <a:tab pos="0" algn="l"/>
              </a:tabLst>
            </a:pPr>
            <a:r>
              <a:rPr lang="en-GB" sz="2000" u="sng" dirty="0"/>
              <a:t>Summary</a:t>
            </a:r>
          </a:p>
          <a:p>
            <a:pPr marL="0" lvl="0" indent="0">
              <a:spcBef>
                <a:spcPts val="621"/>
              </a:spcBef>
              <a:buNone/>
              <a:tabLst>
                <a:tab pos="0" algn="l"/>
              </a:tabLst>
            </a:pPr>
            <a:r>
              <a:rPr lang="en-GB" sz="2000" dirty="0"/>
              <a:t>On leaving Ospringe School at the age of 14, Frederick went as a sailing barge mate with his father. The cargo was usually bricks being shipped away from Faversham for local brickmaking firm Messrs Eastwood’s. He also worked as a lorry driver for Mr A. </a:t>
            </a:r>
            <a:r>
              <a:rPr lang="en-GB" sz="2000" dirty="0" err="1"/>
              <a:t>Bushell</a:t>
            </a:r>
            <a:r>
              <a:rPr lang="en-GB" sz="2000" dirty="0"/>
              <a:t> of Lower Road and also served part time in the National Fire Service. His interest however was on the water and he joined the Royal Navy following his 19</a:t>
            </a:r>
            <a:r>
              <a:rPr lang="en-GB" sz="2000" baseline="30000" dirty="0"/>
              <a:t>th</a:t>
            </a:r>
            <a:r>
              <a:rPr lang="en-GB" sz="2000" dirty="0"/>
              <a:t> birthday in June 1943. During his service he had three voyages to Russia in the winter, enduring what was known to be ‘the worst journey in the World’. His ship, HMS </a:t>
            </a:r>
            <a:r>
              <a:rPr lang="en-GB" sz="2000" dirty="0" err="1"/>
              <a:t>Boadicca</a:t>
            </a:r>
            <a:r>
              <a:rPr lang="en-GB" sz="2000" dirty="0"/>
              <a:t> was engaged in operations connected with the Normandy landings when it was attacked by German aircraft. It sank quickly following a magazine explosion. Only 12 of the 182 crew survived.   </a:t>
            </a:r>
          </a:p>
          <a:p>
            <a:pPr marL="108000" indent="0">
              <a:buNone/>
            </a:pPr>
            <a:endParaRPr lang="en-GB" sz="1800" dirty="0"/>
          </a:p>
        </p:txBody>
      </p:sp>
    </p:spTree>
    <p:extLst>
      <p:ext uri="{BB962C8B-B14F-4D97-AF65-F5344CB8AC3E}">
        <p14:creationId xmlns:p14="http://schemas.microsoft.com/office/powerpoint/2010/main" val="167723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dirty="0" smtClean="0"/>
              <a:t>GEORGE BUTTON </a:t>
            </a:r>
            <a:br>
              <a:rPr lang="en-GB" dirty="0" smtClean="0"/>
            </a:br>
            <a:r>
              <a:rPr lang="en-GB" dirty="0" smtClean="0"/>
              <a:t>(1918 – 21 May 1940 age 21)</a:t>
            </a:r>
            <a:endParaRPr lang="en-GB" dirty="0"/>
          </a:p>
        </p:txBody>
      </p:sp>
      <p:sp>
        <p:nvSpPr>
          <p:cNvPr id="3" name="Content Placeholder 2"/>
          <p:cNvSpPr>
            <a:spLocks noGrp="1"/>
          </p:cNvSpPr>
          <p:nvPr>
            <p:ph idx="1"/>
          </p:nvPr>
        </p:nvSpPr>
        <p:spPr>
          <a:xfrm>
            <a:off x="457200" y="1556792"/>
            <a:ext cx="8229240" cy="4824536"/>
          </a:xfrm>
        </p:spPr>
        <p:txBody>
          <a:bodyPr/>
          <a:lstStyle/>
          <a:p>
            <a:pPr marL="0" lvl="0" indent="0">
              <a:spcBef>
                <a:spcPts val="799"/>
              </a:spcBef>
              <a:buNone/>
              <a:tabLst>
                <a:tab pos="0" algn="l"/>
              </a:tabLst>
            </a:pPr>
            <a:r>
              <a:rPr lang="en-GB" sz="1800" b="1" u="sng" dirty="0"/>
              <a:t>Summary and comment</a:t>
            </a:r>
          </a:p>
          <a:p>
            <a:pPr marL="0" lvl="0" indent="0">
              <a:spcBef>
                <a:spcPts val="799"/>
              </a:spcBef>
              <a:buNone/>
              <a:tabLst>
                <a:tab pos="0" algn="l"/>
              </a:tabLst>
            </a:pPr>
            <a:r>
              <a:rPr lang="en-GB" sz="1800" dirty="0"/>
              <a:t>In his youth George Button was a keen cyclist and active member of the Faversham Wheelers and later the Faversham Cycling Club. With these he won several local time trials and races. In 1936 the local paper mentioned the 18 year old George covering an undulating course over the North Downs to </a:t>
            </a:r>
            <a:r>
              <a:rPr lang="en-GB" sz="1800" dirty="0" err="1"/>
              <a:t>Wateringbury</a:t>
            </a:r>
            <a:r>
              <a:rPr lang="en-GB" sz="1800" dirty="0"/>
              <a:t> in just over an hour. With the wind in his face on the downhill sections, the weekly routine of farm work at Perry Court farm was left far behind. He cooled down with his mates for a swim in the river before cycling back to Ospringe, arriving tired but happy at 10 pm. Those care free days however were to disappear as war clouds gathered.</a:t>
            </a:r>
          </a:p>
          <a:p>
            <a:pPr marL="0" lvl="0" indent="0">
              <a:spcBef>
                <a:spcPts val="799"/>
              </a:spcBef>
              <a:buNone/>
              <a:tabLst>
                <a:tab pos="0" algn="l"/>
              </a:tabLst>
            </a:pPr>
            <a:r>
              <a:rPr lang="en-GB" sz="1800" dirty="0"/>
              <a:t>George also had an interest in the military, and signed up as a part time volunteer in the Territorial Army. This probably impressed the Army Recruiting Officer along with his fitness and smartness when he joined up as a professional soldier in 1938.</a:t>
            </a:r>
          </a:p>
          <a:p>
            <a:pPr marL="0" lvl="0" indent="0">
              <a:spcBef>
                <a:spcPts val="799"/>
              </a:spcBef>
              <a:buNone/>
              <a:tabLst>
                <a:tab pos="0" algn="l"/>
              </a:tabLst>
            </a:pPr>
            <a:r>
              <a:rPr lang="en-GB" sz="1800" dirty="0"/>
              <a:t>George was reported as ‘missing’ in the Faversham News of 02/08/1940 but death wasn’t confirmed until the 25/04/1941 edition, such is the chaos of war. Presumably he was part of the British Expeditionary Force that would later retreat to Dunkirk. Sadly, George wasn’t amongst those who made it back.</a:t>
            </a:r>
          </a:p>
          <a:p>
            <a:pPr marL="108000" indent="0">
              <a:buNone/>
            </a:pPr>
            <a:endParaRPr lang="en-GB" sz="1600" dirty="0"/>
          </a:p>
        </p:txBody>
      </p:sp>
    </p:spTree>
    <p:extLst>
      <p:ext uri="{BB962C8B-B14F-4D97-AF65-F5344CB8AC3E}">
        <p14:creationId xmlns:p14="http://schemas.microsoft.com/office/powerpoint/2010/main" val="131006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10;DOUGLAS WILLIAM CARE &#10;(1919 - May 1940 age 19)&#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sz="3200" dirty="0"/>
              <a:t/>
            </a:r>
            <a:br>
              <a:rPr lang="en-GB" sz="3200" dirty="0"/>
            </a:br>
            <a:r>
              <a:rPr lang="en-GB" sz="3200" dirty="0"/>
              <a:t>DOUGLAS WILLIAM CARE </a:t>
            </a:r>
            <a:br>
              <a:rPr lang="en-GB" sz="3200" dirty="0"/>
            </a:br>
            <a:r>
              <a:rPr lang="en-GB" sz="3200" dirty="0"/>
              <a:t>(1919 - May 1940 age 19)</a:t>
            </a:r>
            <a:br>
              <a:rPr lang="en-GB" sz="3200" dirty="0"/>
            </a:br>
            <a:endParaRPr lang="en-GB" sz="3200" dirty="0"/>
          </a:p>
        </p:txBody>
      </p:sp>
      <p:pic>
        <p:nvPicPr>
          <p:cNvPr id="3" name="Content Placeholder 5"/>
          <p:cNvPicPr>
            <a:picLocks noChangeAspect="1"/>
          </p:cNvPicPr>
          <p:nvPr/>
        </p:nvPicPr>
        <p:blipFill>
          <a:blip r:embed="rId3">
            <a:lum/>
            <a:alphaModFix/>
          </a:blip>
          <a:srcRect/>
          <a:stretch>
            <a:fillRect/>
          </a:stretch>
        </p:blipFill>
        <p:spPr>
          <a:xfrm rot="10800000">
            <a:off x="833761" y="1600560"/>
            <a:ext cx="3285719" cy="4525560"/>
          </a:xfrm>
          <a:prstGeom prst="rect">
            <a:avLst/>
          </a:prstGeom>
          <a:noFill/>
          <a:ln>
            <a:noFill/>
          </a:ln>
        </p:spPr>
      </p:pic>
      <p:sp>
        <p:nvSpPr>
          <p:cNvPr id="4"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561"/>
              </a:spcBef>
              <a:buNone/>
              <a:tabLst>
                <a:tab pos="0" algn="l"/>
              </a:tabLst>
            </a:pPr>
            <a:r>
              <a:rPr lang="en-GB" sz="1200" dirty="0" smtClean="0"/>
              <a:t>Address</a:t>
            </a:r>
            <a:r>
              <a:rPr lang="en-GB" sz="1200" dirty="0"/>
              <a:t>: </a:t>
            </a:r>
            <a:r>
              <a:rPr lang="en-GB" sz="1200" dirty="0" err="1"/>
              <a:t>Plumford</a:t>
            </a:r>
            <a:r>
              <a:rPr lang="en-GB" sz="1200" dirty="0"/>
              <a:t> Farm Cottages, Ospringe.</a:t>
            </a:r>
          </a:p>
          <a:p>
            <a:pPr marL="0" lvl="0" indent="0">
              <a:spcBef>
                <a:spcPts val="961"/>
              </a:spcBef>
              <a:buNone/>
              <a:tabLst>
                <a:tab pos="0" algn="l"/>
              </a:tabLst>
            </a:pPr>
            <a:r>
              <a:rPr lang="en-GB" sz="1200" dirty="0"/>
              <a:t> </a:t>
            </a:r>
            <a:r>
              <a:rPr lang="en-GB" sz="1200" dirty="0" smtClean="0"/>
              <a:t>Parents</a:t>
            </a:r>
            <a:r>
              <a:rPr lang="en-GB" sz="1200" dirty="0"/>
              <a:t>: Mr &amp; Mrs W. </a:t>
            </a:r>
            <a:r>
              <a:rPr lang="en-GB" sz="1200" dirty="0" smtClean="0"/>
              <a:t>Care</a:t>
            </a:r>
          </a:p>
          <a:p>
            <a:pPr marL="0" lvl="0" indent="0">
              <a:spcBef>
                <a:spcPts val="961"/>
              </a:spcBef>
              <a:buNone/>
              <a:tabLst>
                <a:tab pos="0" algn="l"/>
              </a:tabLst>
            </a:pPr>
            <a:r>
              <a:rPr lang="en-GB" sz="1200" dirty="0" smtClean="0"/>
              <a:t>Rank</a:t>
            </a:r>
            <a:r>
              <a:rPr lang="en-GB" sz="1200" dirty="0"/>
              <a:t>: Able Seaman, Royal Navy</a:t>
            </a:r>
          </a:p>
          <a:p>
            <a:pPr marL="0" lvl="0" indent="0">
              <a:spcBef>
                <a:spcPts val="961"/>
              </a:spcBef>
              <a:buNone/>
              <a:tabLst>
                <a:tab pos="0" algn="l"/>
              </a:tabLst>
            </a:pPr>
            <a:r>
              <a:rPr lang="en-GB" sz="1200" dirty="0"/>
              <a:t> </a:t>
            </a:r>
            <a:r>
              <a:rPr lang="en-GB" sz="1200" dirty="0" smtClean="0"/>
              <a:t>Ship</a:t>
            </a:r>
            <a:r>
              <a:rPr lang="en-GB" sz="1200" dirty="0"/>
              <a:t>: HMS Pelican.</a:t>
            </a:r>
          </a:p>
          <a:p>
            <a:pPr marL="0" lvl="0" indent="0">
              <a:spcBef>
                <a:spcPts val="961"/>
              </a:spcBef>
              <a:buNone/>
              <a:tabLst>
                <a:tab pos="0" algn="l"/>
              </a:tabLst>
            </a:pPr>
            <a:r>
              <a:rPr lang="en-GB" sz="1200" dirty="0"/>
              <a:t> </a:t>
            </a:r>
            <a:r>
              <a:rPr lang="en-GB" sz="1200" dirty="0" smtClean="0"/>
              <a:t>S</a:t>
            </a:r>
            <a:r>
              <a:rPr lang="en-GB" sz="1200" b="1" u="sng" dirty="0" smtClean="0"/>
              <a:t>ummary</a:t>
            </a:r>
            <a:endParaRPr lang="en-GB" sz="1200" b="1" u="sng" dirty="0"/>
          </a:p>
          <a:p>
            <a:pPr marL="0" lvl="0" indent="0">
              <a:spcBef>
                <a:spcPts val="1120"/>
              </a:spcBef>
              <a:buNone/>
              <a:tabLst>
                <a:tab pos="0" algn="l"/>
              </a:tabLst>
            </a:pPr>
            <a:r>
              <a:rPr lang="en-GB" sz="1200" dirty="0"/>
              <a:t>After leaving </a:t>
            </a:r>
            <a:r>
              <a:rPr lang="en-GB" sz="1200" dirty="0" smtClean="0"/>
              <a:t> </a:t>
            </a:r>
            <a:r>
              <a:rPr lang="en-GB" sz="1200" dirty="0" err="1" smtClean="0"/>
              <a:t>Lynsted</a:t>
            </a:r>
            <a:r>
              <a:rPr lang="en-GB" sz="1200" dirty="0" smtClean="0"/>
              <a:t> </a:t>
            </a:r>
            <a:r>
              <a:rPr lang="en-GB" sz="1200" dirty="0"/>
              <a:t>School, Douglas was employed in farm work. He joined the Royal Navy in 1938 aged 17. His ship the sloop HMS Pelican was badly damaged off </a:t>
            </a:r>
            <a:r>
              <a:rPr lang="en-GB" sz="1200" dirty="0" err="1"/>
              <a:t>Narvik</a:t>
            </a:r>
            <a:r>
              <a:rPr lang="en-GB" sz="1200" dirty="0"/>
              <a:t>, Norway during an enemy air attack whilst on convoy duty. Possibly it was this engagement where he lost his life. Douglas enjoyed sport, and played for his ship’s football team.</a:t>
            </a:r>
          </a:p>
          <a:p>
            <a:pPr marL="0" lvl="0" indent="0">
              <a:spcBef>
                <a:spcPts val="1120"/>
              </a:spcBef>
              <a:buNone/>
              <a:tabLst>
                <a:tab pos="0" algn="l"/>
              </a:tabLst>
            </a:pPr>
            <a:r>
              <a:rPr lang="en-GB" sz="1200" dirty="0"/>
              <a:t>The crippled HMS Pelican was later towed all the way back to Chatham Dockyard for repair and survived the war</a:t>
            </a:r>
            <a:r>
              <a:rPr lang="en-GB" sz="1200" dirty="0" smtClean="0"/>
              <a:t>.</a:t>
            </a:r>
            <a:endParaRPr lang="en-GB" sz="1200" dirty="0"/>
          </a:p>
          <a:p>
            <a:pPr marL="0" lvl="0" indent="0">
              <a:spcBef>
                <a:spcPts val="961"/>
              </a:spcBef>
              <a:buNone/>
              <a:tabLst>
                <a:tab pos="0" algn="l"/>
              </a:tabLst>
            </a:pPr>
            <a:r>
              <a:rPr lang="en-GB" sz="1200" u="sng" dirty="0"/>
              <a:t>References</a:t>
            </a:r>
          </a:p>
          <a:p>
            <a:pPr marL="0" lvl="0" indent="0">
              <a:spcBef>
                <a:spcPts val="961"/>
              </a:spcBef>
              <a:buNone/>
              <a:tabLst>
                <a:tab pos="0" algn="l"/>
              </a:tabLst>
            </a:pPr>
            <a:r>
              <a:rPr lang="en-GB" sz="1200" dirty="0"/>
              <a:t>The War Years 1939-1945 in Faversham and District, page 71*.</a:t>
            </a:r>
          </a:p>
          <a:p>
            <a:pPr marL="0" lvl="0" indent="0">
              <a:spcBef>
                <a:spcPts val="961"/>
              </a:spcBef>
              <a:buNone/>
              <a:tabLst>
                <a:tab pos="0" algn="l"/>
              </a:tabLst>
            </a:pPr>
            <a:r>
              <a:rPr lang="en-GB" sz="1200" dirty="0"/>
              <a:t>Faversham News 03.05.1940 page 1 – Obituary*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10;CHRISTOPHER HIGHAM CURLING (1918 – 02 December 1942, age 24)&#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a:xfrm>
            <a:off x="827640" y="260640"/>
            <a:ext cx="8229240" cy="1142640"/>
          </a:xfrm>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sz="4000" dirty="0"/>
              <a:t>CHRISTOPHER HIGHAM CURLING (1918 – 02 December 1942, age 24)</a:t>
            </a:r>
            <a:br>
              <a:rPr lang="en-GB" sz="4000" dirty="0"/>
            </a:br>
            <a:endParaRPr lang="en-GB" sz="4000" dirty="0"/>
          </a:p>
        </p:txBody>
      </p:sp>
      <p:sp>
        <p:nvSpPr>
          <p:cNvPr id="3"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561"/>
              </a:spcBef>
              <a:buNone/>
              <a:tabLst>
                <a:tab pos="0" algn="l"/>
              </a:tabLst>
            </a:pPr>
            <a:r>
              <a:rPr lang="en-GB" sz="1050" dirty="0" smtClean="0"/>
              <a:t>Address</a:t>
            </a:r>
            <a:r>
              <a:rPr lang="en-GB" sz="1050" dirty="0"/>
              <a:t>: Perry Court, </a:t>
            </a:r>
            <a:r>
              <a:rPr lang="en-GB" sz="1050" dirty="0" smtClean="0"/>
              <a:t>Faversham</a:t>
            </a:r>
            <a:endParaRPr lang="en-GB" sz="1050" dirty="0"/>
          </a:p>
          <a:p>
            <a:pPr marL="0" lvl="0" indent="0">
              <a:spcBef>
                <a:spcPts val="561"/>
              </a:spcBef>
              <a:buNone/>
              <a:tabLst>
                <a:tab pos="0" algn="l"/>
              </a:tabLst>
            </a:pPr>
            <a:r>
              <a:rPr lang="en-GB" sz="1050" dirty="0"/>
              <a:t>Family: John and Ethel Curling (parents). Hugh Curling (brother</a:t>
            </a:r>
            <a:r>
              <a:rPr lang="en-GB" sz="1050" dirty="0" smtClean="0"/>
              <a:t>)</a:t>
            </a:r>
            <a:endParaRPr lang="en-GB" sz="1050" dirty="0"/>
          </a:p>
          <a:p>
            <a:pPr marL="0" lvl="0" indent="0">
              <a:spcBef>
                <a:spcPts val="561"/>
              </a:spcBef>
              <a:buNone/>
              <a:tabLst>
                <a:tab pos="0" algn="l"/>
              </a:tabLst>
            </a:pPr>
            <a:r>
              <a:rPr lang="en-GB" sz="1050" dirty="0"/>
              <a:t>Rank: Flight Sergeant, Royal Air Force Volunteer Reserve (number 748682</a:t>
            </a:r>
            <a:r>
              <a:rPr lang="en-GB" sz="1050" dirty="0" smtClean="0"/>
              <a:t>)</a:t>
            </a:r>
            <a:endParaRPr lang="en-GB" sz="1050" dirty="0"/>
          </a:p>
          <a:p>
            <a:pPr marL="0" lvl="0" indent="0">
              <a:spcBef>
                <a:spcPts val="561"/>
              </a:spcBef>
              <a:buNone/>
              <a:tabLst>
                <a:tab pos="0" algn="l"/>
              </a:tabLst>
            </a:pPr>
            <a:r>
              <a:rPr lang="en-GB" sz="1050" dirty="0"/>
              <a:t>R.A.F. Squadron: </a:t>
            </a:r>
            <a:r>
              <a:rPr lang="en-GB" sz="1050" dirty="0" smtClean="0"/>
              <a:t>160</a:t>
            </a:r>
            <a:endParaRPr lang="en-GB" sz="2800" dirty="0"/>
          </a:p>
          <a:p>
            <a:pPr marL="0" lvl="0" indent="0">
              <a:spcBef>
                <a:spcPts val="561"/>
              </a:spcBef>
              <a:buNone/>
              <a:tabLst>
                <a:tab pos="0" algn="l"/>
              </a:tabLst>
            </a:pPr>
            <a:r>
              <a:rPr lang="en-GB" sz="1100" dirty="0"/>
              <a:t>Commemorated: </a:t>
            </a:r>
            <a:r>
              <a:rPr lang="en-GB" sz="1100" dirty="0" err="1"/>
              <a:t>Fayid</a:t>
            </a:r>
            <a:r>
              <a:rPr lang="en-GB" sz="1100" dirty="0"/>
              <a:t> War Cemetery, I.B.23 Egypt. Personal inscription: ‘His ways are ways of pleasantness and all his paths are peace (after Proverbs 111.17</a:t>
            </a:r>
            <a:r>
              <a:rPr lang="en-GB" sz="1100" dirty="0" smtClean="0"/>
              <a:t>)’</a:t>
            </a:r>
            <a:endParaRPr lang="en-GB" sz="2800" dirty="0"/>
          </a:p>
          <a:p>
            <a:pPr marL="0" lvl="0" indent="0">
              <a:spcBef>
                <a:spcPts val="561"/>
              </a:spcBef>
              <a:buNone/>
              <a:tabLst>
                <a:tab pos="0" algn="l"/>
              </a:tabLst>
            </a:pPr>
            <a:r>
              <a:rPr lang="en-GB" sz="1100" b="1" dirty="0"/>
              <a:t>Summary and comment</a:t>
            </a:r>
          </a:p>
          <a:p>
            <a:pPr marL="0" lvl="0" indent="0">
              <a:spcBef>
                <a:spcPts val="561"/>
              </a:spcBef>
              <a:buNone/>
              <a:tabLst>
                <a:tab pos="0" algn="l"/>
              </a:tabLst>
            </a:pPr>
            <a:r>
              <a:rPr lang="en-GB" sz="1100" dirty="0"/>
              <a:t>For the period 11.06.1942 to 16.09.1942, 160 Squadron was based at </a:t>
            </a:r>
            <a:r>
              <a:rPr lang="en-GB" sz="1100" dirty="0" err="1"/>
              <a:t>Fayid</a:t>
            </a:r>
            <a:r>
              <a:rPr lang="en-GB" sz="1100" dirty="0"/>
              <a:t> in Egypt. From here they flew long range heavy bombing and reconnaissance missions to targets in Crete and Libya. The Squadron flew the American ‘Consolidated Liberator’ plane. One can only speculate that Christopher was wounded or injured during a mission with the plane managing to return to an Allied airfield. He died at 19 General Hospital, Middle East on 02.12.1942</a:t>
            </a:r>
            <a:r>
              <a:rPr lang="en-GB" sz="1100" dirty="0" smtClean="0"/>
              <a:t>.</a:t>
            </a:r>
            <a:endParaRPr lang="en-GB" sz="1100" dirty="0"/>
          </a:p>
          <a:p>
            <a:pPr marL="0" lvl="0" indent="0">
              <a:spcBef>
                <a:spcPts val="561"/>
              </a:spcBef>
              <a:buNone/>
              <a:tabLst>
                <a:tab pos="0" algn="l"/>
              </a:tabLst>
            </a:pPr>
            <a:r>
              <a:rPr lang="en-GB" sz="1100" dirty="0"/>
              <a:t>References</a:t>
            </a:r>
          </a:p>
          <a:p>
            <a:pPr marL="0" lvl="0" indent="0">
              <a:spcBef>
                <a:spcPts val="561"/>
              </a:spcBef>
              <a:buNone/>
              <a:tabLst>
                <a:tab pos="0" algn="l"/>
              </a:tabLst>
            </a:pPr>
            <a:r>
              <a:rPr lang="en-GB" sz="1100" dirty="0" err="1"/>
              <a:t>en.wikipedia</a:t>
            </a:r>
            <a:r>
              <a:rPr lang="en-GB" sz="1100" dirty="0"/>
              <a:t> (‘No. 160 Squadron RAF’)</a:t>
            </a:r>
          </a:p>
          <a:p>
            <a:pPr marL="0" lvl="0" indent="0">
              <a:spcBef>
                <a:spcPts val="561"/>
              </a:spcBef>
              <a:buNone/>
              <a:tabLst>
                <a:tab pos="0" algn="l"/>
              </a:tabLst>
            </a:pPr>
            <a:r>
              <a:rPr lang="en-GB" sz="1100" dirty="0"/>
              <a:t>Faversham News 11.12.42 page 5, deaths column*</a:t>
            </a:r>
          </a:p>
          <a:p>
            <a:pPr marL="0" lvl="0" indent="0">
              <a:spcBef>
                <a:spcPts val="561"/>
              </a:spcBef>
              <a:buNone/>
              <a:tabLst>
                <a:tab pos="0" algn="l"/>
              </a:tabLst>
            </a:pPr>
            <a:r>
              <a:rPr lang="en-GB" sz="1100" dirty="0"/>
              <a:t>Cwgc.org</a:t>
            </a:r>
          </a:p>
          <a:p>
            <a:pPr marL="0" lvl="0" indent="0">
              <a:spcBef>
                <a:spcPts val="561"/>
              </a:spcBef>
              <a:buNone/>
              <a:tabLst>
                <a:tab pos="0" algn="l"/>
              </a:tabLst>
            </a:pPr>
            <a:endParaRPr lang="en-GB" sz="2800" dirty="0"/>
          </a:p>
        </p:txBody>
      </p:sp>
      <p:sp>
        <p:nvSpPr>
          <p:cNvPr id="4" name="Content Placeholder 6"/>
          <p:cNvSpPr txBox="1">
            <a:spLocks noGrp="1"/>
          </p:cNvSpPr>
          <p:nvPr>
            <p:ph type="body" idx="4294967295"/>
          </p:nvPr>
        </p:nvSpPr>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10;ALBERT VICTOR HOGBEN &#10;(1923 to 20 October 1944) age 21&#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sz="4000" dirty="0"/>
              <a:t>ALBERT VICTOR HOGBEN </a:t>
            </a:r>
            <a:br>
              <a:rPr lang="en-GB" sz="4000" dirty="0"/>
            </a:br>
            <a:r>
              <a:rPr lang="en-GB" sz="4000" dirty="0"/>
              <a:t>(1923 to 20 October 1944) age 21</a:t>
            </a:r>
            <a:br>
              <a:rPr lang="en-GB" sz="4000" dirty="0"/>
            </a:br>
            <a:endParaRPr lang="en-GB" sz="4000" dirty="0"/>
          </a:p>
        </p:txBody>
      </p:sp>
      <p:sp>
        <p:nvSpPr>
          <p:cNvPr id="3" name="Content Placeholder 3"/>
          <p:cNvSpPr txBox="1">
            <a:spLocks noGrp="1"/>
          </p:cNvSpPr>
          <p:nvPr>
            <p:ph type="body" idx="4294967295"/>
          </p:nvPr>
        </p:nvSpPr>
        <p:spPr>
          <a:xfrm>
            <a:off x="4648320" y="1484784"/>
            <a:ext cx="4038119" cy="4824536"/>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561"/>
              </a:spcBef>
              <a:buNone/>
              <a:tabLst>
                <a:tab pos="0" algn="l"/>
              </a:tabLst>
            </a:pPr>
            <a:r>
              <a:rPr lang="en-GB" sz="1200" dirty="0" smtClean="0"/>
              <a:t>Address</a:t>
            </a:r>
            <a:r>
              <a:rPr lang="en-GB" sz="1200" dirty="0"/>
              <a:t>: </a:t>
            </a:r>
            <a:r>
              <a:rPr lang="en-GB" sz="1200" dirty="0" err="1"/>
              <a:t>Tinshop</a:t>
            </a:r>
            <a:r>
              <a:rPr lang="en-GB" sz="1200" dirty="0"/>
              <a:t> Hill, </a:t>
            </a:r>
            <a:r>
              <a:rPr lang="en-GB" sz="1200" dirty="0" err="1"/>
              <a:t>Bysing</a:t>
            </a:r>
            <a:r>
              <a:rPr lang="en-GB" sz="1200" dirty="0"/>
              <a:t> Wood, </a:t>
            </a:r>
            <a:r>
              <a:rPr lang="en-GB" sz="1200" dirty="0" smtClean="0"/>
              <a:t>Faversham</a:t>
            </a:r>
            <a:endParaRPr lang="en-GB" sz="1200" dirty="0"/>
          </a:p>
          <a:p>
            <a:pPr marL="0" lvl="0" indent="0">
              <a:spcBef>
                <a:spcPts val="720"/>
              </a:spcBef>
              <a:buNone/>
              <a:tabLst>
                <a:tab pos="0" algn="l"/>
              </a:tabLst>
            </a:pPr>
            <a:r>
              <a:rPr lang="en-GB" sz="1200" dirty="0"/>
              <a:t>Family: Parents Harold and Frances </a:t>
            </a:r>
            <a:r>
              <a:rPr lang="en-GB" sz="1200" dirty="0" err="1"/>
              <a:t>Hogben</a:t>
            </a:r>
            <a:r>
              <a:rPr lang="en-GB" sz="1200" dirty="0"/>
              <a:t>. Older brother and younger brother Sydney</a:t>
            </a:r>
            <a:r>
              <a:rPr lang="en-GB" sz="1200" dirty="0" smtClean="0"/>
              <a:t>.</a:t>
            </a:r>
            <a:r>
              <a:rPr lang="en-GB" sz="1200" dirty="0"/>
              <a:t> </a:t>
            </a:r>
          </a:p>
          <a:p>
            <a:pPr marL="0" lvl="0" indent="0">
              <a:spcBef>
                <a:spcPts val="720"/>
              </a:spcBef>
              <a:buNone/>
              <a:tabLst>
                <a:tab pos="0" algn="l"/>
              </a:tabLst>
            </a:pPr>
            <a:r>
              <a:rPr lang="en-GB" sz="1200" dirty="0"/>
              <a:t>Rank: Fusilier, service number 14551767. Service record: The Buffs, Royal Fusiliers (City of London</a:t>
            </a:r>
            <a:r>
              <a:rPr lang="en-GB" sz="1200" dirty="0" smtClean="0"/>
              <a:t>)</a:t>
            </a:r>
            <a:r>
              <a:rPr lang="en-GB" sz="1200" dirty="0"/>
              <a:t> </a:t>
            </a:r>
          </a:p>
          <a:p>
            <a:pPr marL="0" lvl="0" indent="0">
              <a:spcBef>
                <a:spcPts val="720"/>
              </a:spcBef>
              <a:buNone/>
              <a:tabLst>
                <a:tab pos="0" algn="l"/>
              </a:tabLst>
            </a:pPr>
            <a:r>
              <a:rPr lang="en-GB" sz="1200" dirty="0"/>
              <a:t>Commemorated: Cesena War Cemetery 11.F.12., Italy</a:t>
            </a:r>
            <a:r>
              <a:rPr lang="en-GB" sz="1200" dirty="0" smtClean="0"/>
              <a:t>.</a:t>
            </a:r>
            <a:r>
              <a:rPr lang="en-GB" sz="1200" dirty="0"/>
              <a:t> </a:t>
            </a:r>
          </a:p>
          <a:p>
            <a:pPr marL="0" lvl="0" indent="0">
              <a:spcBef>
                <a:spcPts val="720"/>
              </a:spcBef>
              <a:buNone/>
              <a:tabLst>
                <a:tab pos="0" algn="l"/>
              </a:tabLst>
            </a:pPr>
            <a:r>
              <a:rPr lang="en-GB" sz="1200" dirty="0"/>
              <a:t>Personal inscription: </a:t>
            </a:r>
            <a:r>
              <a:rPr lang="en-GB" sz="1200" i="1" dirty="0"/>
              <a:t>‘One of the bravest one of the best while doing his duty God took him to rest</a:t>
            </a:r>
            <a:r>
              <a:rPr lang="en-GB" sz="1200" i="1" dirty="0" smtClean="0"/>
              <a:t>.’</a:t>
            </a:r>
            <a:r>
              <a:rPr lang="en-GB" sz="1200" dirty="0"/>
              <a:t> </a:t>
            </a:r>
          </a:p>
          <a:p>
            <a:pPr marL="0" lvl="0" indent="0">
              <a:spcBef>
                <a:spcPts val="720"/>
              </a:spcBef>
              <a:buNone/>
              <a:tabLst>
                <a:tab pos="0" algn="l"/>
              </a:tabLst>
            </a:pPr>
            <a:r>
              <a:rPr lang="en-GB" sz="1200" u="sng" dirty="0" smtClean="0"/>
              <a:t>References</a:t>
            </a:r>
            <a:endParaRPr lang="en-GB" sz="1200" u="sng" dirty="0"/>
          </a:p>
          <a:p>
            <a:pPr marL="0" lvl="0" indent="0">
              <a:spcBef>
                <a:spcPts val="720"/>
              </a:spcBef>
              <a:buNone/>
              <a:tabLst>
                <a:tab pos="0" algn="l"/>
              </a:tabLst>
            </a:pPr>
            <a:r>
              <a:rPr lang="en-GB" sz="1200" dirty="0"/>
              <a:t>The War years 1939-1945 in Faversham and District, page 78*.</a:t>
            </a:r>
          </a:p>
          <a:p>
            <a:pPr marL="0" lvl="0" indent="0">
              <a:spcBef>
                <a:spcPts val="720"/>
              </a:spcBef>
              <a:buNone/>
              <a:tabLst>
                <a:tab pos="0" algn="l"/>
              </a:tabLst>
            </a:pPr>
            <a:r>
              <a:rPr lang="en-GB" sz="1200" dirty="0"/>
              <a:t>cwgc.org</a:t>
            </a:r>
          </a:p>
          <a:p>
            <a:pPr marL="0" lvl="0" indent="0">
              <a:spcBef>
                <a:spcPts val="720"/>
              </a:spcBef>
              <a:buNone/>
              <a:tabLst>
                <a:tab pos="0" algn="l"/>
              </a:tabLst>
            </a:pPr>
            <a:r>
              <a:rPr lang="en-GB" sz="1200" dirty="0"/>
              <a:t>Faversham News:</a:t>
            </a:r>
          </a:p>
          <a:p>
            <a:pPr marL="0" lvl="0" indent="0">
              <a:spcBef>
                <a:spcPts val="720"/>
              </a:spcBef>
              <a:buNone/>
              <a:tabLst>
                <a:tab pos="0" algn="l"/>
              </a:tabLst>
            </a:pPr>
            <a:r>
              <a:rPr lang="en-GB" sz="1200" dirty="0"/>
              <a:t>01.12.1944 page 1 Obituary*</a:t>
            </a:r>
          </a:p>
          <a:p>
            <a:pPr marL="0" lvl="0" indent="0">
              <a:spcBef>
                <a:spcPts val="720"/>
              </a:spcBef>
              <a:buNone/>
              <a:tabLst>
                <a:tab pos="0" algn="l"/>
              </a:tabLst>
            </a:pPr>
            <a:r>
              <a:rPr lang="en-GB" sz="1200" dirty="0"/>
              <a:t>19.10.1945 page 7 In memoriam</a:t>
            </a:r>
          </a:p>
          <a:p>
            <a:pPr marL="0" lvl="0" indent="0">
              <a:spcBef>
                <a:spcPts val="720"/>
              </a:spcBef>
              <a:buNone/>
              <a:tabLst>
                <a:tab pos="0" algn="l"/>
              </a:tabLst>
            </a:pPr>
            <a:r>
              <a:rPr lang="en-GB" sz="1200" dirty="0"/>
              <a:t>18.10.1946 page 5 In memoriam</a:t>
            </a:r>
          </a:p>
          <a:p>
            <a:pPr marL="0" lvl="0" indent="0">
              <a:spcBef>
                <a:spcPts val="720"/>
              </a:spcBef>
              <a:buNone/>
              <a:tabLst>
                <a:tab pos="0" algn="l"/>
              </a:tabLst>
            </a:pPr>
            <a:r>
              <a:rPr lang="en-GB" sz="1200" dirty="0"/>
              <a:t>17.10.1947 page 3 In memoriam*</a:t>
            </a:r>
          </a:p>
          <a:p>
            <a:pPr marL="0" lvl="0" indent="0">
              <a:spcBef>
                <a:spcPts val="561"/>
              </a:spcBef>
              <a:buNone/>
              <a:tabLst>
                <a:tab pos="0" algn="l"/>
              </a:tabLst>
            </a:pPr>
            <a:endParaRPr lang="en-GB" sz="1200" dirty="0"/>
          </a:p>
        </p:txBody>
      </p:sp>
      <p:pic>
        <p:nvPicPr>
          <p:cNvPr id="4" name="Picture 3"/>
          <p:cNvPicPr>
            <a:picLocks noChangeAspect="1"/>
          </p:cNvPicPr>
          <p:nvPr/>
        </p:nvPicPr>
        <p:blipFill>
          <a:blip r:embed="rId3">
            <a:lum/>
            <a:alphaModFix/>
          </a:blip>
          <a:srcRect/>
          <a:stretch>
            <a:fillRect/>
          </a:stretch>
        </p:blipFill>
        <p:spPr>
          <a:xfrm>
            <a:off x="833399" y="1601280"/>
            <a:ext cx="3285719" cy="4523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ts val="720"/>
              </a:spcBef>
              <a:buNone/>
              <a:tabLst>
                <a:tab pos="0" algn="l"/>
              </a:tabLst>
            </a:pPr>
            <a:r>
              <a:rPr lang="en-GB" sz="2000" u="sng" dirty="0"/>
              <a:t>Summary</a:t>
            </a:r>
          </a:p>
          <a:p>
            <a:pPr marL="0" lvl="0" indent="0">
              <a:spcBef>
                <a:spcPts val="720"/>
              </a:spcBef>
              <a:buNone/>
              <a:tabLst>
                <a:tab pos="0" algn="l"/>
              </a:tabLst>
            </a:pPr>
            <a:r>
              <a:rPr lang="en-GB" sz="2000" dirty="0"/>
              <a:t>Albert attended </a:t>
            </a:r>
            <a:r>
              <a:rPr lang="en-GB" sz="2000" dirty="0" err="1"/>
              <a:t>Davington</a:t>
            </a:r>
            <a:r>
              <a:rPr lang="en-GB" sz="2000" dirty="0"/>
              <a:t> School and belonged to the Cubs before graduating to the Scouts. On leaving school he was apprenticed at the Short Brothers factory in Sheerness.</a:t>
            </a:r>
          </a:p>
          <a:p>
            <a:pPr marL="0" lvl="0" indent="0">
              <a:spcBef>
                <a:spcPts val="720"/>
              </a:spcBef>
              <a:buNone/>
              <a:tabLst>
                <a:tab pos="0" algn="l"/>
              </a:tabLst>
            </a:pPr>
            <a:r>
              <a:rPr lang="en-GB" sz="2000" dirty="0"/>
              <a:t>In about 1943 he joined The Buffs and in October was posted to Italy. Albert was involved in the Allies’ campaign to push north westwards up the Italian mainland. At times the Allies experienced fierce resistance from the enemy and at one stage Albert was hospitalised with head wounds.</a:t>
            </a:r>
          </a:p>
          <a:p>
            <a:pPr marL="0" lvl="0" indent="0">
              <a:spcBef>
                <a:spcPts val="720"/>
              </a:spcBef>
              <a:buNone/>
              <a:tabLst>
                <a:tab pos="0" algn="l"/>
              </a:tabLst>
            </a:pPr>
            <a:r>
              <a:rPr lang="en-GB" sz="2000" dirty="0"/>
              <a:t>On recovery, he was drafted to the Royal Fusiliers. In December 1944 the Faversham News reported ‘…while he was engaged in house to house fighting an enemy tank got a direct hit on a house and he received the severe wounds from which he died.’ This apparently took place at </a:t>
            </a:r>
            <a:r>
              <a:rPr lang="en-GB" sz="2000" dirty="0" err="1"/>
              <a:t>Calisise</a:t>
            </a:r>
            <a:r>
              <a:rPr lang="en-GB" sz="2000" dirty="0"/>
              <a:t>.</a:t>
            </a:r>
          </a:p>
          <a:p>
            <a:pPr marL="0" lvl="0" indent="0">
              <a:spcBef>
                <a:spcPts val="720"/>
              </a:spcBef>
              <a:buNone/>
              <a:tabLst>
                <a:tab pos="0" algn="l"/>
              </a:tabLst>
            </a:pPr>
            <a:r>
              <a:rPr lang="en-GB" sz="2000" dirty="0"/>
              <a:t> </a:t>
            </a:r>
          </a:p>
          <a:p>
            <a:pPr marL="108000" indent="0">
              <a:buNone/>
            </a:pPr>
            <a:endParaRPr lang="en-GB" dirty="0"/>
          </a:p>
        </p:txBody>
      </p:sp>
      <p:sp>
        <p:nvSpPr>
          <p:cNvPr id="4" name="Title 3"/>
          <p:cNvSpPr>
            <a:spLocks noGrp="1"/>
          </p:cNvSpPr>
          <p:nvPr>
            <p:ph type="title"/>
          </p:nvPr>
        </p:nvSpPr>
        <p:spPr/>
        <p:txBody>
          <a:bodyPr/>
          <a:lstStyle/>
          <a:p>
            <a:pPr>
              <a:buNone/>
            </a:pPr>
            <a:r>
              <a:rPr lang="en-GB" sz="4000" dirty="0" smtClean="0"/>
              <a:t/>
            </a:r>
            <a:br>
              <a:rPr lang="en-GB" sz="4000" dirty="0" smtClean="0"/>
            </a:br>
            <a:r>
              <a:rPr lang="en-GB" sz="4000" dirty="0" smtClean="0"/>
              <a:t>ALBERT </a:t>
            </a:r>
            <a:r>
              <a:rPr lang="en-GB" sz="4000" dirty="0"/>
              <a:t>VICTOR HOGBEN </a:t>
            </a:r>
            <a:br>
              <a:rPr lang="en-GB" sz="4000" dirty="0"/>
            </a:br>
            <a:r>
              <a:rPr lang="en-GB" sz="4000" dirty="0"/>
              <a:t>(1923 to 20 October 1944) age 21</a:t>
            </a:r>
            <a:br>
              <a:rPr lang="en-GB" sz="4000" dirty="0"/>
            </a:br>
            <a:endParaRPr lang="en-GB" sz="4000" dirty="0"/>
          </a:p>
        </p:txBody>
      </p:sp>
    </p:spTree>
    <p:extLst>
      <p:ext uri="{BB962C8B-B14F-4D97-AF65-F5344CB8AC3E}">
        <p14:creationId xmlns:p14="http://schemas.microsoft.com/office/powerpoint/2010/main" val="277895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10;ROBERT ANTHONY ‘TONY’ HULSE (1917 – 28 April 1941, age 24)&#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sz="4000" dirty="0"/>
              <a:t>ROBERT ANTHONY ‘TONY’ HULSE (1917 – 28 April 1941, age 24)</a:t>
            </a:r>
            <a:br>
              <a:rPr lang="en-GB" sz="4000" dirty="0"/>
            </a:br>
            <a:endParaRPr lang="en-GB" sz="4000" dirty="0"/>
          </a:p>
        </p:txBody>
      </p:sp>
      <p:sp>
        <p:nvSpPr>
          <p:cNvPr id="3"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561"/>
              </a:spcBef>
              <a:buNone/>
              <a:tabLst>
                <a:tab pos="0" algn="l"/>
              </a:tabLst>
            </a:pPr>
            <a:r>
              <a:rPr lang="en-GB" sz="1400" dirty="0" smtClean="0"/>
              <a:t>Address</a:t>
            </a:r>
            <a:r>
              <a:rPr lang="en-GB" sz="1400" dirty="0"/>
              <a:t>: 80 Ospringe Road, </a:t>
            </a:r>
            <a:r>
              <a:rPr lang="en-GB" sz="1400" dirty="0" smtClean="0"/>
              <a:t>Faversham</a:t>
            </a:r>
            <a:endParaRPr lang="en-GB" sz="1400" dirty="0"/>
          </a:p>
          <a:p>
            <a:pPr marL="0" lvl="0" indent="0">
              <a:spcBef>
                <a:spcPts val="720"/>
              </a:spcBef>
              <a:buNone/>
              <a:tabLst>
                <a:tab pos="0" algn="l"/>
              </a:tabLst>
            </a:pPr>
            <a:r>
              <a:rPr lang="en-GB" sz="1400" dirty="0"/>
              <a:t>Family: </a:t>
            </a:r>
            <a:r>
              <a:rPr lang="en-GB" sz="1400" dirty="0" err="1"/>
              <a:t>Lieut</a:t>
            </a:r>
            <a:r>
              <a:rPr lang="en-GB" sz="1400" dirty="0"/>
              <a:t>-Colonel H. </a:t>
            </a:r>
            <a:r>
              <a:rPr lang="en-GB" sz="1400" dirty="0" err="1"/>
              <a:t>Hulse</a:t>
            </a:r>
            <a:r>
              <a:rPr lang="en-GB" sz="1400" dirty="0"/>
              <a:t> and Mrs </a:t>
            </a:r>
            <a:r>
              <a:rPr lang="en-GB" sz="1400" dirty="0" err="1"/>
              <a:t>Hulse</a:t>
            </a:r>
            <a:r>
              <a:rPr lang="en-GB" sz="1400" dirty="0"/>
              <a:t> (parents). Henry, Edward and Alexander (brothers</a:t>
            </a:r>
            <a:r>
              <a:rPr lang="en-GB" sz="1400" dirty="0" smtClean="0"/>
              <a:t>).</a:t>
            </a:r>
            <a:endParaRPr lang="en-GB" sz="1400" dirty="0"/>
          </a:p>
          <a:p>
            <a:pPr marL="0" lvl="0" indent="0">
              <a:spcBef>
                <a:spcPts val="720"/>
              </a:spcBef>
              <a:buNone/>
              <a:tabLst>
                <a:tab pos="0" algn="l"/>
              </a:tabLst>
            </a:pPr>
            <a:r>
              <a:rPr lang="en-GB" sz="1400" dirty="0"/>
              <a:t>Rank: Quarter-master, Merchant Navy. Ship: SS Port hardy (London), Port Line</a:t>
            </a:r>
            <a:r>
              <a:rPr lang="en-GB" sz="1400" dirty="0" smtClean="0"/>
              <a:t>.</a:t>
            </a:r>
            <a:endParaRPr lang="en-GB" sz="1400" dirty="0"/>
          </a:p>
          <a:p>
            <a:pPr marL="0" lvl="0" indent="0">
              <a:spcBef>
                <a:spcPts val="720"/>
              </a:spcBef>
              <a:buNone/>
              <a:tabLst>
                <a:tab pos="0" algn="l"/>
              </a:tabLst>
            </a:pPr>
            <a:r>
              <a:rPr lang="en-GB" sz="1400" dirty="0"/>
              <a:t>Commemorated: Tower Hill Memorial, Panel 83, U.K</a:t>
            </a:r>
            <a:r>
              <a:rPr lang="en-GB" sz="1400" dirty="0" smtClean="0"/>
              <a:t>.</a:t>
            </a:r>
            <a:endParaRPr lang="en-GB" sz="1400" dirty="0"/>
          </a:p>
          <a:p>
            <a:pPr marL="0" lvl="0" indent="0">
              <a:spcBef>
                <a:spcPts val="720"/>
              </a:spcBef>
              <a:buNone/>
              <a:tabLst>
                <a:tab pos="0" algn="l"/>
              </a:tabLst>
            </a:pPr>
            <a:r>
              <a:rPr lang="en-GB" sz="1400" u="sng" dirty="0"/>
              <a:t>References</a:t>
            </a:r>
          </a:p>
          <a:p>
            <a:pPr marL="0" lvl="0" indent="0">
              <a:spcBef>
                <a:spcPts val="720"/>
              </a:spcBef>
              <a:buNone/>
              <a:tabLst>
                <a:tab pos="0" algn="l"/>
              </a:tabLst>
            </a:pPr>
            <a:r>
              <a:rPr lang="en-GB" sz="1400" dirty="0"/>
              <a:t>The War years 1939-1945 in Faversham and District, page 85*.</a:t>
            </a:r>
          </a:p>
          <a:p>
            <a:pPr marL="0" lvl="0" indent="0">
              <a:spcBef>
                <a:spcPts val="720"/>
              </a:spcBef>
              <a:buNone/>
              <a:tabLst>
                <a:tab pos="0" algn="l"/>
              </a:tabLst>
            </a:pPr>
            <a:r>
              <a:rPr lang="en-GB" sz="1400" dirty="0"/>
              <a:t>Cwgc.org</a:t>
            </a:r>
          </a:p>
          <a:p>
            <a:pPr marL="0" lvl="0" indent="0">
              <a:spcBef>
                <a:spcPts val="720"/>
              </a:spcBef>
              <a:buNone/>
              <a:tabLst>
                <a:tab pos="0" algn="l"/>
              </a:tabLst>
            </a:pPr>
            <a:r>
              <a:rPr lang="en-GB" sz="1400" dirty="0"/>
              <a:t>Shipwreckedmariners.org</a:t>
            </a:r>
          </a:p>
          <a:p>
            <a:pPr marL="0" lvl="0" indent="0">
              <a:spcBef>
                <a:spcPts val="720"/>
              </a:spcBef>
              <a:buNone/>
              <a:tabLst>
                <a:tab pos="0" algn="l"/>
              </a:tabLst>
            </a:pPr>
            <a:r>
              <a:rPr lang="en-GB" sz="1400" dirty="0"/>
              <a:t>Faversham News:</a:t>
            </a:r>
          </a:p>
          <a:p>
            <a:pPr marL="0" lvl="0" indent="0">
              <a:spcBef>
                <a:spcPts val="720"/>
              </a:spcBef>
              <a:buNone/>
              <a:tabLst>
                <a:tab pos="0" algn="l"/>
              </a:tabLst>
            </a:pPr>
            <a:r>
              <a:rPr lang="en-GB" sz="1400" dirty="0"/>
              <a:t>16.05.1941 page 1 – Obituary*.</a:t>
            </a:r>
          </a:p>
          <a:p>
            <a:pPr marL="0" lvl="0" indent="0">
              <a:spcBef>
                <a:spcPts val="720"/>
              </a:spcBef>
              <a:buNone/>
              <a:tabLst>
                <a:tab pos="0" algn="l"/>
              </a:tabLst>
            </a:pPr>
            <a:r>
              <a:rPr lang="en-GB" sz="1400" dirty="0"/>
              <a:t>30.05.1941 page 5 – Acknowledgement column*.</a:t>
            </a:r>
          </a:p>
          <a:p>
            <a:pPr marL="0" lvl="0" indent="0">
              <a:spcBef>
                <a:spcPts val="720"/>
              </a:spcBef>
              <a:buNone/>
              <a:tabLst>
                <a:tab pos="0" algn="l"/>
              </a:tabLst>
            </a:pPr>
            <a:r>
              <a:rPr lang="en-GB" sz="1400" dirty="0"/>
              <a:t>24.10.1941 page 5 - article ‘4 sons’*.</a:t>
            </a:r>
          </a:p>
          <a:p>
            <a:pPr marL="0" lvl="0" indent="0">
              <a:spcBef>
                <a:spcPts val="561"/>
              </a:spcBef>
              <a:buNone/>
              <a:tabLst>
                <a:tab pos="0" algn="l"/>
              </a:tabLst>
            </a:pPr>
            <a:endParaRPr lang="en-GB" sz="1400" dirty="0"/>
          </a:p>
        </p:txBody>
      </p:sp>
      <p:pic>
        <p:nvPicPr>
          <p:cNvPr id="4" name="Picture 2"/>
          <p:cNvPicPr>
            <a:picLocks noChangeAspect="1"/>
          </p:cNvPicPr>
          <p:nvPr/>
        </p:nvPicPr>
        <p:blipFill>
          <a:blip r:embed="rId3">
            <a:lum/>
            <a:alphaModFix/>
          </a:blip>
          <a:srcRect/>
          <a:stretch>
            <a:fillRect/>
          </a:stretch>
        </p:blipFill>
        <p:spPr>
          <a:xfrm>
            <a:off x="833399" y="1601280"/>
            <a:ext cx="3285719" cy="4523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ts val="720"/>
              </a:spcBef>
              <a:buNone/>
              <a:tabLst>
                <a:tab pos="0" algn="l"/>
              </a:tabLst>
            </a:pPr>
            <a:r>
              <a:rPr lang="en-GB" sz="1800" b="1" u="sng" dirty="0"/>
              <a:t>Summary</a:t>
            </a:r>
          </a:p>
          <a:p>
            <a:pPr marL="0" lvl="0" indent="0">
              <a:spcBef>
                <a:spcPts val="720"/>
              </a:spcBef>
              <a:buNone/>
              <a:tabLst>
                <a:tab pos="0" algn="l"/>
              </a:tabLst>
            </a:pPr>
            <a:r>
              <a:rPr lang="en-GB" sz="1800" dirty="0"/>
              <a:t> </a:t>
            </a:r>
          </a:p>
          <a:p>
            <a:pPr marL="0" lvl="0" indent="0">
              <a:spcBef>
                <a:spcPts val="720"/>
              </a:spcBef>
              <a:buNone/>
              <a:tabLst>
                <a:tab pos="0" algn="l"/>
              </a:tabLst>
            </a:pPr>
            <a:r>
              <a:rPr lang="en-GB" sz="1800" dirty="0"/>
              <a:t>Tony attended Faversham Grammar School during which time he was a member of Ospringe Church Choir. On leaving FGS, he enrolled at Gravesend Sea School. On completion there he went into the Merchant Navy. His last visit home was in October 1940, but could only stay for a few hours </a:t>
            </a:r>
            <a:r>
              <a:rPr lang="en-GB" sz="1800" dirty="0" smtClean="0"/>
              <a:t>before </a:t>
            </a:r>
            <a:r>
              <a:rPr lang="en-GB" sz="1800" dirty="0"/>
              <a:t>re-joining his ship in Liverpool.</a:t>
            </a:r>
          </a:p>
          <a:p>
            <a:pPr marL="0" lvl="0" indent="0">
              <a:spcBef>
                <a:spcPts val="720"/>
              </a:spcBef>
              <a:buNone/>
              <a:tabLst>
                <a:tab pos="0" algn="l"/>
              </a:tabLst>
            </a:pPr>
            <a:r>
              <a:rPr lang="en-GB" sz="1800" dirty="0"/>
              <a:t>The loss of the SS Port Hardy is described overleaf. Of the complement of 98 on board, 97 survived with Tony being the only casualty. The survivors were picked up by the British rescue ship ‘</a:t>
            </a:r>
            <a:r>
              <a:rPr lang="en-GB" sz="1800" dirty="0" err="1"/>
              <a:t>Zaafaran</a:t>
            </a:r>
            <a:r>
              <a:rPr lang="en-GB" sz="1800" dirty="0"/>
              <a:t>’</a:t>
            </a:r>
          </a:p>
          <a:p>
            <a:pPr marL="0" lvl="0" indent="0">
              <a:spcBef>
                <a:spcPts val="720"/>
              </a:spcBef>
              <a:buNone/>
              <a:tabLst>
                <a:tab pos="0" algn="l"/>
              </a:tabLst>
            </a:pPr>
            <a:r>
              <a:rPr lang="en-GB" sz="1800" dirty="0"/>
              <a:t>It was the German U Boat U96 that fired the torpedo that led to the sinking of SS Port Hardy. U96 was later sunk in Wilhelmshaven docks by the US Air Force. U96 was later made famous in </a:t>
            </a:r>
            <a:r>
              <a:rPr lang="en-GB" sz="1800" dirty="0" err="1"/>
              <a:t>Lothar</a:t>
            </a:r>
            <a:r>
              <a:rPr lang="en-GB" sz="1800" dirty="0"/>
              <a:t>-Gunther </a:t>
            </a:r>
            <a:r>
              <a:rPr lang="en-GB" sz="1800" dirty="0" err="1"/>
              <a:t>Bucheim’s</a:t>
            </a:r>
            <a:r>
              <a:rPr lang="en-GB" sz="1800" dirty="0"/>
              <a:t> 1973 best seller ‘Das boot’ and the 1981 Oscar-nominated film </a:t>
            </a:r>
            <a:r>
              <a:rPr lang="en-GB" sz="1800" dirty="0" smtClean="0"/>
              <a:t>adaption.</a:t>
            </a:r>
            <a:endParaRPr lang="en-GB" sz="1800" dirty="0"/>
          </a:p>
        </p:txBody>
      </p:sp>
      <p:sp>
        <p:nvSpPr>
          <p:cNvPr id="4" name="Title 3"/>
          <p:cNvSpPr>
            <a:spLocks noGrp="1"/>
          </p:cNvSpPr>
          <p:nvPr>
            <p:ph type="title"/>
          </p:nvPr>
        </p:nvSpPr>
        <p:spPr/>
        <p:txBody>
          <a:bodyPr/>
          <a:lstStyle/>
          <a:p>
            <a:pPr>
              <a:buNone/>
            </a:pPr>
            <a:r>
              <a:rPr lang="en-GB" sz="4000" dirty="0" smtClean="0"/>
              <a:t/>
            </a:r>
            <a:br>
              <a:rPr lang="en-GB" sz="4000" dirty="0" smtClean="0"/>
            </a:br>
            <a:r>
              <a:rPr lang="en-GB" sz="4000" dirty="0" smtClean="0"/>
              <a:t>ROBERT </a:t>
            </a:r>
            <a:r>
              <a:rPr lang="en-GB" sz="4000" dirty="0"/>
              <a:t>ANTHONY ‘TONY’ HULSE (1917 – 28 April 1941, age 24)</a:t>
            </a:r>
            <a:br>
              <a:rPr lang="en-GB" sz="4000" dirty="0"/>
            </a:br>
            <a:endParaRPr lang="en-GB" sz="4000" dirty="0"/>
          </a:p>
        </p:txBody>
      </p:sp>
    </p:spTree>
    <p:extLst>
      <p:ext uri="{BB962C8B-B14F-4D97-AF65-F5344CB8AC3E}">
        <p14:creationId xmlns:p14="http://schemas.microsoft.com/office/powerpoint/2010/main" val="36054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Title and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wo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2306</Words>
  <Application>Microsoft Office PowerPoint</Application>
  <PresentationFormat>On-screen Show (4:3)</PresentationFormat>
  <Paragraphs>261</Paragraphs>
  <Slides>26</Slides>
  <Notes>15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Title and Content</vt:lpstr>
      <vt:lpstr>Two Content</vt:lpstr>
      <vt:lpstr>Memorial and Biographies of those Listed 1939 -1945.</vt:lpstr>
      <vt:lpstr>GEORGE BUTTON  (1918 – 21 May 1940 age 21)</vt:lpstr>
      <vt:lpstr>GEORGE BUTTON  (1918 – 21 May 1940 age 21)</vt:lpstr>
      <vt:lpstr> DOUGLAS WILLIAM CARE  (1919 - May 1940 age 19) </vt:lpstr>
      <vt:lpstr> CHRISTOPHER HIGHAM CURLING (1918 – 02 December 1942, age 24) </vt:lpstr>
      <vt:lpstr> ALBERT VICTOR HOGBEN  (1923 to 20 October 1944) age 21 </vt:lpstr>
      <vt:lpstr> ALBERT VICTOR HOGBEN  (1923 to 20 October 1944) age 21 </vt:lpstr>
      <vt:lpstr> ROBERT ANTHONY ‘TONY’ HULSE (1917 – 28 April 1941, age 24) </vt:lpstr>
      <vt:lpstr> ROBERT ANTHONY ‘TONY’ HULSE (1917 – 28 April 1941, age 24) </vt:lpstr>
      <vt:lpstr> ALFRED MAY  (1925 – 11 April 1943, age 21). </vt:lpstr>
      <vt:lpstr>ALFRED MAY  (1925 – 11 April 1943, age 21).</vt:lpstr>
      <vt:lpstr> JOHN ‘Jack’ READ  (1914 - 01/02/1945, age 30) </vt:lpstr>
      <vt:lpstr> JOHN ‘Jack’ READ  (1914 - 01/02/1945, age 30) </vt:lpstr>
      <vt:lpstr> RONALD HENRY PHILPOTT**  (1922-31 January 1945, age 22) </vt:lpstr>
      <vt:lpstr> RONALD HENRY PHILPOTT**  (1922-31 January 1945, age 22) </vt:lpstr>
      <vt:lpstr>James Alec Sellen</vt:lpstr>
      <vt:lpstr> GEORGE ALEC TERRY  (1920 to 29 October 1943 age 23). </vt:lpstr>
      <vt:lpstr>GEORGE ALEC TERRY  (1920 to 29 October 1943 age 23).</vt:lpstr>
      <vt:lpstr> ERNEST JAMES TINDALL  (1907 - 30 August 1940, age 33). </vt:lpstr>
      <vt:lpstr> ERNEST JAMES TINDALL  (1907 - 30 August 1940, age 33). </vt:lpstr>
      <vt:lpstr>Ronald Wiles</vt:lpstr>
      <vt:lpstr>HENRY JAMES WILLS  (1919 – 19/06/1944, age 25)</vt:lpstr>
      <vt:lpstr> WILLIAM JOHN WILLS  (1926 - 31/03/1945, age 18 or 19) </vt:lpstr>
      <vt:lpstr> WILLIAM JOHN WILLS  (1926 - 31/03/1945, age 18 or 19) </vt:lpstr>
      <vt:lpstr> FREDERICK JOHN WILLIAM WREIGHT  (June 1924 - 13 June 1944, age 19) </vt:lpstr>
      <vt:lpstr>    FREDERICK JOHN WILLIAM WREIGHT  (June 1924 - 13 June 1944, age 19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Patrick's</dc:creator>
  <cp:lastModifiedBy>Patrick's</cp:lastModifiedBy>
  <cp:revision>42</cp:revision>
  <dcterms:created xsi:type="dcterms:W3CDTF">2025-05-17T12:21:36Z</dcterms:created>
  <dcterms:modified xsi:type="dcterms:W3CDTF">2025-11-08T15:28:47Z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Hewlett-Packard</vt:lpwstr>
  </property>
  <property fmtid="{D5CDD505-2E9C-101B-9397-08002B2CF9AE}" pid="4" name="PresentationFormat">
    <vt:lpwstr>On-screen Show (4:3)</vt:lpwstr>
  </property>
  <property fmtid="{D5CDD505-2E9C-101B-9397-08002B2CF9AE}" pid="5" name="Slides">
    <vt:r8>14</vt:r8>
  </property>
</Properties>
</file>