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6" r:id="rId16"/>
    <p:sldId id="287" r:id="rId17"/>
    <p:sldId id="270" r:id="rId18"/>
    <p:sldId id="288"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0E87E36-E2DA-4900-A3FB-681DE2128A79}" type="datetime1">
              <a:rPr lang="en-GB"/>
              <a:pPr lvl="0"/>
              <a:t>07/10/2025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F54E61FA-ACB1-46D0-9D73-C0305AB0C54E}" type="slidenum">
              <a:rPr/>
              <a:pPr lvl="0"/>
              <a:t>‹#›</a:t>
            </a:fld>
            <a:endParaRPr lang="en-GB"/>
          </a:p>
        </p:txBody>
      </p:sp>
    </p:spTree>
    <p:extLst>
      <p:ext uri="{BB962C8B-B14F-4D97-AF65-F5344CB8AC3E}">
        <p14:creationId xmlns:p14="http://schemas.microsoft.com/office/powerpoint/2010/main" val="228744355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8A28EA38-673C-45EF-B8E4-F324FA9C1948}" type="datetime1">
              <a:rPr lang="en-GB"/>
              <a:pPr lvl="0"/>
              <a:t>07/10/2025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085300C3-CA1F-40EF-892C-A13D9E6D5613}" type="slidenum">
              <a:rPr/>
              <a:pPr lvl="0"/>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0F3CE683-0341-486D-A2FF-00D97B528BF3}" type="datetime1">
              <a:rPr lang="en-GB"/>
              <a:pPr lvl="0"/>
              <a:t>07/10/2025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EF88EE3-BCA1-440C-AE63-0F12B0683D06}" type="slidenum">
              <a:rPr/>
              <a:pPr lvl="0"/>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334274EF-28A9-48EC-AABA-AADB1FE3E4B4}" type="datetime1">
              <a:rPr lang="en-GB"/>
              <a:pPr lvl="0"/>
              <a:t>07/10/2025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6A89EEB-5823-4C8A-85E8-9BA67D4C8BA3}" type="slidenum">
              <a:rPr/>
              <a:pPr lvl="0"/>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7F57284F-E8E0-414C-9281-E9F9657E5C2A}" type="datetime1">
              <a:rPr lang="en-GB"/>
              <a:pPr lvl="0"/>
              <a:t>07/10/2025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4291D19C-46B3-4A90-920B-2A4097D9D0DE}" type="slidenum">
              <a:rPr/>
              <a:pPr lvl="0"/>
              <a:t>‹#›</a:t>
            </a:fld>
            <a:endParaRPr lang="en-GB"/>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48C7A967-1C3F-4FFB-AB2D-50AB79D2AD30}" type="datetime1">
              <a:rPr lang="en-GB"/>
              <a:pPr lvl="0"/>
              <a:t>07/10/2025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E51BEB2-0B07-4E4C-B47E-136D4A02ED22}" type="slidenum">
              <a:rPr/>
              <a:pPr lvl="0"/>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FFAF19A9-9C0B-4549-9DCC-F36FF51E056C}" type="datetime1">
              <a:rPr lang="en-GB"/>
              <a:pPr lvl="0"/>
              <a:t>07/10/2025</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F9461CB1-6CCB-44BA-906C-AEB787FEE29F}" type="slidenum">
              <a:rPr/>
              <a:pPr lvl="0"/>
              <a:t>‹#›</a:t>
            </a:fld>
            <a:endParaRPr lang="en-GB"/>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B97D5FA2-877F-4981-B89B-1274834D8A56}" type="datetime1">
              <a:rPr lang="en-GB"/>
              <a:pPr lvl="0"/>
              <a:t>07/10/2025</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999D6051-D375-49C8-A857-EA2C18E07EF4}" type="slidenum">
              <a:rPr/>
              <a:pPr lvl="0"/>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AD4D311D-FE47-4EF2-8047-A70483684601}" type="datetime1">
              <a:rPr lang="en-GB"/>
              <a:pPr lvl="0"/>
              <a:t>07/10/2025</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631B3BC0-398F-4A91-B930-CBCD0A38F7A9}" type="slidenum">
              <a:rPr/>
              <a:pPr lvl="0"/>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133D871-86C4-40EE-809E-018443699AC9}" type="datetime1">
              <a:rPr lang="en-GB"/>
              <a:pPr lvl="0"/>
              <a:t>07/10/2025</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D9687F60-3F76-4EB7-A704-E44A73246139}" type="slidenum">
              <a:rPr/>
              <a:pPr lvl="0"/>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58CC436-B38B-4B9D-AABF-383319D8DB15}" type="datetime1">
              <a:rPr lang="en-GB"/>
              <a:pPr lvl="0"/>
              <a:t>07/10/2025</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EC756A1-6560-4406-A740-73B2DE2138ED}" type="slidenum">
              <a:rPr/>
              <a:pPr lvl="0"/>
              <a:t>‹#›</a:t>
            </a:fld>
            <a:endParaRPr lang="en-GB"/>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662022A6-C600-447A-B968-F6417B22C188}" type="datetime1">
              <a:rPr lang="en-GB"/>
              <a:pPr lvl="0"/>
              <a:t>07/10/2025</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9F33E19F-D825-4F96-8C4D-63FFCB5089BA}" type="slidenum">
              <a:rPr/>
              <a:pPr lvl="0"/>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0863EA0-917A-4B0F-AE2D-E05C3BDE78B8}" type="datetime1">
              <a:rPr lang="en-GB"/>
              <a:pPr lvl="0"/>
              <a:t>07/10/2025</a:t>
            </a:fld>
            <a:endParaRPr lang="en-GB"/>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823AC9F3-28A9-49D6-81A6-FD3C2BF9B627}" type="slidenum">
              <a:rPr/>
              <a:pPr lvl="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GB"/>
              <a:t>The art of Ospringe church</a:t>
            </a:r>
          </a:p>
        </p:txBody>
      </p:sp>
      <p:sp>
        <p:nvSpPr>
          <p:cNvPr id="3" name="Content Placeholder 4"/>
          <p:cNvSpPr txBox="1">
            <a:spLocks noGrp="1"/>
          </p:cNvSpPr>
          <p:nvPr>
            <p:ph idx="1"/>
          </p:nvPr>
        </p:nvSpPr>
        <p:spPr/>
        <p:txBody>
          <a:bodyPr/>
          <a:lstStyle/>
          <a:p>
            <a:pPr marL="0" lvl="0" indent="0">
              <a:spcBef>
                <a:spcPts val="700"/>
              </a:spcBef>
              <a:buNone/>
            </a:pPr>
            <a:r>
              <a:rPr lang="en-GB" sz="3000"/>
              <a:t>The church building offers a range of artistic forms.</a:t>
            </a:r>
          </a:p>
          <a:p>
            <a:pPr marL="0" lvl="0" indent="0" algn="ctr">
              <a:spcBef>
                <a:spcPts val="700"/>
              </a:spcBef>
              <a:buNone/>
            </a:pPr>
            <a:r>
              <a:rPr lang="en-GB" sz="3000"/>
              <a:t>Sculpture</a:t>
            </a:r>
          </a:p>
          <a:p>
            <a:pPr marL="0" lvl="0" indent="0" algn="ctr">
              <a:spcBef>
                <a:spcPts val="700"/>
              </a:spcBef>
              <a:buNone/>
            </a:pPr>
            <a:r>
              <a:rPr lang="en-GB" sz="3000"/>
              <a:t>Mosaics</a:t>
            </a:r>
          </a:p>
          <a:p>
            <a:pPr marL="0" lvl="0" indent="0" algn="ctr">
              <a:spcBef>
                <a:spcPts val="700"/>
              </a:spcBef>
              <a:buNone/>
            </a:pPr>
            <a:r>
              <a:rPr lang="en-GB" sz="3000"/>
              <a:t>Paintings</a:t>
            </a:r>
          </a:p>
          <a:p>
            <a:pPr marL="0" lvl="0" indent="0" algn="ctr">
              <a:spcBef>
                <a:spcPts val="700"/>
              </a:spcBef>
              <a:buNone/>
            </a:pPr>
            <a:r>
              <a:rPr lang="en-GB" sz="3000"/>
              <a:t>Woodcarving</a:t>
            </a:r>
          </a:p>
          <a:p>
            <a:pPr marL="0" lvl="0" indent="0" algn="ctr">
              <a:spcBef>
                <a:spcPts val="700"/>
              </a:spcBef>
              <a:buNone/>
            </a:pPr>
            <a:r>
              <a:rPr lang="en-GB" sz="3000"/>
              <a:t>Glasswork</a:t>
            </a:r>
          </a:p>
          <a:p>
            <a:pPr marL="0" lvl="0" indent="0">
              <a:spcBef>
                <a:spcPts val="700"/>
              </a:spcBef>
              <a:buNone/>
            </a:pPr>
            <a:r>
              <a:rPr lang="en-GB" sz="3000"/>
              <a:t>This booklet  begins an exploration of the art inside and outside the building.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Parish room</a:t>
            </a:r>
            <a:br>
              <a:rPr lang="en-GB" sz="4000"/>
            </a:br>
            <a:r>
              <a:rPr lang="en-GB" sz="4000"/>
              <a:t>A former vicar was named Griffin</a:t>
            </a:r>
          </a:p>
        </p:txBody>
      </p:sp>
      <p:pic>
        <p:nvPicPr>
          <p:cNvPr id="3" name="Content Placeholder 2"/>
          <p:cNvPicPr>
            <a:picLocks noGrp="1" noChangeAspect="1"/>
          </p:cNvPicPr>
          <p:nvPr>
            <p:ph idx="1"/>
          </p:nvPr>
        </p:nvPicPr>
        <p:blipFill>
          <a:blip r:embed="rId2" cstate="print"/>
          <a:srcRect/>
          <a:stretch>
            <a:fillRect/>
          </a:stretch>
        </p:blipFill>
        <p:spPr>
          <a:xfrm>
            <a:off x="457200" y="2349468"/>
            <a:ext cx="4038603" cy="3027422"/>
          </a:xfrm>
        </p:spPr>
      </p:pic>
      <p:pic>
        <p:nvPicPr>
          <p:cNvPr id="4" name="Content Placeholder 3"/>
          <p:cNvPicPr>
            <a:picLocks noGrp="1" noChangeAspect="1"/>
          </p:cNvPicPr>
          <p:nvPr>
            <p:ph idx="2"/>
          </p:nvPr>
        </p:nvPicPr>
        <p:blipFill>
          <a:blip r:embed="rId3" cstate="print"/>
          <a:srcRect/>
          <a:stretch>
            <a:fillRect/>
          </a:stretch>
        </p:blipFill>
        <p:spPr>
          <a:xfrm>
            <a:off x="4648196" y="2349468"/>
            <a:ext cx="4038603" cy="3027422"/>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Detail of window</a:t>
            </a:r>
          </a:p>
        </p:txBody>
      </p:sp>
      <p:pic>
        <p:nvPicPr>
          <p:cNvPr id="3" name="Content Placeholder 2" descr="C:\Users\Patrick\Pictures\IMG-20220826-WA0044.jpg"/>
          <p:cNvPicPr>
            <a:picLocks noGrp="1" noChangeAspect="1"/>
          </p:cNvPicPr>
          <p:nvPr>
            <p:ph idx="1"/>
          </p:nvPr>
        </p:nvPicPr>
        <p:blipFill>
          <a:blip r:embed="rId2" cstate="print"/>
          <a:srcRect/>
          <a:stretch>
            <a:fillRect/>
          </a:stretch>
        </p:blipFill>
        <p:spPr>
          <a:xfrm>
            <a:off x="779260" y="1600200"/>
            <a:ext cx="3394472" cy="4525959"/>
          </a:xfrm>
        </p:spPr>
      </p:pic>
      <p:sp>
        <p:nvSpPr>
          <p:cNvPr id="4" name="Content Placeholder 2"/>
          <p:cNvSpPr txBox="1">
            <a:spLocks noGrp="1"/>
          </p:cNvSpPr>
          <p:nvPr>
            <p:ph idx="2"/>
          </p:nvPr>
        </p:nvSpPr>
        <p:spPr/>
        <p:txBody>
          <a:bodyPr anchorCtr="1"/>
          <a:lstStyle/>
          <a:p>
            <a:pPr marL="0" lvl="0" indent="0" algn="ctr">
              <a:lnSpc>
                <a:spcPct val="90000"/>
              </a:lnSpc>
              <a:buNone/>
            </a:pPr>
            <a:endParaRPr lang="en-GB"/>
          </a:p>
          <a:p>
            <a:pPr marL="0" lvl="0" indent="0" algn="ctr">
              <a:lnSpc>
                <a:spcPct val="90000"/>
              </a:lnSpc>
              <a:buNone/>
            </a:pPr>
            <a:endParaRPr lang="en-GB"/>
          </a:p>
          <a:p>
            <a:pPr marL="0" lvl="0" indent="0" algn="ctr">
              <a:lnSpc>
                <a:spcPct val="90000"/>
              </a:lnSpc>
              <a:buNone/>
            </a:pPr>
            <a:r>
              <a:rPr lang="en-GB"/>
              <a:t>Note the lilies circular around the Agnes Dei</a:t>
            </a:r>
          </a:p>
          <a:p>
            <a:pPr marL="0" lvl="0" indent="0" algn="ctr">
              <a:lnSpc>
                <a:spcPct val="90000"/>
              </a:lnSpc>
              <a:buNone/>
            </a:pPr>
            <a:r>
              <a:rPr lang="en-GB"/>
              <a:t>( Lamb of God)</a:t>
            </a:r>
          </a:p>
          <a:p>
            <a:pPr marL="0" lvl="0" indent="0" algn="ctr">
              <a:lnSpc>
                <a:spcPct val="90000"/>
              </a:lnSpc>
              <a:buNone/>
            </a:pPr>
            <a:r>
              <a:rPr lang="en-GB"/>
              <a:t>The pennant of St George.</a:t>
            </a:r>
          </a:p>
          <a:p>
            <a:pPr marL="0" lvl="0" indent="0" algn="ctr">
              <a:lnSpc>
                <a:spcPct val="90000"/>
              </a:lnSpc>
              <a:spcBef>
                <a:spcPts val="500"/>
              </a:spcBef>
              <a:buNone/>
            </a:pPr>
            <a:r>
              <a:rPr lang="en-GB" sz="2000"/>
              <a:t>The lily is sometimes known as the Gethsemane and was supposed to have been sprinkled with Jesus’ blood as it grew at the foot of the cross.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Detail from window in Hart Chapel</a:t>
            </a:r>
          </a:p>
        </p:txBody>
      </p:sp>
      <p:pic>
        <p:nvPicPr>
          <p:cNvPr id="3" name="Content Placeholder 4"/>
          <p:cNvPicPr>
            <a:picLocks noGrp="1" noChangeAspect="1"/>
          </p:cNvPicPr>
          <p:nvPr>
            <p:ph idx="1"/>
          </p:nvPr>
        </p:nvPicPr>
        <p:blipFill>
          <a:blip r:embed="rId2" cstate="print"/>
          <a:stretch>
            <a:fillRect/>
          </a:stretch>
        </p:blipFill>
        <p:spPr>
          <a:xfrm>
            <a:off x="779260" y="1600200"/>
            <a:ext cx="3394472" cy="4525959"/>
          </a:xfrm>
        </p:spPr>
      </p:pic>
      <p:sp>
        <p:nvSpPr>
          <p:cNvPr id="4" name="Content Placeholder 3"/>
          <p:cNvSpPr txBox="1">
            <a:spLocks noGrp="1"/>
          </p:cNvSpPr>
          <p:nvPr>
            <p:ph idx="2"/>
          </p:nvPr>
        </p:nvSpPr>
        <p:spPr/>
        <p:txBody>
          <a:bodyPr/>
          <a:lstStyle/>
          <a:p>
            <a:pPr marL="0" lvl="0" indent="0">
              <a:buNone/>
            </a:pPr>
            <a:r>
              <a:rPr lang="en-GB"/>
              <a:t>Showing a Pelican feeding her young .</a:t>
            </a:r>
          </a:p>
          <a:p>
            <a:pPr marL="0" lvl="0" indent="0">
              <a:buNone/>
            </a:pPr>
            <a:r>
              <a:rPr lang="en-GB"/>
              <a:t> </a:t>
            </a:r>
            <a:r>
              <a:rPr lang="en-GB" sz="1900"/>
              <a:t>The pelican was said to peck its breast to feed its young with its own blood. This selfless giving of its blood to feed, nurture and save its offspring, was seen as a direct analogy with Jesus’ sacrifice</a:t>
            </a:r>
          </a:p>
          <a:p>
            <a:pPr marL="0" lvl="0" indent="0">
              <a:buNone/>
            </a:pPr>
            <a:r>
              <a:rPr lang="en-GB"/>
              <a:t>Possible crown of thorns surrounding the Pelican.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4"/>
          <p:cNvSpPr txBox="1">
            <a:spLocks noGrp="1"/>
          </p:cNvSpPr>
          <p:nvPr>
            <p:ph type="title"/>
          </p:nvPr>
        </p:nvSpPr>
        <p:spPr/>
        <p:txBody>
          <a:bodyPr anchorCtr="1"/>
          <a:lstStyle/>
          <a:p>
            <a:pPr lvl="0" algn="ctr"/>
            <a:r>
              <a:rPr lang="en-GB" sz="1800"/>
              <a:t>The Pieta</a:t>
            </a:r>
            <a:br>
              <a:rPr lang="en-GB" sz="1800"/>
            </a:br>
            <a:r>
              <a:rPr lang="en-GB" sz="1800"/>
              <a:t>Copy of a painting by</a:t>
            </a:r>
            <a:br>
              <a:rPr lang="en-GB" sz="1800"/>
            </a:br>
            <a:r>
              <a:rPr lang="en-GB" sz="1800"/>
              <a:t> Louis de Morales</a:t>
            </a:r>
            <a:br>
              <a:rPr lang="en-GB" sz="1800"/>
            </a:br>
            <a:r>
              <a:rPr lang="en-GB" sz="1800"/>
              <a:t>(1510 to 1586)</a:t>
            </a:r>
          </a:p>
        </p:txBody>
      </p:sp>
      <p:pic>
        <p:nvPicPr>
          <p:cNvPr id="3" name="Content Placeholder 1"/>
          <p:cNvPicPr>
            <a:picLocks noGrp="1" noChangeAspect="1"/>
          </p:cNvPicPr>
          <p:nvPr>
            <p:ph idx="1"/>
          </p:nvPr>
        </p:nvPicPr>
        <p:blipFill>
          <a:blip r:embed="rId2" cstate="print"/>
          <a:stretch>
            <a:fillRect/>
          </a:stretch>
        </p:blipFill>
        <p:spPr>
          <a:xfrm rot="5400013">
            <a:off x="3575024" y="1282697"/>
            <a:ext cx="5111752" cy="3833814"/>
          </a:xfrm>
        </p:spPr>
      </p:pic>
      <p:sp>
        <p:nvSpPr>
          <p:cNvPr id="4" name="Text Placeholder 6"/>
          <p:cNvSpPr txBox="1">
            <a:spLocks noGrp="1"/>
          </p:cNvSpPr>
          <p:nvPr>
            <p:ph type="body" idx="2"/>
          </p:nvPr>
        </p:nvSpPr>
        <p:spPr/>
        <p:txBody>
          <a:bodyPr anchorCtr="1"/>
          <a:lstStyle/>
          <a:p>
            <a:pPr lvl="0" algn="ctr"/>
            <a:r>
              <a:rPr lang="en-GB"/>
              <a:t>Pieta is Latin for dutifulness or devotion or pity or compassion.</a:t>
            </a:r>
          </a:p>
          <a:p>
            <a:pPr lvl="0" algn="ctr"/>
            <a:endParaRPr lang="en-GB"/>
          </a:p>
          <a:p>
            <a:pPr lvl="0" algn="ctr"/>
            <a:r>
              <a:rPr lang="en-GB" i="1"/>
              <a:t>Usually a picture or a sculpture of Mary holding Jesus at the end of his earthly life.</a:t>
            </a:r>
          </a:p>
          <a:p>
            <a:pPr lvl="0" algn="ctr"/>
            <a:endParaRPr lang="en-GB" i="1"/>
          </a:p>
          <a:p>
            <a:pPr lvl="0" algn="ctr"/>
            <a:r>
              <a:rPr lang="en-GB"/>
              <a:t>This one shows Mary the mother of Jesus, Mary Magdalene and the disciple Jesus loved.(John 19 v25-27)</a:t>
            </a:r>
          </a:p>
          <a:p>
            <a:pPr lvl="0" algn="ctr"/>
            <a:endParaRPr lang="en-GB"/>
          </a:p>
          <a:p>
            <a:pPr lvl="0" algn="ctr"/>
            <a:r>
              <a:rPr lang="en-GB"/>
              <a:t>From accepting Gods human form to letting it return.</a:t>
            </a:r>
          </a:p>
          <a:p>
            <a:pPr lvl="0" algn="ctr"/>
            <a:endParaRPr lang="en-GB"/>
          </a:p>
          <a:p>
            <a:pPr lvl="0" algn="ctr"/>
            <a:r>
              <a:rPr lang="en-GB"/>
              <a:t>Mary was there at the beginning and the end of Gods human interaction with the world in time and space</a:t>
            </a:r>
          </a:p>
          <a:p>
            <a:pPr lvl="0" algn="ctr"/>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4"/>
          <p:cNvSpPr txBox="1">
            <a:spLocks noGrp="1"/>
          </p:cNvSpPr>
          <p:nvPr>
            <p:ph type="title"/>
          </p:nvPr>
        </p:nvSpPr>
        <p:spPr/>
        <p:txBody>
          <a:bodyPr anchorCtr="1"/>
          <a:lstStyle/>
          <a:p>
            <a:pPr lvl="0" algn="ctr"/>
            <a:r>
              <a:rPr lang="en-GB" sz="1600"/>
              <a:t>The Darmstadt Madonna</a:t>
            </a:r>
            <a:br>
              <a:rPr lang="en-GB" sz="1600"/>
            </a:br>
            <a:r>
              <a:rPr lang="en-GB" sz="1600"/>
              <a:t>In memory of Dorothea Williams wife of  Rev. B Williams Vicar !944-1956  </a:t>
            </a:r>
          </a:p>
        </p:txBody>
      </p:sp>
      <p:pic>
        <p:nvPicPr>
          <p:cNvPr id="3" name="Content Placeholder 1"/>
          <p:cNvPicPr>
            <a:picLocks noGrp="1" noChangeAspect="1"/>
          </p:cNvPicPr>
          <p:nvPr>
            <p:ph idx="1"/>
          </p:nvPr>
        </p:nvPicPr>
        <p:blipFill>
          <a:blip r:embed="rId2" cstate="print"/>
          <a:stretch>
            <a:fillRect/>
          </a:stretch>
        </p:blipFill>
        <p:spPr>
          <a:xfrm rot="5400013">
            <a:off x="3575024" y="1282697"/>
            <a:ext cx="5111752" cy="3833814"/>
          </a:xfrm>
        </p:spPr>
      </p:pic>
      <p:sp>
        <p:nvSpPr>
          <p:cNvPr id="4" name="Text Placeholder 6"/>
          <p:cNvSpPr txBox="1">
            <a:spLocks noGrp="1"/>
          </p:cNvSpPr>
          <p:nvPr>
            <p:ph type="body" idx="2"/>
          </p:nvPr>
        </p:nvSpPr>
        <p:spPr/>
        <p:txBody>
          <a:bodyPr anchorCtr="1"/>
          <a:lstStyle/>
          <a:p>
            <a:pPr lvl="0" algn="ctr">
              <a:lnSpc>
                <a:spcPct val="90000"/>
              </a:lnSpc>
              <a:spcBef>
                <a:spcPts val="400"/>
              </a:spcBef>
            </a:pPr>
            <a:endParaRPr lang="en-GB" sz="1500"/>
          </a:p>
          <a:p>
            <a:pPr lvl="0" algn="ctr">
              <a:lnSpc>
                <a:spcPct val="90000"/>
              </a:lnSpc>
              <a:spcBef>
                <a:spcPts val="400"/>
              </a:spcBef>
            </a:pPr>
            <a:endParaRPr lang="en-GB" sz="1500"/>
          </a:p>
          <a:p>
            <a:pPr lvl="0" algn="ctr">
              <a:lnSpc>
                <a:spcPct val="90000"/>
              </a:lnSpc>
              <a:spcBef>
                <a:spcPts val="400"/>
              </a:spcBef>
            </a:pPr>
            <a:r>
              <a:rPr lang="en-GB" sz="1800"/>
              <a:t>A copy (probably late Victorian) of a picture by Hans Holbein the Younger.</a:t>
            </a:r>
          </a:p>
          <a:p>
            <a:pPr lvl="0" algn="ctr">
              <a:lnSpc>
                <a:spcPct val="90000"/>
              </a:lnSpc>
              <a:spcBef>
                <a:spcPts val="400"/>
              </a:spcBef>
            </a:pPr>
            <a:r>
              <a:rPr lang="en-GB" sz="1800"/>
              <a:t>The original painted in 1536.</a:t>
            </a:r>
          </a:p>
          <a:p>
            <a:pPr lvl="0" algn="ctr">
              <a:lnSpc>
                <a:spcPct val="90000"/>
              </a:lnSpc>
              <a:spcBef>
                <a:spcPts val="400"/>
              </a:spcBef>
            </a:pPr>
            <a:r>
              <a:rPr lang="en-GB" sz="1800"/>
              <a:t>Shows Hans Meyer a mayor of Darmstadt. He was a staunch catholic and opposed to the Reformation.</a:t>
            </a:r>
          </a:p>
          <a:p>
            <a:pPr lvl="0" algn="ctr">
              <a:lnSpc>
                <a:spcPct val="90000"/>
              </a:lnSpc>
              <a:spcBef>
                <a:spcPts val="400"/>
              </a:spcBef>
            </a:pPr>
            <a:r>
              <a:rPr lang="en-GB" sz="1800"/>
              <a:t>It shows his first and second wives plus their daughter and two deceased sons.</a:t>
            </a:r>
          </a:p>
          <a:p>
            <a:pPr lvl="0" algn="ctr">
              <a:lnSpc>
                <a:spcPct val="90000"/>
              </a:lnSpc>
              <a:spcBef>
                <a:spcPts val="400"/>
              </a:spcBef>
            </a:pPr>
            <a:r>
              <a:rPr lang="en-GB" sz="1800"/>
              <a:t>The crown on the Madonna's head signifies her status as the Queen of Heaven.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Banner</a:t>
            </a:r>
            <a:br>
              <a:rPr lang="en-GB" dirty="0" smtClean="0"/>
            </a:b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75050" y="1282700"/>
            <a:ext cx="5111749" cy="3833812"/>
          </a:xfrm>
        </p:spPr>
      </p:pic>
      <p:sp>
        <p:nvSpPr>
          <p:cNvPr id="4" name="Text Placeholder 3"/>
          <p:cNvSpPr>
            <a:spLocks noGrp="1"/>
          </p:cNvSpPr>
          <p:nvPr>
            <p:ph type="body" idx="2"/>
          </p:nvPr>
        </p:nvSpPr>
        <p:spPr/>
        <p:txBody>
          <a:bodyPr/>
          <a:lstStyle/>
          <a:p>
            <a:pPr algn="ctr"/>
            <a:r>
              <a:rPr lang="en-GB" dirty="0" smtClean="0"/>
              <a:t>Mothers Union Banner</a:t>
            </a:r>
          </a:p>
          <a:p>
            <a:r>
              <a:rPr lang="en-GB" dirty="0" smtClean="0"/>
              <a:t>Mary the mother of Jesus and Lily’s </a:t>
            </a:r>
          </a:p>
          <a:p>
            <a:endParaRPr lang="en-GB" dirty="0" smtClean="0"/>
          </a:p>
          <a:p>
            <a:pPr algn="ctr"/>
            <a:r>
              <a:rPr lang="en-GB" dirty="0" smtClean="0"/>
              <a:t>Song of Solomon</a:t>
            </a:r>
          </a:p>
          <a:p>
            <a:r>
              <a:rPr lang="en-GB" dirty="0" smtClean="0"/>
              <a:t>‘Like a lily among thorns is my darling among the maidens’</a:t>
            </a:r>
          </a:p>
          <a:p>
            <a:endParaRPr lang="en-GB" dirty="0" smtClean="0"/>
          </a:p>
          <a:p>
            <a:r>
              <a:rPr lang="en-GB" dirty="0" smtClean="0"/>
              <a:t>The Song of Solomon is interpreted as Jesus’ love for his Church and the lily is associated with the beauty of the Church.</a:t>
            </a:r>
            <a:endParaRPr lang="en-GB" dirty="0"/>
          </a:p>
        </p:txBody>
      </p:sp>
    </p:spTree>
    <p:extLst>
      <p:ext uri="{BB962C8B-B14F-4D97-AF65-F5344CB8AC3E}">
        <p14:creationId xmlns:p14="http://schemas.microsoft.com/office/powerpoint/2010/main" val="7843710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Banner</a:t>
            </a:r>
            <a:br>
              <a:rPr lang="en-GB" dirty="0" smtClean="0"/>
            </a:br>
            <a:r>
              <a:rPr lang="en-GB" dirty="0"/>
              <a:t/>
            </a:r>
            <a:br>
              <a:rPr lang="en-GB" dirty="0"/>
            </a:b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75050" y="1282700"/>
            <a:ext cx="5111750" cy="3833812"/>
          </a:xfrm>
        </p:spPr>
      </p:pic>
      <p:sp>
        <p:nvSpPr>
          <p:cNvPr id="4" name="Text Placeholder 3"/>
          <p:cNvSpPr>
            <a:spLocks noGrp="1"/>
          </p:cNvSpPr>
          <p:nvPr>
            <p:ph type="body" idx="2"/>
          </p:nvPr>
        </p:nvSpPr>
        <p:spPr/>
        <p:txBody>
          <a:bodyPr/>
          <a:lstStyle/>
          <a:p>
            <a:r>
              <a:rPr lang="en-GB" dirty="0" smtClean="0"/>
              <a:t>Mary holding Jesus</a:t>
            </a:r>
            <a:endParaRPr lang="en-GB" dirty="0"/>
          </a:p>
        </p:txBody>
      </p:sp>
    </p:spTree>
    <p:extLst>
      <p:ext uri="{BB962C8B-B14F-4D97-AF65-F5344CB8AC3E}">
        <p14:creationId xmlns:p14="http://schemas.microsoft.com/office/powerpoint/2010/main" val="17013057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p:cNvSpPr txBox="1">
            <a:spLocks noGrp="1"/>
          </p:cNvSpPr>
          <p:nvPr>
            <p:ph type="title"/>
          </p:nvPr>
        </p:nvSpPr>
        <p:spPr>
          <a:xfrm>
            <a:off x="2195739" y="116631"/>
            <a:ext cx="4464493" cy="792089"/>
          </a:xfrm>
        </p:spPr>
        <p:txBody>
          <a:bodyPr anchorCtr="1"/>
          <a:lstStyle/>
          <a:p>
            <a:pPr lvl="0" algn="ctr"/>
            <a:r>
              <a:rPr lang="en-GB" sz="2200"/>
              <a:t>Mosaics</a:t>
            </a:r>
            <a:r>
              <a:rPr lang="en-GB" sz="1800"/>
              <a:t/>
            </a:r>
            <a:br>
              <a:rPr lang="en-GB" sz="1800"/>
            </a:br>
            <a:r>
              <a:rPr lang="en-GB" sz="2200"/>
              <a:t>East end of church</a:t>
            </a:r>
          </a:p>
        </p:txBody>
      </p:sp>
      <p:sp>
        <p:nvSpPr>
          <p:cNvPr id="3" name="Text Placeholder 3"/>
          <p:cNvSpPr txBox="1">
            <a:spLocks noGrp="1"/>
          </p:cNvSpPr>
          <p:nvPr>
            <p:ph type="body" idx="2"/>
          </p:nvPr>
        </p:nvSpPr>
        <p:spPr/>
        <p:txBody>
          <a:bodyPr/>
          <a:lstStyle/>
          <a:p>
            <a:pPr lvl="0">
              <a:spcBef>
                <a:spcPts val="400"/>
              </a:spcBef>
            </a:pPr>
            <a:endParaRPr lang="en-GB" sz="1600"/>
          </a:p>
          <a:p>
            <a:pPr lvl="0">
              <a:spcBef>
                <a:spcPts val="400"/>
              </a:spcBef>
            </a:pPr>
            <a:r>
              <a:rPr lang="en-GB" sz="1600"/>
              <a:t>The East end of the church is set out in mosaics. From left to right.</a:t>
            </a:r>
          </a:p>
          <a:p>
            <a:pPr lvl="0">
              <a:spcBef>
                <a:spcPts val="400"/>
              </a:spcBef>
            </a:pPr>
            <a:r>
              <a:rPr lang="en-GB" sz="1600"/>
              <a:t>Mathew  ,Mark, Angel, Cross, Angel, Luke and John.</a:t>
            </a:r>
          </a:p>
          <a:p>
            <a:pPr lvl="0">
              <a:spcBef>
                <a:spcPts val="400"/>
              </a:spcBef>
            </a:pPr>
            <a:r>
              <a:rPr lang="en-GB" sz="1600"/>
              <a:t>The mosaics depict the gospel writers with there identifying symbols.</a:t>
            </a:r>
          </a:p>
          <a:p>
            <a:pPr lvl="0">
              <a:spcBef>
                <a:spcPts val="400"/>
              </a:spcBef>
            </a:pPr>
            <a:r>
              <a:rPr lang="en-GB" sz="1600"/>
              <a:t>Money bag for Matthew Tax collector.</a:t>
            </a:r>
          </a:p>
          <a:p>
            <a:pPr lvl="0">
              <a:spcBef>
                <a:spcPts val="400"/>
              </a:spcBef>
            </a:pPr>
            <a:r>
              <a:rPr lang="en-GB" sz="1600"/>
              <a:t>Staff with cross at end for St Mark.</a:t>
            </a:r>
          </a:p>
          <a:p>
            <a:pPr lvl="0">
              <a:spcBef>
                <a:spcPts val="400"/>
              </a:spcBef>
            </a:pPr>
            <a:r>
              <a:rPr lang="en-GB" sz="1600"/>
              <a:t>Angel with palm leaf</a:t>
            </a:r>
          </a:p>
          <a:p>
            <a:pPr lvl="0"/>
            <a:endParaRPr lang="en-GB"/>
          </a:p>
        </p:txBody>
      </p:sp>
      <p:pic>
        <p:nvPicPr>
          <p:cNvPr id="4" name="Picture 2" descr="C:\Users\Patrick and Sue\Downloads\20220914_123141.jpg"/>
          <p:cNvPicPr>
            <a:picLocks noGrp="1" noChangeAspect="1"/>
          </p:cNvPicPr>
          <p:nvPr>
            <p:ph idx="1"/>
          </p:nvPr>
        </p:nvPicPr>
        <p:blipFill>
          <a:blip r:embed="rId2" cstate="print"/>
          <a:srcRect/>
          <a:stretch>
            <a:fillRect/>
          </a:stretch>
        </p:blipFill>
        <p:spPr>
          <a:xfrm rot="10799991">
            <a:off x="3563883" y="1700783"/>
            <a:ext cx="5111752" cy="3833814"/>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r>
            <a:br>
              <a:rPr lang="en-GB" dirty="0" smtClean="0"/>
            </a:br>
            <a:r>
              <a:rPr lang="en-GB" dirty="0"/>
              <a:t/>
            </a:r>
            <a:br>
              <a:rPr lang="en-GB" dirty="0"/>
            </a:br>
            <a:r>
              <a:rPr lang="en-GB" sz="3600" dirty="0" smtClean="0"/>
              <a:t>Icon</a:t>
            </a:r>
            <a:br>
              <a:rPr lang="en-GB" sz="3600" dirty="0" smtClean="0"/>
            </a:br>
            <a:r>
              <a:rPr lang="en-GB" dirty="0"/>
              <a:t/>
            </a:r>
            <a:br>
              <a:rPr lang="en-GB" dirty="0"/>
            </a:b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717007" y="1259657"/>
            <a:ext cx="5111750" cy="3833812"/>
          </a:xfrm>
        </p:spPr>
      </p:pic>
      <p:sp>
        <p:nvSpPr>
          <p:cNvPr id="4" name="Text Placeholder 3"/>
          <p:cNvSpPr>
            <a:spLocks noGrp="1"/>
          </p:cNvSpPr>
          <p:nvPr>
            <p:ph type="body" idx="2"/>
          </p:nvPr>
        </p:nvSpPr>
        <p:spPr/>
        <p:txBody>
          <a:bodyPr/>
          <a:lstStyle/>
          <a:p>
            <a:r>
              <a:rPr lang="en-GB" dirty="0" smtClean="0"/>
              <a:t>St. Petrus</a:t>
            </a:r>
          </a:p>
          <a:p>
            <a:r>
              <a:rPr lang="en-GB" dirty="0" smtClean="0"/>
              <a:t>Holds the keys to the kingdom.</a:t>
            </a:r>
          </a:p>
          <a:p>
            <a:r>
              <a:rPr lang="en-GB" dirty="0" smtClean="0"/>
              <a:t>Peter took the good news to the Jews following Jesus’s resurrection.</a:t>
            </a:r>
          </a:p>
          <a:p>
            <a:endParaRPr lang="en-GB" dirty="0"/>
          </a:p>
          <a:p>
            <a:endParaRPr lang="en-GB" dirty="0" smtClean="0"/>
          </a:p>
          <a:p>
            <a:r>
              <a:rPr lang="en-GB" smtClean="0"/>
              <a:t>St Paulus</a:t>
            </a:r>
            <a:endParaRPr lang="en-GB" dirty="0" smtClean="0"/>
          </a:p>
          <a:p>
            <a:r>
              <a:rPr lang="en-GB" dirty="0" smtClean="0"/>
              <a:t>Carries a sword and the bible.</a:t>
            </a:r>
          </a:p>
          <a:p>
            <a:r>
              <a:rPr lang="en-GB" dirty="0" smtClean="0"/>
              <a:t>Paul took the good news to the gentiles following his conversion on the Damascus road.</a:t>
            </a:r>
            <a:endParaRPr lang="en-GB" dirty="0"/>
          </a:p>
        </p:txBody>
      </p:sp>
    </p:spTree>
    <p:extLst>
      <p:ext uri="{BB962C8B-B14F-4D97-AF65-F5344CB8AC3E}">
        <p14:creationId xmlns:p14="http://schemas.microsoft.com/office/powerpoint/2010/main" val="38578296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lgn="ctr"/>
            <a:r>
              <a:rPr lang="en-GB"/>
              <a:t>North East Pillar</a:t>
            </a:r>
            <a:br>
              <a:rPr lang="en-GB"/>
            </a:br>
            <a:r>
              <a:rPr lang="en-GB"/>
              <a:t>Shepherd carrying Lamb</a:t>
            </a:r>
          </a:p>
        </p:txBody>
      </p:sp>
      <p:pic>
        <p:nvPicPr>
          <p:cNvPr id="3" name="Content Placeholder 4"/>
          <p:cNvPicPr>
            <a:picLocks noGrp="1" noChangeAspect="1"/>
          </p:cNvPicPr>
          <p:nvPr>
            <p:ph idx="1"/>
          </p:nvPr>
        </p:nvPicPr>
        <p:blipFill>
          <a:blip r:embed="rId2" cstate="print"/>
          <a:stretch>
            <a:fillRect/>
          </a:stretch>
        </p:blipFill>
        <p:spPr>
          <a:xfrm rot="5400013">
            <a:off x="3491860" y="1124744"/>
            <a:ext cx="5111752" cy="3833814"/>
          </a:xfrm>
        </p:spPr>
      </p:pic>
      <p:sp>
        <p:nvSpPr>
          <p:cNvPr id="4" name="Text Placeholder 3"/>
          <p:cNvSpPr txBox="1">
            <a:spLocks noGrp="1"/>
          </p:cNvSpPr>
          <p:nvPr>
            <p:ph type="body" idx="2"/>
          </p:nvPr>
        </p:nvSpPr>
        <p:spPr/>
        <p:txBody>
          <a:bodyPr anchorCtr="1"/>
          <a:lstStyle/>
          <a:p>
            <a:pPr lvl="0" algn="ctr"/>
            <a:endParaRPr lang="en-GB"/>
          </a:p>
          <a:p>
            <a:pPr lvl="0" algn="ctr"/>
            <a:endParaRPr lang="en-GB"/>
          </a:p>
          <a:p>
            <a:pPr lvl="0" algn="ctr"/>
            <a:endParaRPr lang="en-GB"/>
          </a:p>
          <a:p>
            <a:pPr lvl="0" algn="ctr"/>
            <a:endParaRPr lang="en-GB"/>
          </a:p>
          <a:p>
            <a:pPr lvl="0" algn="ctr">
              <a:spcBef>
                <a:spcPts val="500"/>
              </a:spcBef>
            </a:pPr>
            <a:r>
              <a:rPr lang="en-GB"/>
              <a:t> </a:t>
            </a:r>
            <a:r>
              <a:rPr lang="en-GB" sz="2000"/>
              <a:t>Could be relating to Jesus the shepherd, St Francis of Assis or the Agnes Dei.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GB" sz="4000"/>
              <a:t>Internal corbels</a:t>
            </a:r>
            <a:br>
              <a:rPr lang="en-GB" sz="4000"/>
            </a:br>
            <a:r>
              <a:rPr lang="en-GB" sz="4000"/>
              <a:t>external wall/ central columns</a:t>
            </a:r>
          </a:p>
        </p:txBody>
      </p:sp>
      <p:pic>
        <p:nvPicPr>
          <p:cNvPr id="3" name="Content Placeholder 2" descr="C:\Users\Patrick\Pictures\IMG-20220826-WA0056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54 (1).jpg"/>
          <p:cNvPicPr>
            <a:picLocks noGrp="1" noChangeAspect="1"/>
          </p:cNvPicPr>
          <p:nvPr>
            <p:ph idx="2"/>
          </p:nvPr>
        </p:nvPicPr>
        <p:blipFill>
          <a:blip r:embed="rId3" cstate="print"/>
          <a:srcRect/>
          <a:stretch>
            <a:fillRect/>
          </a:stretch>
        </p:blipFill>
        <p:spPr>
          <a:xfrm>
            <a:off x="4970266" y="1600200"/>
            <a:ext cx="3394472" cy="4525959"/>
          </a:xfrm>
        </p:spPr>
      </p:pic>
      <p:sp>
        <p:nvSpPr>
          <p:cNvPr id="5" name="TextBox 1"/>
          <p:cNvSpPr txBox="1"/>
          <p:nvPr/>
        </p:nvSpPr>
        <p:spPr>
          <a:xfrm>
            <a:off x="1043604" y="6453332"/>
            <a:ext cx="3090269"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Note the leaf forms and grapes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External Window North West End</a:t>
            </a:r>
          </a:p>
        </p:txBody>
      </p:sp>
      <p:sp>
        <p:nvSpPr>
          <p:cNvPr id="3" name="Content Placeholder 3"/>
          <p:cNvSpPr txBox="1">
            <a:spLocks noGrp="1"/>
          </p:cNvSpPr>
          <p:nvPr>
            <p:ph idx="1"/>
          </p:nvPr>
        </p:nvSpPr>
        <p:spPr>
          <a:xfrm>
            <a:off x="4648196" y="1600200"/>
            <a:ext cx="4038603" cy="4525959"/>
          </a:xfrm>
        </p:spPr>
        <p:txBody>
          <a:bodyPr/>
          <a:lstStyle/>
          <a:p>
            <a:endParaRPr lang="en-GB"/>
          </a:p>
        </p:txBody>
      </p:sp>
      <p:pic>
        <p:nvPicPr>
          <p:cNvPr id="4" name="Picture 2"/>
          <p:cNvPicPr>
            <a:picLocks noGrp="1" noChangeAspect="1"/>
          </p:cNvPicPr>
          <p:nvPr>
            <p:ph idx="2"/>
          </p:nvPr>
        </p:nvPicPr>
        <p:blipFill>
          <a:blip r:embed="rId2" cstate="print"/>
          <a:srcRect/>
          <a:stretch>
            <a:fillRect/>
          </a:stretch>
        </p:blipFill>
        <p:spPr>
          <a:xfrm>
            <a:off x="778620" y="1601370"/>
            <a:ext cx="3395761" cy="4523628"/>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p:cNvSpPr txBox="1">
            <a:spLocks noGrp="1"/>
          </p:cNvSpPr>
          <p:nvPr>
            <p:ph type="title"/>
          </p:nvPr>
        </p:nvSpPr>
        <p:spPr>
          <a:xfrm>
            <a:off x="565208" y="260649"/>
            <a:ext cx="8229600" cy="1143000"/>
          </a:xfrm>
        </p:spPr>
        <p:txBody>
          <a:bodyPr/>
          <a:lstStyle/>
          <a:p>
            <a:pPr lvl="0"/>
            <a:r>
              <a:rPr lang="en-GB" sz="4000"/>
              <a:t>External </a:t>
            </a:r>
            <a:br>
              <a:rPr lang="en-GB" sz="4000"/>
            </a:br>
            <a:r>
              <a:rPr lang="en-GB" sz="3200"/>
              <a:t>Window West End and South wall Gutter</a:t>
            </a:r>
          </a:p>
        </p:txBody>
      </p:sp>
      <p:pic>
        <p:nvPicPr>
          <p:cNvPr id="3" name="Content Placeholder 2" descr="C:\Users\Patrick\Pictures\IMG-20220826-WA0051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50 (1).jpg"/>
          <p:cNvPicPr>
            <a:picLocks noGrp="1" noChangeAspect="1"/>
          </p:cNvPicPr>
          <p:nvPr>
            <p:ph idx="2"/>
          </p:nvPr>
        </p:nvPicPr>
        <p:blipFill>
          <a:blip r:embed="rId3" cstate="print"/>
          <a:srcRect/>
          <a:stretch>
            <a:fillRect/>
          </a:stretch>
        </p:blipFill>
        <p:spPr>
          <a:xfrm>
            <a:off x="4970266" y="1600200"/>
            <a:ext cx="3394472" cy="4525959"/>
          </a:xfrm>
        </p:spPr>
      </p:pic>
      <p:sp>
        <p:nvSpPr>
          <p:cNvPr id="5" name="TextBox 2"/>
          <p:cNvSpPr txBox="1"/>
          <p:nvPr/>
        </p:nvSpPr>
        <p:spPr>
          <a:xfrm>
            <a:off x="827586" y="6453332"/>
            <a:ext cx="7704853"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Griffin                                                                   Note long hair and coronet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External North wall</a:t>
            </a:r>
          </a:p>
        </p:txBody>
      </p:sp>
      <p:pic>
        <p:nvPicPr>
          <p:cNvPr id="3" name="Content Placeholder 2" descr="C:\Users\Patrick\Pictures\IMG-20220826-WA0028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27 (1).jpg"/>
          <p:cNvPicPr>
            <a:picLocks noGrp="1" noChangeAspect="1"/>
          </p:cNvPicPr>
          <p:nvPr>
            <p:ph idx="2"/>
          </p:nvPr>
        </p:nvPicPr>
        <p:blipFill>
          <a:blip r:embed="rId3" cstate="print"/>
          <a:srcRect/>
          <a:stretch>
            <a:fillRect/>
          </a:stretch>
        </p:blipFill>
        <p:spPr>
          <a:xfrm>
            <a:off x="4970266" y="1600200"/>
            <a:ext cx="3394472" cy="4525959"/>
          </a:xfrm>
        </p:spPr>
      </p:pic>
      <p:sp>
        <p:nvSpPr>
          <p:cNvPr id="5" name="TextBox 2"/>
          <p:cNvSpPr txBox="1"/>
          <p:nvPr/>
        </p:nvSpPr>
        <p:spPr>
          <a:xfrm>
            <a:off x="899595" y="6453332"/>
            <a:ext cx="2584423"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Who are theses creatures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North door/Lych Gate</a:t>
            </a:r>
          </a:p>
        </p:txBody>
      </p:sp>
      <p:pic>
        <p:nvPicPr>
          <p:cNvPr id="3" name="Content Placeholder 2" descr="C:\Users\Patrick\Pictures\IMG-20220826-WA0014.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16.jpg"/>
          <p:cNvPicPr>
            <a:picLocks noGrp="1" noChangeAspect="1"/>
          </p:cNvPicPr>
          <p:nvPr>
            <p:ph idx="2"/>
          </p:nvPr>
        </p:nvPicPr>
        <p:blipFill>
          <a:blip r:embed="rId3" cstate="print"/>
          <a:srcRect/>
          <a:stretch>
            <a:fillRect/>
          </a:stretch>
        </p:blipFill>
        <p:spPr>
          <a:xfrm>
            <a:off x="4970266" y="1600200"/>
            <a:ext cx="3394472" cy="4525959"/>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
            </a:r>
            <a:br>
              <a:rPr lang="en-GB" sz="4000"/>
            </a:br>
            <a:r>
              <a:rPr lang="en-GB" sz="4000"/>
              <a:t>Chancel door north side</a:t>
            </a:r>
            <a:br>
              <a:rPr lang="en-GB" sz="4000"/>
            </a:br>
            <a:r>
              <a:rPr lang="en-GB" sz="2000"/>
              <a:t>Note cross on portal.</a:t>
            </a:r>
            <a:r>
              <a:rPr lang="en-GB" sz="2800"/>
              <a:t/>
            </a:r>
            <a:br>
              <a:rPr lang="en-GB" sz="2800"/>
            </a:br>
            <a:endParaRPr lang="en-GB" sz="2800"/>
          </a:p>
        </p:txBody>
      </p:sp>
      <p:pic>
        <p:nvPicPr>
          <p:cNvPr id="3" name="Content Placeholder 2"/>
          <p:cNvPicPr>
            <a:picLocks noGrp="1" noChangeAspect="1"/>
          </p:cNvPicPr>
          <p:nvPr>
            <p:ph idx="1"/>
          </p:nvPr>
        </p:nvPicPr>
        <p:blipFill>
          <a:blip r:embed="rId2" cstate="print"/>
          <a:srcRect/>
          <a:stretch>
            <a:fillRect/>
          </a:stretch>
        </p:blipFill>
        <p:spPr>
          <a:xfrm>
            <a:off x="4969617" y="1601370"/>
            <a:ext cx="3395761" cy="4523628"/>
          </a:xfrm>
        </p:spPr>
      </p:pic>
      <p:pic>
        <p:nvPicPr>
          <p:cNvPr id="4" name="Content Placeholder 3" descr="C:\Users\Patrick\Pictures\IMG-20220826-WA0005.jpg"/>
          <p:cNvPicPr>
            <a:picLocks noGrp="1" noChangeAspect="1"/>
          </p:cNvPicPr>
          <p:nvPr>
            <p:ph idx="2"/>
          </p:nvPr>
        </p:nvPicPr>
        <p:blipFill>
          <a:blip r:embed="rId3" cstate="print"/>
          <a:srcRect/>
          <a:stretch>
            <a:fillRect/>
          </a:stretch>
        </p:blipFill>
        <p:spPr>
          <a:xfrm>
            <a:off x="779260" y="1600200"/>
            <a:ext cx="3394472" cy="4525959"/>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View from south west</a:t>
            </a:r>
          </a:p>
        </p:txBody>
      </p:sp>
      <p:pic>
        <p:nvPicPr>
          <p:cNvPr id="3" name="Content Placeholder 2" descr="C:\Users\Patrick\Pictures\IMG-20220826-WA0003.jpg"/>
          <p:cNvPicPr>
            <a:picLocks noGrp="1" noChangeAspect="1"/>
          </p:cNvPicPr>
          <p:nvPr>
            <p:ph idx="1"/>
          </p:nvPr>
        </p:nvPicPr>
        <p:blipFill>
          <a:blip r:embed="rId2" cstate="print"/>
          <a:srcRect/>
          <a:stretch>
            <a:fillRect/>
          </a:stretch>
        </p:blipFill>
        <p:spPr>
          <a:xfrm>
            <a:off x="755577" y="1628802"/>
            <a:ext cx="3394472" cy="4525959"/>
          </a:xfrm>
        </p:spPr>
      </p:pic>
      <p:pic>
        <p:nvPicPr>
          <p:cNvPr id="4" name="Picture 2"/>
          <p:cNvPicPr>
            <a:picLocks noGrp="1" noChangeAspect="1"/>
          </p:cNvPicPr>
          <p:nvPr>
            <p:ph idx="2"/>
          </p:nvPr>
        </p:nvPicPr>
        <p:blipFill>
          <a:blip r:embed="rId3" cstate="print"/>
          <a:srcRect/>
          <a:stretch>
            <a:fillRect/>
          </a:stretch>
        </p:blipFill>
        <p:spPr>
          <a:xfrm>
            <a:off x="4649550" y="2348197"/>
            <a:ext cx="4035905" cy="3029974"/>
          </a:xfrm>
        </p:spPr>
      </p:pic>
      <p:sp>
        <p:nvSpPr>
          <p:cNvPr id="5" name="TextBox 2"/>
          <p:cNvSpPr txBox="1"/>
          <p:nvPr/>
        </p:nvSpPr>
        <p:spPr>
          <a:xfrm>
            <a:off x="5148062" y="1700811"/>
            <a:ext cx="3282696"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At top of Tower. No longer visible</a:t>
            </a:r>
          </a:p>
        </p:txBody>
      </p:sp>
      <p:sp>
        <p:nvSpPr>
          <p:cNvPr id="6" name="Footer Placeholder 4"/>
          <p:cNvSpPr txBox="1"/>
          <p:nvPr/>
        </p:nvSpPr>
        <p:spPr>
          <a:xfrm>
            <a:off x="3124203" y="6356351"/>
            <a:ext cx="2895603" cy="365129"/>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898989"/>
                </a:solidFill>
                <a:uFillTx/>
                <a:latin typeface="Calibri"/>
              </a:rPr>
              <a:t>?the image  may be a negative?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View west end south door</a:t>
            </a:r>
          </a:p>
        </p:txBody>
      </p:sp>
      <p:sp>
        <p:nvSpPr>
          <p:cNvPr id="3" name="Content Placeholder 3"/>
          <p:cNvSpPr txBox="1">
            <a:spLocks noGrp="1"/>
          </p:cNvSpPr>
          <p:nvPr>
            <p:ph idx="1"/>
          </p:nvPr>
        </p:nvSpPr>
        <p:spPr>
          <a:xfrm>
            <a:off x="4648196" y="1600200"/>
            <a:ext cx="4038603" cy="4525959"/>
          </a:xfrm>
        </p:spPr>
        <p:txBody>
          <a:bodyPr/>
          <a:lstStyle/>
          <a:p>
            <a:endParaRPr lang="en-GB"/>
          </a:p>
        </p:txBody>
      </p:sp>
      <p:pic>
        <p:nvPicPr>
          <p:cNvPr id="4" name="Picture 2"/>
          <p:cNvPicPr>
            <a:picLocks noGrp="1" noChangeAspect="1"/>
          </p:cNvPicPr>
          <p:nvPr>
            <p:ph idx="2"/>
          </p:nvPr>
        </p:nvPicPr>
        <p:blipFill>
          <a:blip r:embed="rId2" cstate="print"/>
          <a:srcRect/>
          <a:stretch>
            <a:fillRect/>
          </a:stretch>
        </p:blipFill>
        <p:spPr>
          <a:xfrm>
            <a:off x="1046859" y="1641677"/>
            <a:ext cx="2859273" cy="4523628"/>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South wall faces around windows</a:t>
            </a:r>
            <a:br>
              <a:rPr lang="en-GB" sz="4000"/>
            </a:br>
            <a:r>
              <a:rPr lang="en-GB" sz="4000"/>
              <a:t>The griffins seem to have gone</a:t>
            </a:r>
          </a:p>
        </p:txBody>
      </p:sp>
      <p:pic>
        <p:nvPicPr>
          <p:cNvPr id="3" name="Content Placeholder 2" descr="C:\Users\Patrick\Pictures\IMG-20220826-WA0012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10 (1).jpg"/>
          <p:cNvPicPr>
            <a:picLocks noGrp="1" noChangeAspect="1"/>
          </p:cNvPicPr>
          <p:nvPr>
            <p:ph idx="2"/>
          </p:nvPr>
        </p:nvPicPr>
        <p:blipFill>
          <a:blip r:embed="rId3" cstate="print"/>
          <a:srcRect/>
          <a:stretch>
            <a:fillRect/>
          </a:stretch>
        </p:blipFill>
        <p:spPr>
          <a:xfrm>
            <a:off x="4970266" y="1600200"/>
            <a:ext cx="3394472" cy="4525959"/>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Windows west end/To be found</a:t>
            </a:r>
          </a:p>
        </p:txBody>
      </p:sp>
      <p:pic>
        <p:nvPicPr>
          <p:cNvPr id="3" name="Content Placeholder 2" descr="C:\Users\Patrick\Pictures\IMG-20220826-WA0011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07 (1).jpg"/>
          <p:cNvPicPr>
            <a:picLocks noGrp="1" noChangeAspect="1"/>
          </p:cNvPicPr>
          <p:nvPr>
            <p:ph idx="2"/>
          </p:nvPr>
        </p:nvPicPr>
        <p:blipFill>
          <a:blip r:embed="rId3" cstate="print"/>
          <a:srcRect/>
          <a:stretch>
            <a:fillRect/>
          </a:stretch>
        </p:blipFill>
        <p:spPr>
          <a:xfrm>
            <a:off x="4648196" y="2348709"/>
            <a:ext cx="4038603" cy="3028949"/>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4"/>
          <p:cNvSpPr txBox="1">
            <a:spLocks noGrp="1"/>
          </p:cNvSpPr>
          <p:nvPr>
            <p:ph type="title"/>
          </p:nvPr>
        </p:nvSpPr>
        <p:spPr/>
        <p:txBody>
          <a:bodyPr/>
          <a:lstStyle/>
          <a:p>
            <a:endParaRPr lang="en-GB"/>
          </a:p>
        </p:txBody>
      </p:sp>
      <p:sp>
        <p:nvSpPr>
          <p:cNvPr id="3" name="Content Placeholder 5"/>
          <p:cNvSpPr txBox="1">
            <a:spLocks noGrp="1"/>
          </p:cNvSpPr>
          <p:nvPr>
            <p:ph idx="1"/>
          </p:nvPr>
        </p:nvSpPr>
        <p:spPr/>
        <p:txBody>
          <a:bodyPr/>
          <a:lstStyle/>
          <a:p>
            <a:pPr marL="0" lvl="0" indent="0">
              <a:buNone/>
            </a:pPr>
            <a:r>
              <a:rPr lang="en-GB"/>
              <a:t>Information on stained glass in separate folder.</a:t>
            </a:r>
          </a:p>
          <a:p>
            <a:pPr marL="0" lvl="0" indent="0">
              <a:buNone/>
            </a:pPr>
            <a:r>
              <a:rPr lang="en-GB"/>
              <a:t>Information on monuments in separate folder.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Corbels external walls(internal)</a:t>
            </a:r>
          </a:p>
        </p:txBody>
      </p:sp>
      <p:pic>
        <p:nvPicPr>
          <p:cNvPr id="3" name="Content Placeholder 2" descr="C:\Users\Patrick\Pictures\IMG-20220826-WA0053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52 (1).jpg"/>
          <p:cNvPicPr>
            <a:picLocks noGrp="1" noChangeAspect="1"/>
          </p:cNvPicPr>
          <p:nvPr>
            <p:ph idx="2"/>
          </p:nvPr>
        </p:nvPicPr>
        <p:blipFill>
          <a:blip r:embed="rId3" cstate="print"/>
          <a:srcRect/>
          <a:stretch>
            <a:fillRect/>
          </a:stretch>
        </p:blipFill>
        <p:spPr>
          <a:xfrm>
            <a:off x="4970266" y="1600200"/>
            <a:ext cx="3394472" cy="4525959"/>
          </a:xfrm>
        </p:spPr>
      </p:pic>
      <p:sp>
        <p:nvSpPr>
          <p:cNvPr id="5" name="TextBox 2"/>
          <p:cNvSpPr txBox="1"/>
          <p:nvPr/>
        </p:nvSpPr>
        <p:spPr>
          <a:xfrm>
            <a:off x="899595" y="6453332"/>
            <a:ext cx="2524091"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Note different leaf shape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Bells going for the war effort</a:t>
            </a:r>
          </a:p>
        </p:txBody>
      </p:sp>
      <p:pic>
        <p:nvPicPr>
          <p:cNvPr id="3" name="Content Placeholder 2" descr="C:\Users\Patrick\Pictures\IMG-20220826-WA0000.jpg"/>
          <p:cNvPicPr>
            <a:picLocks noGrp="1" noChangeAspect="1"/>
          </p:cNvPicPr>
          <p:nvPr>
            <p:ph idx="1"/>
          </p:nvPr>
        </p:nvPicPr>
        <p:blipFill>
          <a:blip r:embed="rId2" cstate="print"/>
          <a:srcRect/>
          <a:stretch>
            <a:fillRect/>
          </a:stretch>
        </p:blipFill>
        <p:spPr>
          <a:xfrm>
            <a:off x="457200" y="2348709"/>
            <a:ext cx="4038603" cy="3028949"/>
          </a:xfrm>
        </p:spPr>
      </p:pic>
      <p:sp>
        <p:nvSpPr>
          <p:cNvPr id="4" name="Content Placeholder 4"/>
          <p:cNvSpPr txBox="1">
            <a:spLocks noGrp="1"/>
          </p:cNvSpPr>
          <p:nvPr>
            <p:ph idx="2"/>
          </p:nvPr>
        </p:nvSpPr>
        <p:spPr/>
        <p:txBody>
          <a:bodyPr/>
          <a:lstStyle/>
          <a:p>
            <a:endParaRPr lang="en-GB"/>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Waterfall at Lorrenden no longer running.</a:t>
            </a:r>
          </a:p>
        </p:txBody>
      </p:sp>
      <p:pic>
        <p:nvPicPr>
          <p:cNvPr id="3" name="Content Placeholder 2" descr="C:\Users\Patrick\Pictures\IMG-20220826-WA0006.jpg"/>
          <p:cNvPicPr>
            <a:picLocks noGrp="1" noChangeAspect="1"/>
          </p:cNvPicPr>
          <p:nvPr>
            <p:ph idx="1"/>
          </p:nvPr>
        </p:nvPicPr>
        <p:blipFill>
          <a:blip r:embed="rId2" cstate="print"/>
          <a:srcRect/>
          <a:stretch>
            <a:fillRect/>
          </a:stretch>
        </p:blipFill>
        <p:spPr>
          <a:xfrm>
            <a:off x="779260" y="1600200"/>
            <a:ext cx="3394472" cy="4525959"/>
          </a:xfrm>
        </p:spPr>
      </p:pic>
      <p:sp>
        <p:nvSpPr>
          <p:cNvPr id="4" name="Content Placeholder 2"/>
          <p:cNvSpPr txBox="1">
            <a:spLocks noGrp="1"/>
          </p:cNvSpPr>
          <p:nvPr>
            <p:ph idx="2"/>
          </p:nvPr>
        </p:nvSpPr>
        <p:spPr/>
        <p:txBody>
          <a:bodyPr/>
          <a:lstStyle/>
          <a:p>
            <a:pPr marL="0" lvl="0" indent="0">
              <a:buNone/>
            </a:pPr>
            <a:endParaRPr lang="en-GB"/>
          </a:p>
          <a:p>
            <a:pPr marL="0" lvl="0" indent="0">
              <a:buNone/>
            </a:pPr>
            <a:endParaRPr lang="en-GB"/>
          </a:p>
          <a:p>
            <a:pPr marL="0" lvl="0" indent="0">
              <a:buNone/>
            </a:pPr>
            <a:r>
              <a:rPr lang="en-GB"/>
              <a:t>Concrete buttresses still observable in a copse at Lorrenden although water no longer running.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Interior of ‘Dormers’ Brogdale Rd</a:t>
            </a:r>
          </a:p>
        </p:txBody>
      </p:sp>
      <p:pic>
        <p:nvPicPr>
          <p:cNvPr id="3" name="Content Placeholder 2" descr="C:\Users\Patrick\Pictures\IMG-20220826-WA0033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32 (1).jpg"/>
          <p:cNvPicPr>
            <a:picLocks noGrp="1" noChangeAspect="1"/>
          </p:cNvPicPr>
          <p:nvPr>
            <p:ph idx="2"/>
          </p:nvPr>
        </p:nvPicPr>
        <p:blipFill>
          <a:blip r:embed="rId3" cstate="print"/>
          <a:srcRect/>
          <a:stretch>
            <a:fillRect/>
          </a:stretch>
        </p:blipFill>
        <p:spPr>
          <a:xfrm>
            <a:off x="4970266" y="1600200"/>
            <a:ext cx="3394472" cy="4525959"/>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Content Placeholder 3"/>
          <p:cNvSpPr txBox="1">
            <a:spLocks noGrp="1"/>
          </p:cNvSpPr>
          <p:nvPr>
            <p:ph idx="1"/>
          </p:nvPr>
        </p:nvSpPr>
        <p:spPr>
          <a:xfrm>
            <a:off x="4648196" y="1600200"/>
            <a:ext cx="4038603" cy="4525959"/>
          </a:xfrm>
        </p:spPr>
        <p:txBody>
          <a:bodyPr/>
          <a:lstStyle/>
          <a:p>
            <a:endParaRPr lang="en-GB"/>
          </a:p>
        </p:txBody>
      </p:sp>
      <p:pic>
        <p:nvPicPr>
          <p:cNvPr id="4" name="Picture 2"/>
          <p:cNvPicPr>
            <a:picLocks noGrp="1" noChangeAspect="1"/>
          </p:cNvPicPr>
          <p:nvPr>
            <p:ph idx="2"/>
          </p:nvPr>
        </p:nvPicPr>
        <p:blipFill>
          <a:blip r:embed="rId2" cstate="print"/>
          <a:srcRect/>
          <a:stretch>
            <a:fillRect/>
          </a:stretch>
        </p:blipFill>
        <p:spPr>
          <a:xfrm>
            <a:off x="778620" y="1601370"/>
            <a:ext cx="3395761" cy="4523628"/>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Internal decorations</a:t>
            </a:r>
          </a:p>
        </p:txBody>
      </p:sp>
      <p:pic>
        <p:nvPicPr>
          <p:cNvPr id="3" name="Picture 3" descr="C:\Users\Patrick\Pictures\IMG-20220826-WA0046 (1).jpg"/>
          <p:cNvPicPr>
            <a:picLocks noGrp="1" noChangeAspect="1"/>
          </p:cNvPicPr>
          <p:nvPr>
            <p:ph idx="1"/>
          </p:nvPr>
        </p:nvPicPr>
        <p:blipFill>
          <a:blip r:embed="rId2" cstate="print"/>
          <a:srcRect/>
          <a:stretch>
            <a:fillRect/>
          </a:stretch>
        </p:blipFill>
        <p:spPr>
          <a:xfrm>
            <a:off x="4970266" y="1600200"/>
            <a:ext cx="3394472" cy="4525959"/>
          </a:xfrm>
        </p:spPr>
      </p:pic>
      <p:sp>
        <p:nvSpPr>
          <p:cNvPr id="4" name="TextBox 2"/>
          <p:cNvSpPr txBox="1"/>
          <p:nvPr/>
        </p:nvSpPr>
        <p:spPr>
          <a:xfrm>
            <a:off x="3635892" y="6354010"/>
            <a:ext cx="475252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the internal patterns may have looked like</a:t>
            </a:r>
          </a:p>
        </p:txBody>
      </p:sp>
      <p:pic>
        <p:nvPicPr>
          <p:cNvPr id="5" name="Content Placeholder 4"/>
          <p:cNvPicPr>
            <a:picLocks noGrp="1" noChangeAspect="1"/>
          </p:cNvPicPr>
          <p:nvPr>
            <p:ph idx="2"/>
          </p:nvPr>
        </p:nvPicPr>
        <p:blipFill>
          <a:blip r:embed="rId3" cstate="print"/>
          <a:srcRect/>
          <a:stretch>
            <a:fillRect/>
          </a:stretch>
        </p:blipFill>
        <p:spPr>
          <a:xfrm>
            <a:off x="778620" y="1601370"/>
            <a:ext cx="3395761" cy="4523628"/>
          </a:xfrm>
        </p:spPr>
      </p:pic>
      <p:sp>
        <p:nvSpPr>
          <p:cNvPr id="6" name="Footer Placeholder 3"/>
          <p:cNvSpPr txBox="1"/>
          <p:nvPr/>
        </p:nvSpPr>
        <p:spPr>
          <a:xfrm>
            <a:off x="3124203" y="6356351"/>
            <a:ext cx="2895603" cy="365129"/>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898989"/>
              </a:solidFill>
              <a:uFillTx/>
              <a:latin typeface="Calibri"/>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Patterns on walls no longer visible</a:t>
            </a:r>
          </a:p>
        </p:txBody>
      </p:sp>
      <p:pic>
        <p:nvPicPr>
          <p:cNvPr id="3" name="Content Placeholder 2" descr="C:\Users\Patrick\Pictures\IMG-20220826-WA0047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37 (1).jpg"/>
          <p:cNvPicPr>
            <a:picLocks noGrp="1" noChangeAspect="1"/>
          </p:cNvPicPr>
          <p:nvPr>
            <p:ph idx="2"/>
          </p:nvPr>
        </p:nvPicPr>
        <p:blipFill>
          <a:blip r:embed="rId3" cstate="print"/>
          <a:srcRect/>
          <a:stretch>
            <a:fillRect/>
          </a:stretch>
        </p:blipFill>
        <p:spPr>
          <a:xfrm>
            <a:off x="4970266" y="1600200"/>
            <a:ext cx="3394472" cy="4525959"/>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Patterns on walls no longer visible</a:t>
            </a:r>
          </a:p>
        </p:txBody>
      </p:sp>
      <p:pic>
        <p:nvPicPr>
          <p:cNvPr id="3" name="Content Placeholder 2" descr="C:\Users\Patrick\Pictures\IMG-20220826-WA0034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30 (1).jpg"/>
          <p:cNvPicPr>
            <a:picLocks noGrp="1" noChangeAspect="1"/>
          </p:cNvPicPr>
          <p:nvPr>
            <p:ph idx="2"/>
          </p:nvPr>
        </p:nvPicPr>
        <p:blipFill>
          <a:blip r:embed="rId3" cstate="print"/>
          <a:srcRect/>
          <a:stretch>
            <a:fillRect/>
          </a:stretch>
        </p:blipFill>
        <p:spPr>
          <a:xfrm>
            <a:off x="4970266" y="1600200"/>
            <a:ext cx="3394472" cy="4525959"/>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Internal views showing Victorian  decoration</a:t>
            </a:r>
          </a:p>
        </p:txBody>
      </p:sp>
      <p:pic>
        <p:nvPicPr>
          <p:cNvPr id="3" name="Content Placeholder 2" descr="C:\Users\Patrick\Pictures\IMG-20220826-WA0002 (1).jpg"/>
          <p:cNvPicPr>
            <a:picLocks noGrp="1" noChangeAspect="1"/>
          </p:cNvPicPr>
          <p:nvPr>
            <p:ph idx="1"/>
          </p:nvPr>
        </p:nvPicPr>
        <p:blipFill>
          <a:blip r:embed="rId2" cstate="print"/>
          <a:srcRect/>
          <a:stretch>
            <a:fillRect/>
          </a:stretch>
        </p:blipFill>
        <p:spPr>
          <a:xfrm>
            <a:off x="779260" y="1600200"/>
            <a:ext cx="3394472" cy="4525959"/>
          </a:xfrm>
        </p:spPr>
      </p:pic>
      <p:pic>
        <p:nvPicPr>
          <p:cNvPr id="4" name="Content Placeholder 3" descr="C:\Users\Patrick\Pictures\IMG-20220826-WA0004 (1).jpg"/>
          <p:cNvPicPr>
            <a:picLocks noGrp="1" noChangeAspect="1"/>
          </p:cNvPicPr>
          <p:nvPr>
            <p:ph idx="2"/>
          </p:nvPr>
        </p:nvPicPr>
        <p:blipFill>
          <a:blip r:embed="rId3" cstate="print"/>
          <a:srcRect/>
          <a:stretch>
            <a:fillRect/>
          </a:stretch>
        </p:blipFill>
        <p:spPr>
          <a:xfrm>
            <a:off x="4970266" y="1600200"/>
            <a:ext cx="3394472" cy="4525959"/>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Internal views showing Victorian  decoration</a:t>
            </a:r>
          </a:p>
        </p:txBody>
      </p:sp>
      <p:pic>
        <p:nvPicPr>
          <p:cNvPr id="3" name="Content Placeholder 4" descr="IMG-20221209-WA0001.jpg"/>
          <p:cNvPicPr>
            <a:picLocks noGrp="1" noChangeAspect="1"/>
          </p:cNvPicPr>
          <p:nvPr>
            <p:ph idx="1"/>
          </p:nvPr>
        </p:nvPicPr>
        <p:blipFill>
          <a:blip r:embed="rId2" cstate="print"/>
          <a:stretch>
            <a:fillRect/>
          </a:stretch>
        </p:blipFill>
        <p:spPr>
          <a:xfrm>
            <a:off x="827586" y="1700811"/>
            <a:ext cx="3312368" cy="4104458"/>
          </a:xfrm>
        </p:spPr>
      </p:pic>
      <p:sp>
        <p:nvSpPr>
          <p:cNvPr id="4" name="Content Placeholder 3"/>
          <p:cNvSpPr txBox="1">
            <a:spLocks noGrp="1"/>
          </p:cNvSpPr>
          <p:nvPr>
            <p:ph idx="2"/>
          </p:nvPr>
        </p:nvSpPr>
        <p:spPr/>
        <p:txBody>
          <a:bodyPr/>
          <a:lstStyle/>
          <a:p>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Font</a:t>
            </a:r>
          </a:p>
        </p:txBody>
      </p:sp>
      <p:pic>
        <p:nvPicPr>
          <p:cNvPr id="3" name="Picture 3" descr="C:\Users\Patrick\Pictures\IMG-20220826-WA0057 (1).jpg"/>
          <p:cNvPicPr>
            <a:picLocks noGrp="1" noChangeAspect="1"/>
          </p:cNvPicPr>
          <p:nvPr>
            <p:ph idx="1"/>
          </p:nvPr>
        </p:nvPicPr>
        <p:blipFill>
          <a:blip r:embed="rId2" cstate="print"/>
          <a:srcRect/>
          <a:stretch>
            <a:fillRect/>
          </a:stretch>
        </p:blipFill>
        <p:spPr>
          <a:xfrm>
            <a:off x="4970266" y="1600200"/>
            <a:ext cx="3394472" cy="4525959"/>
          </a:xfrm>
        </p:spPr>
      </p:pic>
      <p:sp>
        <p:nvSpPr>
          <p:cNvPr id="4" name="Content Placeholder 2"/>
          <p:cNvSpPr txBox="1">
            <a:spLocks noGrp="1"/>
          </p:cNvSpPr>
          <p:nvPr>
            <p:ph idx="2"/>
          </p:nvPr>
        </p:nvSpPr>
        <p:spPr>
          <a:xfrm>
            <a:off x="457200" y="1600200"/>
            <a:ext cx="4038603" cy="4525959"/>
          </a:xfrm>
        </p:spPr>
        <p:txBody>
          <a:bodyPr/>
          <a:lstStyle/>
          <a:p>
            <a:pPr lvl="0"/>
            <a:endParaRPr lang="en-GB"/>
          </a:p>
          <a:p>
            <a:pPr lvl="0"/>
            <a:endParaRPr lang="en-GB"/>
          </a:p>
          <a:p>
            <a:pPr lvl="0"/>
            <a:r>
              <a:rPr lang="en-GB"/>
              <a:t>Made of Bethersden Marble.</a:t>
            </a:r>
          </a:p>
          <a:p>
            <a:pPr lvl="0"/>
            <a:r>
              <a:rPr lang="en-GB"/>
              <a:t>Thought to be from the original Norman church.</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665</Words>
  <Application>Microsoft Office PowerPoint</Application>
  <PresentationFormat>On-screen Show (4:3)</PresentationFormat>
  <Paragraphs>107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art of Ospringe church</vt:lpstr>
      <vt:lpstr>Internal corbels external wall/ central columns</vt:lpstr>
      <vt:lpstr>Corbels external walls(internal)</vt:lpstr>
      <vt:lpstr>Internal decorations</vt:lpstr>
      <vt:lpstr>Patterns on walls no longer visible</vt:lpstr>
      <vt:lpstr>Patterns on walls no longer visible</vt:lpstr>
      <vt:lpstr>Internal views showing Victorian  decoration</vt:lpstr>
      <vt:lpstr>Internal views showing Victorian  decoration</vt:lpstr>
      <vt:lpstr>Font</vt:lpstr>
      <vt:lpstr>Parish room A former vicar was named Griffin</vt:lpstr>
      <vt:lpstr>Detail of window</vt:lpstr>
      <vt:lpstr>Detail from window in Hart Chapel</vt:lpstr>
      <vt:lpstr>The Pieta Copy of a painting by  Louis de Morales (1510 to 1586)</vt:lpstr>
      <vt:lpstr>The Darmstadt Madonna In memory of Dorothea Williams wife of  Rev. B Williams Vicar !944-1956  </vt:lpstr>
      <vt:lpstr>Banner </vt:lpstr>
      <vt:lpstr>Banner  </vt:lpstr>
      <vt:lpstr>Mosaics East end of church</vt:lpstr>
      <vt:lpstr>  Icon  </vt:lpstr>
      <vt:lpstr>North East Pillar Shepherd carrying Lamb</vt:lpstr>
      <vt:lpstr>External Window North West End</vt:lpstr>
      <vt:lpstr>External  Window West End and South wall Gutter</vt:lpstr>
      <vt:lpstr>External North wall</vt:lpstr>
      <vt:lpstr>North door/Lych Gate</vt:lpstr>
      <vt:lpstr> Chancel door north side Note cross on portal. </vt:lpstr>
      <vt:lpstr>View from south west</vt:lpstr>
      <vt:lpstr>View west end south door</vt:lpstr>
      <vt:lpstr>South wall faces around windows The griffins seem to have gone</vt:lpstr>
      <vt:lpstr>Windows west end/To be found</vt:lpstr>
      <vt:lpstr>PowerPoint Presentation</vt:lpstr>
      <vt:lpstr>Bells going for the war effort</vt:lpstr>
      <vt:lpstr>Waterfall at Lorrenden no longer running.</vt:lpstr>
      <vt:lpstr>Interior of ‘Dormers’ Brogdale 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Mulcahy</dc:creator>
  <cp:lastModifiedBy>Patrick's</cp:lastModifiedBy>
  <cp:revision>61</cp:revision>
  <dcterms:created xsi:type="dcterms:W3CDTF">2022-08-30T12:55:41Z</dcterms:created>
  <dcterms:modified xsi:type="dcterms:W3CDTF">2025-10-07T13:03:14Z</dcterms:modified>
</cp:coreProperties>
</file>