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88163" cy="10020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99CC"/>
    <a:srgbClr val="FF9015"/>
    <a:srgbClr val="FF7415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891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87D86-F40A-4A06-89F3-BFF528AEC202}" type="datetimeFigureOut">
              <a:rPr lang="en-GB"/>
              <a:pPr>
                <a:defRPr/>
              </a:pPr>
              <a:t>18/10/2025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FADBE-F7F0-4FC4-A1AC-4DA9CF984F7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92331-AC20-4F4A-85DD-16AA1077FD24}" type="datetimeFigureOut">
              <a:rPr lang="en-GB"/>
              <a:pPr>
                <a:defRPr/>
              </a:pPr>
              <a:t>18/10/2025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BE62B-C135-495F-B3DC-38C6DD59548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97CC-526C-4C65-8FA7-E98DEBADF962}" type="datetimeFigureOut">
              <a:rPr lang="en-GB"/>
              <a:pPr>
                <a:defRPr/>
              </a:pPr>
              <a:t>18/10/2025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FCF2F-5B87-490E-9056-FB7F74B6B07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AE523-4912-42D9-9578-B09E2199E7AE}" type="datetimeFigureOut">
              <a:rPr lang="en-GB"/>
              <a:pPr>
                <a:defRPr/>
              </a:pPr>
              <a:t>18/10/2025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51D37-1CFE-4141-A12A-F8985D9CFC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0ECA0-A8EE-4DC2-9D09-C530E4B39ECB}" type="datetimeFigureOut">
              <a:rPr lang="en-GB"/>
              <a:pPr>
                <a:defRPr/>
              </a:pPr>
              <a:t>18/10/2025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F3B68-AE93-4900-B77D-AA901E1C156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9BBEB-F343-4BA1-81CF-4F30C9C0CD45}" type="datetimeFigureOut">
              <a:rPr lang="en-GB"/>
              <a:pPr>
                <a:defRPr/>
              </a:pPr>
              <a:t>18/10/2025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50794-B65A-44A9-8882-A9E83762625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D6398-16DC-4F53-AD5E-9C5B4A8F2951}" type="datetimeFigureOut">
              <a:rPr lang="en-GB"/>
              <a:pPr>
                <a:defRPr/>
              </a:pPr>
              <a:t>18/10/2025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11B04-BD47-4413-B16E-161F392D857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82497-D610-4DB6-A82D-E06ADF1D2B8C}" type="datetimeFigureOut">
              <a:rPr lang="en-GB"/>
              <a:pPr>
                <a:defRPr/>
              </a:pPr>
              <a:t>18/10/2025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C61A3-2972-465D-870F-B31D72DA187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B98D2-E178-45EB-9E2C-875A09C60851}" type="datetimeFigureOut">
              <a:rPr lang="en-GB"/>
              <a:pPr>
                <a:defRPr/>
              </a:pPr>
              <a:t>18/10/2025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3A7D7-455B-4B54-8869-5D23B91453A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860F4-8150-439B-B4A4-64D8A1A5F9FE}" type="datetimeFigureOut">
              <a:rPr lang="en-GB"/>
              <a:pPr>
                <a:defRPr/>
              </a:pPr>
              <a:t>18/10/2025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1A9F4-D346-49A1-A302-5845D3A9BB1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06D64-80D2-4C2B-A1D0-87E98B677937}" type="datetimeFigureOut">
              <a:rPr lang="en-GB"/>
              <a:pPr>
                <a:defRPr/>
              </a:pPr>
              <a:t>18/10/2025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DA831-CB18-437E-B281-BE1DCA7940C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8C3056-FFEE-4630-A998-93EDAAA11A9D}" type="datetimeFigureOut">
              <a:rPr lang="en-GB"/>
              <a:pPr>
                <a:defRPr/>
              </a:pPr>
              <a:t>18/10/2025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CF2CB6-2ED0-4774-9BB5-7F3610E1EE5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afeguarding@salisbury.anglican.org" TargetMode="External"/><Relationship Id="rId2" Type="http://schemas.openxmlformats.org/officeDocument/2006/relationships/hyperlink" Target="mailto:gill.baverstock@hotmail.co.u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" name="Straight Connector 69"/>
          <p:cNvCxnSpPr>
            <a:cxnSpLocks/>
            <a:stCxn id="4" idx="2"/>
            <a:endCxn id="63" idx="0"/>
          </p:cNvCxnSpPr>
          <p:nvPr/>
        </p:nvCxnSpPr>
        <p:spPr>
          <a:xfrm flipH="1">
            <a:off x="2141538" y="1096704"/>
            <a:ext cx="2430462" cy="1418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cxnSpLocks/>
            <a:stCxn id="63" idx="2"/>
          </p:cNvCxnSpPr>
          <p:nvPr/>
        </p:nvCxnSpPr>
        <p:spPr>
          <a:xfrm>
            <a:off x="2141538" y="1502326"/>
            <a:ext cx="0" cy="2953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cxnSpLocks/>
            <a:stCxn id="4" idx="2"/>
            <a:endCxn id="7" idx="0"/>
          </p:cNvCxnSpPr>
          <p:nvPr/>
        </p:nvCxnSpPr>
        <p:spPr>
          <a:xfrm>
            <a:off x="4572000" y="1096704"/>
            <a:ext cx="1909632" cy="946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cxnSpLocks/>
          </p:cNvCxnSpPr>
          <p:nvPr/>
        </p:nvCxnSpPr>
        <p:spPr>
          <a:xfrm flipH="1">
            <a:off x="4868241" y="1534318"/>
            <a:ext cx="1620514" cy="3742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cxnSpLocks/>
          </p:cNvCxnSpPr>
          <p:nvPr/>
        </p:nvCxnSpPr>
        <p:spPr>
          <a:xfrm>
            <a:off x="6531067" y="1526574"/>
            <a:ext cx="1037712" cy="54635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cxnSpLocks/>
            <a:endCxn id="15" idx="0"/>
          </p:cNvCxnSpPr>
          <p:nvPr/>
        </p:nvCxnSpPr>
        <p:spPr>
          <a:xfrm flipH="1">
            <a:off x="4769538" y="1790640"/>
            <a:ext cx="193118" cy="7537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cxnSpLocks/>
          </p:cNvCxnSpPr>
          <p:nvPr/>
        </p:nvCxnSpPr>
        <p:spPr>
          <a:xfrm flipH="1">
            <a:off x="7554043" y="2256614"/>
            <a:ext cx="5144" cy="4263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cxnSpLocks/>
          </p:cNvCxnSpPr>
          <p:nvPr/>
        </p:nvCxnSpPr>
        <p:spPr>
          <a:xfrm>
            <a:off x="7541317" y="3063112"/>
            <a:ext cx="0" cy="4343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cxnSpLocks/>
            <a:stCxn id="15" idx="2"/>
          </p:cNvCxnSpPr>
          <p:nvPr/>
        </p:nvCxnSpPr>
        <p:spPr>
          <a:xfrm flipH="1">
            <a:off x="4768920" y="4016206"/>
            <a:ext cx="618" cy="3273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cxnSpLocks/>
          </p:cNvCxnSpPr>
          <p:nvPr/>
        </p:nvCxnSpPr>
        <p:spPr>
          <a:xfrm>
            <a:off x="7576066" y="3689406"/>
            <a:ext cx="0" cy="49049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647700" y="592704"/>
            <a:ext cx="7848600" cy="504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Safeguarding concern is reported, or identified, by someone within the parish or anonymously.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Firstly, is the child or adult at </a:t>
            </a:r>
            <a:r>
              <a:rPr lang="en-GB" sz="12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IMMEDIATE</a:t>
            </a:r>
            <a:r>
              <a:rPr lang="en-GB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risk?</a:t>
            </a:r>
          </a:p>
        </p:txBody>
      </p:sp>
      <p:sp>
        <p:nvSpPr>
          <p:cNvPr id="7" name="Rectangle 6"/>
          <p:cNvSpPr/>
          <p:nvPr/>
        </p:nvSpPr>
        <p:spPr>
          <a:xfrm rot="10800000" flipV="1">
            <a:off x="6068947" y="1191336"/>
            <a:ext cx="825370" cy="330389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</a:t>
            </a:r>
          </a:p>
        </p:txBody>
      </p:sp>
      <p:sp>
        <p:nvSpPr>
          <p:cNvPr id="2055" name="TextBox 8"/>
          <p:cNvSpPr txBox="1">
            <a:spLocks noChangeArrowheads="1"/>
          </p:cNvSpPr>
          <p:nvPr/>
        </p:nvSpPr>
        <p:spPr bwMode="auto">
          <a:xfrm>
            <a:off x="623038" y="1644131"/>
            <a:ext cx="2628000" cy="1938992"/>
          </a:xfrm>
          <a:prstGeom prst="rect">
            <a:avLst/>
          </a:prstGeom>
          <a:solidFill>
            <a:srgbClr val="FF7C8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b="1" dirty="0">
                <a:latin typeface="Arial" pitchFamily="34" charset="0"/>
                <a:cs typeface="Arial" pitchFamily="34" charset="0"/>
              </a:rPr>
              <a:t>If the person is at immediate risk of physical harm - or needs medical attention - dial 999 to contact the Ambulance Service and/ or the Police. Follow any advice given.</a:t>
            </a:r>
          </a:p>
          <a:p>
            <a:endParaRPr lang="en-GB" sz="1200" b="1" dirty="0">
              <a:latin typeface="Arial" pitchFamily="34" charset="0"/>
              <a:cs typeface="Arial" pitchFamily="34" charset="0"/>
            </a:endParaRPr>
          </a:p>
          <a:p>
            <a:r>
              <a:rPr lang="en-GB" sz="1200" b="1" dirty="0">
                <a:latin typeface="Arial" pitchFamily="34" charset="0"/>
                <a:cs typeface="Arial" pitchFamily="34" charset="0"/>
              </a:rPr>
              <a:t>As soon as possible (and within 24 hrs) follow the process in green on the right.</a:t>
            </a:r>
          </a:p>
        </p:txBody>
      </p:sp>
      <p:sp>
        <p:nvSpPr>
          <p:cNvPr id="2056" name="TextBox 11"/>
          <p:cNvSpPr txBox="1">
            <a:spLocks noChangeArrowheads="1"/>
          </p:cNvSpPr>
          <p:nvPr/>
        </p:nvSpPr>
        <p:spPr bwMode="auto">
          <a:xfrm>
            <a:off x="395537" y="188913"/>
            <a:ext cx="84570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1400" b="1" dirty="0">
                <a:latin typeface="Arial" pitchFamily="34" charset="0"/>
                <a:cs typeface="Arial" pitchFamily="34" charset="0"/>
              </a:rPr>
              <a:t>Parishes of Chettle, Farnham &amp; </a:t>
            </a:r>
            <a:r>
              <a:rPr lang="en-GB" sz="1400" b="1" dirty="0" err="1">
                <a:latin typeface="Arial" pitchFamily="34" charset="0"/>
                <a:cs typeface="Arial" pitchFamily="34" charset="0"/>
              </a:rPr>
              <a:t>Tollard</a:t>
            </a:r>
            <a:r>
              <a:rPr lang="en-GB" sz="1400" b="1" dirty="0">
                <a:latin typeface="Arial" pitchFamily="34" charset="0"/>
                <a:cs typeface="Arial" pitchFamily="34" charset="0"/>
              </a:rPr>
              <a:t> Royal:  What to do if there is a safeguarding concern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00303" y="1786671"/>
            <a:ext cx="2628000" cy="46800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If the concern is about 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Priest or Church Officer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24617" y="1763726"/>
            <a:ext cx="2628000" cy="46800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If the concern  is about 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member of the laity.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429652" y="2544344"/>
            <a:ext cx="2679771" cy="147186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Inform the Parish Safeguarding Officer, who </a:t>
            </a:r>
            <a:r>
              <a:rPr lang="en-GB" sz="12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MUST</a:t>
            </a:r>
            <a:r>
              <a:rPr lang="en-GB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seek advice on the next steps from the Diocesan Safeguarding Team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Suzy </a:t>
            </a:r>
            <a:r>
              <a:rPr lang="en-GB" sz="12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Futcher</a:t>
            </a:r>
            <a:r>
              <a:rPr lang="en-GB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on 07500 664800 or Jem Carter on 07469 857888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24617" y="2590704"/>
            <a:ext cx="2628000" cy="506323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Inform the Parish Safeguarding Officer and the Priest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44615" y="3365145"/>
            <a:ext cx="2628000" cy="46800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Formally report to the Diocesan Safeguarding Adviser</a:t>
            </a:r>
            <a:endParaRPr lang="en-GB" sz="12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51038" y="4203647"/>
            <a:ext cx="5544000" cy="68400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Record the concern (who, what, when where, why, how?)  within 24 hrs of an issue being raised, and file it securely. Send a copy to the Diocesan Safeguarding Adviser.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673225" y="1238509"/>
            <a:ext cx="936625" cy="263817"/>
          </a:xfrm>
          <a:prstGeom prst="rect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YES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E03157D-C9E2-4B63-99BB-33D608964616}"/>
              </a:ext>
            </a:extLst>
          </p:cNvPr>
          <p:cNvSpPr txBox="1"/>
          <p:nvPr/>
        </p:nvSpPr>
        <p:spPr>
          <a:xfrm>
            <a:off x="611188" y="4077072"/>
            <a:ext cx="2520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44C7B53-9937-4487-BFE4-F0F110F21072}"/>
              </a:ext>
            </a:extLst>
          </p:cNvPr>
          <p:cNvSpPr txBox="1"/>
          <p:nvPr/>
        </p:nvSpPr>
        <p:spPr>
          <a:xfrm>
            <a:off x="410680" y="4939765"/>
            <a:ext cx="844193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Safeguarding Officer for the Parishes of Chettle, Farnham &amp;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Tollard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Royal: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Gill Baverstock, Tel.  07974 506880 or 01725 516311   Email: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gill.baverstock@hotmail.co.uk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Diocesan Safeguarding Officers: 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phone 01722 438651, press option 2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safeguarding@salisbury.anglican.org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en-GB" sz="1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Friday 5pm to 10pm Sunday:   </a:t>
            </a:r>
            <a:r>
              <a:rPr lang="en-GB" sz="1400" i="1" kern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thirtyone:eight</a:t>
            </a:r>
            <a:r>
              <a:rPr lang="en-GB" sz="1400" i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 0303 003 11 11</a:t>
            </a:r>
            <a:endParaRPr lang="en-GB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/>
            <a:r>
              <a:rPr lang="en-GB" sz="14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Dorset Council: Adults: 01305 221016; Under 18’s: 01202 228558.  Out of hours: 01305 221000</a:t>
            </a:r>
          </a:p>
          <a:p>
            <a:pPr fontAlgn="base"/>
            <a:r>
              <a:rPr lang="en-US" sz="1400" dirty="0"/>
              <a:t>Wiltshire Council: Adults: 0300 4560 111; Under 18’s 0300 4560 108.  Out of hours 0300 4560 100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A948733C-DAB8-4D87-B8CA-ABD775E48A9C}"/>
              </a:ext>
            </a:extLst>
          </p:cNvPr>
          <p:cNvPicPr/>
          <p:nvPr/>
        </p:nvPicPr>
        <p:blipFill rotWithShape="1">
          <a:blip r:embed="rId4"/>
          <a:srcRect l="18992" t="19256" r="12504" b="37450"/>
          <a:stretch/>
        </p:blipFill>
        <p:spPr bwMode="auto">
          <a:xfrm>
            <a:off x="1080396" y="3621505"/>
            <a:ext cx="1401445" cy="13182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312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 Jarvis</dc:creator>
  <cp:lastModifiedBy>Gill Baverstock</cp:lastModifiedBy>
  <cp:revision>64</cp:revision>
  <cp:lastPrinted>2025-10-18T15:54:32Z</cp:lastPrinted>
  <dcterms:created xsi:type="dcterms:W3CDTF">2013-07-02T15:03:53Z</dcterms:created>
  <dcterms:modified xsi:type="dcterms:W3CDTF">2025-10-18T16:29:55Z</dcterms:modified>
</cp:coreProperties>
</file>