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
  </p:notesMasterIdLst>
  <p:sldIdLst>
    <p:sldId id="256" r:id="rId2"/>
  </p:sldIdLst>
  <p:sldSz cx="7559675" cy="1069181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22" userDrawn="1">
          <p15:clr>
            <a:srgbClr val="A4A3A4"/>
          </p15:clr>
        </p15:guide>
        <p15:guide id="2" pos="23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60" autoAdjust="0"/>
    <p:restoredTop sz="93945" autoAdjust="0"/>
  </p:normalViewPr>
  <p:slideViewPr>
    <p:cSldViewPr snapToGrid="0">
      <p:cViewPr varScale="1">
        <p:scale>
          <a:sx n="79" d="100"/>
          <a:sy n="79" d="100"/>
        </p:scale>
        <p:origin x="3176" y="224"/>
      </p:cViewPr>
      <p:guideLst>
        <p:guide orient="horz" pos="3322"/>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F582F1BB-229B-4F48-B48F-74B23D98CCF1}" type="datetimeFigureOut">
              <a:rPr lang="en-GB" smtClean="0"/>
              <a:t>20/11/2025</a:t>
            </a:fld>
            <a:endParaRPr lang="en-GB"/>
          </a:p>
        </p:txBody>
      </p:sp>
      <p:sp>
        <p:nvSpPr>
          <p:cNvPr id="4" name="Slide Image Placeholder 3"/>
          <p:cNvSpPr>
            <a:spLocks noGrp="1" noRot="1" noChangeAspect="1"/>
          </p:cNvSpPr>
          <p:nvPr>
            <p:ph type="sldImg" idx="2"/>
          </p:nvPr>
        </p:nvSpPr>
        <p:spPr>
          <a:xfrm>
            <a:off x="2216150" y="1241425"/>
            <a:ext cx="236537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4"/>
          </a:xfrm>
          <a:prstGeom prst="rect">
            <a:avLst/>
          </a:prstGeom>
        </p:spPr>
        <p:txBody>
          <a:bodyPr vert="horz" lIns="91440" tIns="45720" rIns="91440" bIns="45720" rtlCol="0" anchor="b"/>
          <a:lstStyle>
            <a:lvl1pPr algn="r">
              <a:defRPr sz="1200"/>
            </a:lvl1pPr>
          </a:lstStyle>
          <a:p>
            <a:fld id="{AFCEF343-DFC2-421A-A5CD-054CB9194A9A}" type="slidenum">
              <a:rPr lang="en-GB" smtClean="0"/>
              <a:t>‹#›</a:t>
            </a:fld>
            <a:endParaRPr lang="en-GB"/>
          </a:p>
        </p:txBody>
      </p:sp>
    </p:spTree>
    <p:extLst>
      <p:ext uri="{BB962C8B-B14F-4D97-AF65-F5344CB8AC3E}">
        <p14:creationId xmlns:p14="http://schemas.microsoft.com/office/powerpoint/2010/main" val="1930137255"/>
      </p:ext>
    </p:extLst>
  </p:cSld>
  <p:clrMap bg1="lt1" tx1="dk1" bg2="lt2" tx2="dk2" accent1="accent1" accent2="accent2" accent3="accent3" accent4="accent4" accent5="accent5" accent6="accent6" hlink="hlink" folHlink="folHlink"/>
  <p:notesStyle>
    <a:lvl1pPr marL="0" algn="l" defTabSz="995507" rtl="0" eaLnBrk="1" latinLnBrk="0" hangingPunct="1">
      <a:defRPr sz="1306" kern="1200">
        <a:solidFill>
          <a:schemeClr val="tx1"/>
        </a:solidFill>
        <a:latin typeface="+mn-lt"/>
        <a:ea typeface="+mn-ea"/>
        <a:cs typeface="+mn-cs"/>
      </a:defRPr>
    </a:lvl1pPr>
    <a:lvl2pPr marL="497754" algn="l" defTabSz="995507" rtl="0" eaLnBrk="1" latinLnBrk="0" hangingPunct="1">
      <a:defRPr sz="1306" kern="1200">
        <a:solidFill>
          <a:schemeClr val="tx1"/>
        </a:solidFill>
        <a:latin typeface="+mn-lt"/>
        <a:ea typeface="+mn-ea"/>
        <a:cs typeface="+mn-cs"/>
      </a:defRPr>
    </a:lvl2pPr>
    <a:lvl3pPr marL="995507" algn="l" defTabSz="995507" rtl="0" eaLnBrk="1" latinLnBrk="0" hangingPunct="1">
      <a:defRPr sz="1306" kern="1200">
        <a:solidFill>
          <a:schemeClr val="tx1"/>
        </a:solidFill>
        <a:latin typeface="+mn-lt"/>
        <a:ea typeface="+mn-ea"/>
        <a:cs typeface="+mn-cs"/>
      </a:defRPr>
    </a:lvl3pPr>
    <a:lvl4pPr marL="1493261" algn="l" defTabSz="995507" rtl="0" eaLnBrk="1" latinLnBrk="0" hangingPunct="1">
      <a:defRPr sz="1306" kern="1200">
        <a:solidFill>
          <a:schemeClr val="tx1"/>
        </a:solidFill>
        <a:latin typeface="+mn-lt"/>
        <a:ea typeface="+mn-ea"/>
        <a:cs typeface="+mn-cs"/>
      </a:defRPr>
    </a:lvl4pPr>
    <a:lvl5pPr marL="1991015" algn="l" defTabSz="995507" rtl="0" eaLnBrk="1" latinLnBrk="0" hangingPunct="1">
      <a:defRPr sz="1306" kern="1200">
        <a:solidFill>
          <a:schemeClr val="tx1"/>
        </a:solidFill>
        <a:latin typeface="+mn-lt"/>
        <a:ea typeface="+mn-ea"/>
        <a:cs typeface="+mn-cs"/>
      </a:defRPr>
    </a:lvl5pPr>
    <a:lvl6pPr marL="2488768" algn="l" defTabSz="995507" rtl="0" eaLnBrk="1" latinLnBrk="0" hangingPunct="1">
      <a:defRPr sz="1306" kern="1200">
        <a:solidFill>
          <a:schemeClr val="tx1"/>
        </a:solidFill>
        <a:latin typeface="+mn-lt"/>
        <a:ea typeface="+mn-ea"/>
        <a:cs typeface="+mn-cs"/>
      </a:defRPr>
    </a:lvl6pPr>
    <a:lvl7pPr marL="2986522" algn="l" defTabSz="995507" rtl="0" eaLnBrk="1" latinLnBrk="0" hangingPunct="1">
      <a:defRPr sz="1306" kern="1200">
        <a:solidFill>
          <a:schemeClr val="tx1"/>
        </a:solidFill>
        <a:latin typeface="+mn-lt"/>
        <a:ea typeface="+mn-ea"/>
        <a:cs typeface="+mn-cs"/>
      </a:defRPr>
    </a:lvl7pPr>
    <a:lvl8pPr marL="3484275" algn="l" defTabSz="995507" rtl="0" eaLnBrk="1" latinLnBrk="0" hangingPunct="1">
      <a:defRPr sz="1306" kern="1200">
        <a:solidFill>
          <a:schemeClr val="tx1"/>
        </a:solidFill>
        <a:latin typeface="+mn-lt"/>
        <a:ea typeface="+mn-ea"/>
        <a:cs typeface="+mn-cs"/>
      </a:defRPr>
    </a:lvl8pPr>
    <a:lvl9pPr marL="3982029" algn="l" defTabSz="995507" rtl="0" eaLnBrk="1" latinLnBrk="0" hangingPunct="1">
      <a:defRPr sz="130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FCEF343-DFC2-421A-A5CD-054CB9194A9A}" type="slidenum">
              <a:rPr lang="en-GB" smtClean="0"/>
              <a:t>1</a:t>
            </a:fld>
            <a:endParaRPr lang="en-GB"/>
          </a:p>
        </p:txBody>
      </p:sp>
    </p:spTree>
    <p:extLst>
      <p:ext uri="{BB962C8B-B14F-4D97-AF65-F5344CB8AC3E}">
        <p14:creationId xmlns:p14="http://schemas.microsoft.com/office/powerpoint/2010/main" val="539064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en-US"/>
              <a:t>Click to edit Master title style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E5E195C-2581-4E23-89D5-C5FB90D74379}" type="datetimeFigureOut">
              <a:rPr lang="en-GB" smtClean="0"/>
              <a:t>20/11/2025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7577AC-E7EE-48EF-809A-EDC46EA1AFED}" type="slidenum">
              <a:rPr lang="en-GB" smtClean="0"/>
              <a:t>‹#›</a:t>
            </a:fld>
            <a:endParaRPr lang="en-GB"/>
          </a:p>
        </p:txBody>
      </p:sp>
    </p:spTree>
    <p:extLst>
      <p:ext uri="{BB962C8B-B14F-4D97-AF65-F5344CB8AC3E}">
        <p14:creationId xmlns:p14="http://schemas.microsoft.com/office/powerpoint/2010/main" val="1549739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5E195C-2581-4E23-89D5-C5FB90D74379}" type="datetimeFigureOut">
              <a:rPr lang="en-GB" smtClean="0"/>
              <a:t>20/11/2025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7577AC-E7EE-48EF-809A-EDC46EA1AFED}" type="slidenum">
              <a:rPr lang="en-GB" smtClean="0"/>
              <a:t>‹#›</a:t>
            </a:fld>
            <a:endParaRPr lang="en-GB"/>
          </a:p>
        </p:txBody>
      </p:sp>
    </p:spTree>
    <p:extLst>
      <p:ext uri="{BB962C8B-B14F-4D97-AF65-F5344CB8AC3E}">
        <p14:creationId xmlns:p14="http://schemas.microsoft.com/office/powerpoint/2010/main" val="4228653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5E195C-2581-4E23-89D5-C5FB90D74379}" type="datetimeFigureOut">
              <a:rPr lang="en-GB" smtClean="0"/>
              <a:t>20/11/2025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7577AC-E7EE-48EF-809A-EDC46EA1AFED}" type="slidenum">
              <a:rPr lang="en-GB" smtClean="0"/>
              <a:t>‹#›</a:t>
            </a:fld>
            <a:endParaRPr lang="en-GB"/>
          </a:p>
        </p:txBody>
      </p:sp>
    </p:spTree>
    <p:extLst>
      <p:ext uri="{BB962C8B-B14F-4D97-AF65-F5344CB8AC3E}">
        <p14:creationId xmlns:p14="http://schemas.microsoft.com/office/powerpoint/2010/main" val="510922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5E195C-2581-4E23-89D5-C5FB90D74379}" type="datetimeFigureOut">
              <a:rPr lang="en-GB" smtClean="0"/>
              <a:t>20/11/2025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7577AC-E7EE-48EF-809A-EDC46EA1AFED}" type="slidenum">
              <a:rPr lang="en-GB" smtClean="0"/>
              <a:t>‹#›</a:t>
            </a:fld>
            <a:endParaRPr lang="en-GB"/>
          </a:p>
        </p:txBody>
      </p:sp>
    </p:spTree>
    <p:extLst>
      <p:ext uri="{BB962C8B-B14F-4D97-AF65-F5344CB8AC3E}">
        <p14:creationId xmlns:p14="http://schemas.microsoft.com/office/powerpoint/2010/main" val="3274213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en-US"/>
              <a:t>Click to edit Master title style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5E195C-2581-4E23-89D5-C5FB90D74379}" type="datetimeFigureOut">
              <a:rPr lang="en-GB" smtClean="0"/>
              <a:t>20/11/2025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7577AC-E7EE-48EF-809A-EDC46EA1AFED}" type="slidenum">
              <a:rPr lang="en-GB" smtClean="0"/>
              <a:t>‹#›</a:t>
            </a:fld>
            <a:endParaRPr lang="en-GB"/>
          </a:p>
        </p:txBody>
      </p:sp>
    </p:spTree>
    <p:extLst>
      <p:ext uri="{BB962C8B-B14F-4D97-AF65-F5344CB8AC3E}">
        <p14:creationId xmlns:p14="http://schemas.microsoft.com/office/powerpoint/2010/main" val="2924379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E5E195C-2581-4E23-89D5-C5FB90D74379}" type="datetimeFigureOut">
              <a:rPr lang="en-GB" smtClean="0"/>
              <a:t>20/11/2025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7577AC-E7EE-48EF-809A-EDC46EA1AFED}" type="slidenum">
              <a:rPr lang="en-GB" smtClean="0"/>
              <a:t>‹#›</a:t>
            </a:fld>
            <a:endParaRPr lang="en-GB"/>
          </a:p>
        </p:txBody>
      </p:sp>
    </p:spTree>
    <p:extLst>
      <p:ext uri="{BB962C8B-B14F-4D97-AF65-F5344CB8AC3E}">
        <p14:creationId xmlns:p14="http://schemas.microsoft.com/office/powerpoint/2010/main" val="1980098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en-US"/>
              <a:t>Click to edit Master title style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US"/>
              <a:t>Click to edit Master text styles</a:t>
            </a:r>
          </a:p>
        </p:txBody>
      </p:sp>
      <p:sp>
        <p:nvSpPr>
          <p:cNvPr id="4" name="Content Placeholder 3"/>
          <p:cNvSpPr>
            <a:spLocks noGrp="1"/>
          </p:cNvSpPr>
          <p:nvPr>
            <p:ph sz="half" idx="2"/>
          </p:nvPr>
        </p:nvSpPr>
        <p:spPr>
          <a:xfrm>
            <a:off x="520713" y="3905482"/>
            <a:ext cx="3198096"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US"/>
              <a:t>Click to edit Master text styles</a:t>
            </a:r>
          </a:p>
        </p:txBody>
      </p:sp>
      <p:sp>
        <p:nvSpPr>
          <p:cNvPr id="6" name="Content Placeholder 5"/>
          <p:cNvSpPr>
            <a:spLocks noGrp="1"/>
          </p:cNvSpPr>
          <p:nvPr>
            <p:ph sz="quarter" idx="4"/>
          </p:nvPr>
        </p:nvSpPr>
        <p:spPr>
          <a:xfrm>
            <a:off x="3827086" y="3905482"/>
            <a:ext cx="3213847"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E5E195C-2581-4E23-89D5-C5FB90D74379}" type="datetimeFigureOut">
              <a:rPr lang="en-GB" smtClean="0"/>
              <a:t>20/11/2025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F7577AC-E7EE-48EF-809A-EDC46EA1AFED}" type="slidenum">
              <a:rPr lang="en-GB" smtClean="0"/>
              <a:t>‹#›</a:t>
            </a:fld>
            <a:endParaRPr lang="en-GB"/>
          </a:p>
        </p:txBody>
      </p:sp>
    </p:spTree>
    <p:extLst>
      <p:ext uri="{BB962C8B-B14F-4D97-AF65-F5344CB8AC3E}">
        <p14:creationId xmlns:p14="http://schemas.microsoft.com/office/powerpoint/2010/main" val="3713555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E5E195C-2581-4E23-89D5-C5FB90D74379}" type="datetimeFigureOut">
              <a:rPr lang="en-GB" smtClean="0"/>
              <a:t>20/11/2025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F7577AC-E7EE-48EF-809A-EDC46EA1AFED}" type="slidenum">
              <a:rPr lang="en-GB" smtClean="0"/>
              <a:t>‹#›</a:t>
            </a:fld>
            <a:endParaRPr lang="en-GB"/>
          </a:p>
        </p:txBody>
      </p:sp>
    </p:spTree>
    <p:extLst>
      <p:ext uri="{BB962C8B-B14F-4D97-AF65-F5344CB8AC3E}">
        <p14:creationId xmlns:p14="http://schemas.microsoft.com/office/powerpoint/2010/main" val="2562251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5E195C-2581-4E23-89D5-C5FB90D74379}" type="datetimeFigureOut">
              <a:rPr lang="en-GB" smtClean="0"/>
              <a:t>20/11/2025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F7577AC-E7EE-48EF-809A-EDC46EA1AFED}" type="slidenum">
              <a:rPr lang="en-GB" smtClean="0"/>
              <a:t>‹#›</a:t>
            </a:fld>
            <a:endParaRPr lang="en-GB"/>
          </a:p>
        </p:txBody>
      </p:sp>
    </p:spTree>
    <p:extLst>
      <p:ext uri="{BB962C8B-B14F-4D97-AF65-F5344CB8AC3E}">
        <p14:creationId xmlns:p14="http://schemas.microsoft.com/office/powerpoint/2010/main" val="2494698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US"/>
              <a:t>Click to edit Master title style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3E5E195C-2581-4E23-89D5-C5FB90D74379}" type="datetimeFigureOut">
              <a:rPr lang="en-GB" smtClean="0"/>
              <a:t>20/11/2025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7577AC-E7EE-48EF-809A-EDC46EA1AFED}" type="slidenum">
              <a:rPr lang="en-GB" smtClean="0"/>
              <a:t>‹#›</a:t>
            </a:fld>
            <a:endParaRPr lang="en-GB"/>
          </a:p>
        </p:txBody>
      </p:sp>
    </p:spTree>
    <p:extLst>
      <p:ext uri="{BB962C8B-B14F-4D97-AF65-F5344CB8AC3E}">
        <p14:creationId xmlns:p14="http://schemas.microsoft.com/office/powerpoint/2010/main" val="15993931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US"/>
              <a:t>Click to edit Master title style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en-US"/>
              <a:t>Click icon to add picture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3E5E195C-2581-4E23-89D5-C5FB90D74379}" type="datetimeFigureOut">
              <a:rPr lang="en-GB" smtClean="0"/>
              <a:t>20/11/2025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7577AC-E7EE-48EF-809A-EDC46EA1AFED}" type="slidenum">
              <a:rPr lang="en-GB" smtClean="0"/>
              <a:t>‹#›</a:t>
            </a:fld>
            <a:endParaRPr lang="en-GB"/>
          </a:p>
        </p:txBody>
      </p:sp>
    </p:spTree>
    <p:extLst>
      <p:ext uri="{BB962C8B-B14F-4D97-AF65-F5344CB8AC3E}">
        <p14:creationId xmlns:p14="http://schemas.microsoft.com/office/powerpoint/2010/main" val="1881885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3E5E195C-2581-4E23-89D5-C5FB90D74379}" type="datetimeFigureOut">
              <a:rPr lang="en-GB" smtClean="0"/>
              <a:t>20/11/2025</a:t>
            </a:fld>
            <a:endParaRPr lang="en-GB"/>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CF7577AC-E7EE-48EF-809A-EDC46EA1AFED}" type="slidenum">
              <a:rPr lang="en-GB" smtClean="0"/>
              <a:t>‹#›</a:t>
            </a:fld>
            <a:endParaRPr lang="en-GB"/>
          </a:p>
        </p:txBody>
      </p:sp>
    </p:spTree>
    <p:extLst>
      <p:ext uri="{BB962C8B-B14F-4D97-AF65-F5344CB8AC3E}">
        <p14:creationId xmlns:p14="http://schemas.microsoft.com/office/powerpoint/2010/main" val="414929617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nnettemackenzie1@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Box 3">
            <a:extLst>
              <a:ext uri="{FF2B5EF4-FFF2-40B4-BE49-F238E27FC236}">
                <a16:creationId xmlns:a16="http://schemas.microsoft.com/office/drawing/2014/main" id="{1F6B0B32-D7A6-4749-89E6-6A260DD460C1}"/>
              </a:ext>
            </a:extLst>
          </p:cNvPr>
          <p:cNvSpPr txBox="1">
            <a:spLocks noChangeArrowheads="1"/>
          </p:cNvSpPr>
          <p:nvPr/>
        </p:nvSpPr>
        <p:spPr bwMode="auto">
          <a:xfrm>
            <a:off x="302965" y="678364"/>
            <a:ext cx="3531178" cy="989294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FFFFFF"/>
                  </a:outerShdw>
                </a:effectLst>
              </a14:hiddenEffects>
            </a:ext>
          </a:extLst>
        </p:spPr>
        <p:txBody>
          <a:bodyPr vert="horz" wrap="square" lIns="33888" tIns="33888" rIns="33888" bIns="33888" numCol="1" anchor="t" anchorCtr="0" compatLnSpc="1">
            <a:prstTxWarp prst="textNoShape">
              <a:avLst/>
            </a:prstTxWarp>
          </a:bodyPr>
          <a:lstStyle/>
          <a:p>
            <a:pPr algn="l"/>
            <a:r>
              <a:rPr lang="en-GB" sz="1100" b="1" i="0" u="none" strike="noStrike" dirty="0">
                <a:solidFill>
                  <a:srgbClr val="212121"/>
                </a:solidFill>
                <a:effectLst/>
                <a:latin typeface="HelveticaNeue" panose="02000503000000020004" pitchFamily="2" charset="0"/>
              </a:rPr>
              <a:t>There will </a:t>
            </a:r>
            <a:r>
              <a:rPr lang="en-GB" sz="1100" b="1" dirty="0">
                <a:solidFill>
                  <a:srgbClr val="212121"/>
                </a:solidFill>
                <a:latin typeface="HelveticaNeue" panose="02000503000000020004" pitchFamily="2" charset="0"/>
              </a:rPr>
              <a:t>be no evening service of The Lighthouse at St Mary’s today.</a:t>
            </a:r>
            <a:r>
              <a:rPr lang="en-GB" sz="1100" dirty="0">
                <a:solidFill>
                  <a:srgbClr val="212121"/>
                </a:solidFill>
                <a:latin typeface="HelveticaNeue" panose="02000503000000020004" pitchFamily="2" charset="0"/>
              </a:rPr>
              <a:t> We will meet again in January.</a:t>
            </a:r>
            <a:endParaRPr lang="en-GB" sz="1100" b="1" i="0" u="none" strike="noStrike" dirty="0">
              <a:solidFill>
                <a:srgbClr val="212121"/>
              </a:solidFill>
              <a:effectLst/>
              <a:latin typeface="HelveticaNeue" panose="02000503000000020004" pitchFamily="2" charset="0"/>
            </a:endParaRPr>
          </a:p>
          <a:p>
            <a:pPr algn="l"/>
            <a:endParaRPr lang="en-GB" sz="1100" b="1" dirty="0">
              <a:solidFill>
                <a:srgbClr val="212121"/>
              </a:solidFill>
              <a:latin typeface="HelveticaNeue" panose="02000503000000020004" pitchFamily="2" charset="0"/>
            </a:endParaRPr>
          </a:p>
          <a:p>
            <a:pPr algn="l"/>
            <a:r>
              <a:rPr lang="en-GB" sz="1100" b="1" i="0" u="none" strike="noStrike" dirty="0">
                <a:solidFill>
                  <a:srgbClr val="212121"/>
                </a:solidFill>
                <a:effectLst/>
                <a:latin typeface="HelveticaNeue" panose="02000503000000020004" pitchFamily="2" charset="0"/>
              </a:rPr>
              <a:t>Crafting for Wellbeing</a:t>
            </a:r>
            <a:endParaRPr lang="en-GB" sz="1100" b="1" i="0" u="none" strike="noStrike" dirty="0">
              <a:solidFill>
                <a:srgbClr val="212121"/>
              </a:solidFill>
              <a:effectLst/>
              <a:latin typeface="Aptos" panose="020B0004020202020204" pitchFamily="34" charset="0"/>
            </a:endParaRPr>
          </a:p>
          <a:p>
            <a:pPr algn="l"/>
            <a:r>
              <a:rPr lang="en-GB" sz="1100" b="0" i="0" u="none" strike="noStrike" dirty="0">
                <a:solidFill>
                  <a:srgbClr val="212121"/>
                </a:solidFill>
                <a:effectLst/>
                <a:latin typeface="HelveticaNeue" panose="02000503000000020004" pitchFamily="2" charset="0"/>
              </a:rPr>
              <a:t>Wednesday 26th November, 7pm at St John’s. </a:t>
            </a:r>
            <a:endParaRPr lang="en-GB" sz="1100" b="0" i="0" u="none" strike="noStrike" dirty="0">
              <a:solidFill>
                <a:srgbClr val="212121"/>
              </a:solidFill>
              <a:effectLst/>
              <a:latin typeface="Aptos" panose="020B0004020202020204" pitchFamily="34" charset="0"/>
            </a:endParaRPr>
          </a:p>
          <a:p>
            <a:pPr algn="l"/>
            <a:r>
              <a:rPr lang="en-GB" sz="1100" b="0" i="0" u="none" strike="noStrike" dirty="0">
                <a:solidFill>
                  <a:srgbClr val="212121"/>
                </a:solidFill>
                <a:effectLst/>
                <a:latin typeface="HelveticaNeue" panose="02000503000000020004" pitchFamily="2" charset="0"/>
              </a:rPr>
              <a:t>Please join us for an evening making Christmas jewellery and Christmas sea glass decorations. </a:t>
            </a:r>
            <a:endParaRPr lang="en-GB" sz="1100" b="0" i="0" u="none" strike="noStrike" dirty="0">
              <a:solidFill>
                <a:srgbClr val="212121"/>
              </a:solidFill>
              <a:effectLst/>
              <a:latin typeface="Aptos" panose="020B0004020202020204" pitchFamily="34" charset="0"/>
            </a:endParaRPr>
          </a:p>
          <a:p>
            <a:pPr algn="l"/>
            <a:r>
              <a:rPr lang="en-GB" sz="1100" b="0" i="0" u="none" strike="noStrike" dirty="0">
                <a:solidFill>
                  <a:srgbClr val="212121"/>
                </a:solidFill>
                <a:effectLst/>
                <a:latin typeface="HelveticaNeue" panose="02000503000000020004" pitchFamily="2" charset="0"/>
              </a:rPr>
              <a:t>All donations in support of St John’s Fabric Fund.</a:t>
            </a:r>
            <a:endParaRPr lang="en-GB" sz="1100" b="0" i="0" u="none" strike="noStrike" dirty="0">
              <a:solidFill>
                <a:srgbClr val="212121"/>
              </a:solidFill>
              <a:effectLst/>
              <a:latin typeface="Aptos" panose="020B0004020202020204" pitchFamily="34" charset="0"/>
            </a:endParaRPr>
          </a:p>
          <a:p>
            <a:pPr algn="l"/>
            <a:r>
              <a:rPr lang="en-GB" sz="1100" b="0" i="0" u="none" strike="noStrike" dirty="0">
                <a:solidFill>
                  <a:srgbClr val="212121"/>
                </a:solidFill>
                <a:effectLst/>
                <a:latin typeface="HelveticaNeue" panose="02000503000000020004" pitchFamily="2" charset="0"/>
              </a:rPr>
              <a:t>For more information, contact Rhian: 07802575469</a:t>
            </a:r>
            <a:endParaRPr lang="en-GB" sz="1100" b="0" i="0" u="none" strike="noStrike" dirty="0">
              <a:solidFill>
                <a:srgbClr val="212121"/>
              </a:solidFill>
              <a:effectLst/>
              <a:latin typeface="Aptos" panose="020B0004020202020204" pitchFamily="34" charset="0"/>
            </a:endParaRPr>
          </a:p>
          <a:p>
            <a:pPr algn="l"/>
            <a:r>
              <a:rPr lang="en-GB" sz="1100" b="0" i="0" u="none" strike="noStrike" dirty="0">
                <a:solidFill>
                  <a:srgbClr val="212121"/>
                </a:solidFill>
                <a:effectLst/>
                <a:latin typeface="HelveticaNeue" panose="02000503000000020004" pitchFamily="2" charset="0"/>
              </a:rPr>
              <a:t> </a:t>
            </a:r>
            <a:endParaRPr lang="en-GB" sz="1100" b="0" i="0" u="none" strike="noStrike" dirty="0">
              <a:solidFill>
                <a:srgbClr val="212121"/>
              </a:solidFill>
              <a:effectLst/>
              <a:latin typeface="Aptos" panose="020B0004020202020204" pitchFamily="34" charset="0"/>
            </a:endParaRPr>
          </a:p>
          <a:p>
            <a:pPr algn="l"/>
            <a:r>
              <a:rPr lang="en-GB" sz="1100" b="1" i="0" u="none" strike="noStrike" dirty="0">
                <a:solidFill>
                  <a:srgbClr val="212121"/>
                </a:solidFill>
                <a:effectLst/>
                <a:latin typeface="HelveticaNeue" panose="02000503000000020004" pitchFamily="2" charset="0"/>
              </a:rPr>
              <a:t>Ossie Sisters sing Christmas </a:t>
            </a:r>
            <a:endParaRPr lang="en-GB" sz="1100" b="1" i="0" u="none" strike="noStrike" dirty="0">
              <a:solidFill>
                <a:srgbClr val="212121"/>
              </a:solidFill>
              <a:effectLst/>
              <a:latin typeface="Aptos" panose="020B0004020202020204" pitchFamily="34" charset="0"/>
            </a:endParaRPr>
          </a:p>
          <a:p>
            <a:pPr algn="l"/>
            <a:r>
              <a:rPr lang="en-GB" sz="1100" b="0" i="0" u="none" strike="noStrike" dirty="0">
                <a:solidFill>
                  <a:srgbClr val="212121"/>
                </a:solidFill>
                <a:effectLst/>
                <a:latin typeface="HelveticaNeue" panose="02000503000000020004" pitchFamily="2" charset="0"/>
              </a:rPr>
              <a:t>Please join us at St John’s on Sunday 30th November, 1pm-3pm, when the Ossie Sisters will sing a medley of Christmas carols and songs. </a:t>
            </a:r>
            <a:endParaRPr lang="en-GB" sz="1100" b="0" i="0" u="none" strike="noStrike" dirty="0">
              <a:solidFill>
                <a:srgbClr val="212121"/>
              </a:solidFill>
              <a:effectLst/>
              <a:latin typeface="Aptos" panose="020B0004020202020204" pitchFamily="34" charset="0"/>
            </a:endParaRPr>
          </a:p>
          <a:p>
            <a:pPr algn="l"/>
            <a:r>
              <a:rPr lang="en-GB" sz="1100" b="0" i="0" u="none" strike="noStrike" dirty="0">
                <a:solidFill>
                  <a:srgbClr val="212121"/>
                </a:solidFill>
                <a:effectLst/>
                <a:latin typeface="HelveticaNeue" panose="02000503000000020004" pitchFamily="2" charset="0"/>
              </a:rPr>
              <a:t>Sandwiches and cakes served from 1pm.</a:t>
            </a:r>
          </a:p>
          <a:p>
            <a:pPr algn="l"/>
            <a:endParaRPr lang="en-GB" sz="1100" dirty="0">
              <a:solidFill>
                <a:srgbClr val="212121"/>
              </a:solidFill>
              <a:latin typeface="HelveticaNeue" panose="02000503000000020004" pitchFamily="2" charset="0"/>
            </a:endParaRPr>
          </a:p>
          <a:p>
            <a:pPr algn="l"/>
            <a:r>
              <a:rPr lang="en-GB" sz="1100" b="1" i="0" u="none" strike="noStrike" dirty="0">
                <a:solidFill>
                  <a:srgbClr val="212121"/>
                </a:solidFill>
                <a:effectLst/>
                <a:latin typeface="HelveticaNeue" panose="02000503000000020004" pitchFamily="2" charset="0"/>
              </a:rPr>
              <a:t>Prayer meeting at St John’s</a:t>
            </a:r>
          </a:p>
          <a:p>
            <a:r>
              <a:rPr lang="en-GB" sz="1100" dirty="0"/>
              <a:t>2pm at St John's on Wednesday 26th November. All welcome.</a:t>
            </a:r>
            <a:endParaRPr lang="en-GB" sz="1100" i="0" u="none" strike="noStrike" dirty="0">
              <a:solidFill>
                <a:srgbClr val="212121"/>
              </a:solidFill>
              <a:effectLst/>
              <a:latin typeface="HelveticaNeue" panose="02000503000000020004" pitchFamily="2" charset="0"/>
            </a:endParaRPr>
          </a:p>
          <a:p>
            <a:pPr algn="l"/>
            <a:endParaRPr lang="en-GB" sz="1100" dirty="0">
              <a:solidFill>
                <a:srgbClr val="212121"/>
              </a:solidFill>
              <a:latin typeface="HelveticaNeue" panose="02000503000000020004" pitchFamily="2" charset="0"/>
            </a:endParaRPr>
          </a:p>
          <a:p>
            <a:pPr algn="l"/>
            <a:r>
              <a:rPr lang="en-GB" sz="1100" b="1" i="0" u="none" strike="noStrike" dirty="0">
                <a:solidFill>
                  <a:srgbClr val="212121"/>
                </a:solidFill>
                <a:effectLst/>
                <a:latin typeface="HelveticaNeue" panose="02000503000000020004" pitchFamily="2" charset="0"/>
              </a:rPr>
              <a:t>Young Generations team</a:t>
            </a:r>
          </a:p>
          <a:p>
            <a:pPr algn="l"/>
            <a:r>
              <a:rPr lang="en-GB" sz="1100" dirty="0">
                <a:solidFill>
                  <a:srgbClr val="212121"/>
                </a:solidFill>
                <a:latin typeface="HelveticaNeue" panose="02000503000000020004" pitchFamily="2" charset="0"/>
              </a:rPr>
              <a:t>Faye and Cain would love to create a rota for people who could come to help host the meal, or bring a hot soup or a cake to serve. Please see Faye if you would be interested in helping. The group meets only once per month.</a:t>
            </a:r>
          </a:p>
          <a:p>
            <a:pPr algn="l"/>
            <a:endParaRPr lang="en-GB" sz="1100" i="0" u="none" strike="noStrike" dirty="0">
              <a:solidFill>
                <a:srgbClr val="212121"/>
              </a:solidFill>
              <a:effectLst/>
              <a:latin typeface="HelveticaNeue" panose="02000503000000020004" pitchFamily="2" charset="0"/>
            </a:endParaRPr>
          </a:p>
          <a:p>
            <a:pPr algn="l"/>
            <a:r>
              <a:rPr lang="en-GB" sz="1100" b="1" i="0" u="none" strike="noStrike" dirty="0">
                <a:solidFill>
                  <a:srgbClr val="212121"/>
                </a:solidFill>
                <a:effectLst/>
                <a:latin typeface="HelveticaNeue" panose="02000503000000020004" pitchFamily="2" charset="0"/>
              </a:rPr>
              <a:t>Singers needed </a:t>
            </a:r>
            <a:r>
              <a:rPr lang="en-GB" sz="1100" b="1" dirty="0">
                <a:solidFill>
                  <a:srgbClr val="212121"/>
                </a:solidFill>
                <a:latin typeface="HelveticaNeue" panose="02000503000000020004" pitchFamily="2" charset="0"/>
              </a:rPr>
              <a:t>for carols at the Old School Brewery on </a:t>
            </a:r>
            <a:r>
              <a:rPr lang="en-GB" sz="1100" b="0" i="0" u="none" strike="noStrike" dirty="0">
                <a:solidFill>
                  <a:srgbClr val="212121"/>
                </a:solidFill>
                <a:effectLst/>
                <a:latin typeface="Aptos" panose="020B0004020202020204" pitchFamily="34" charset="0"/>
              </a:rPr>
              <a:t>Sat 13th Dec from 2-3pm.</a:t>
            </a:r>
          </a:p>
          <a:p>
            <a:pPr algn="l"/>
            <a:endParaRPr lang="en-GB" sz="1100" dirty="0">
              <a:solidFill>
                <a:srgbClr val="212121"/>
              </a:solidFill>
              <a:latin typeface="Aptos" panose="020B0004020202020204" pitchFamily="34" charset="0"/>
            </a:endParaRPr>
          </a:p>
          <a:p>
            <a:pPr algn="l" rtl="0"/>
            <a:r>
              <a:rPr lang="en-GB" sz="1100" b="1" i="0" u="none" strike="noStrike" dirty="0">
                <a:solidFill>
                  <a:srgbClr val="212121"/>
                </a:solidFill>
                <a:effectLst/>
                <a:latin typeface="Helvetica Neue" panose="02000503000000020004" pitchFamily="2" charset="0"/>
              </a:rPr>
              <a:t>6th December coffee morning,</a:t>
            </a:r>
            <a:r>
              <a:rPr lang="en-GB" sz="1100" b="0" i="0" u="none" strike="noStrike" dirty="0">
                <a:solidFill>
                  <a:srgbClr val="212121"/>
                </a:solidFill>
                <a:effectLst/>
                <a:latin typeface="Helvetica Neue" panose="02000503000000020004" pitchFamily="2" charset="0"/>
              </a:rPr>
              <a:t> including children's Christmas crafts, will be raising money for Eggcup (the charity we supported in Lent) to include a fresh chicken or vegan equivalent in the food bags they give out on Christmas Eve. Donations can be left in the box at the back of St Oswald's. Baking gratefully received on the day. Many thanks.</a:t>
            </a:r>
          </a:p>
          <a:p>
            <a:pPr algn="l" rtl="0"/>
            <a:endParaRPr lang="en-GB" sz="1100" b="0" i="0" u="none" strike="noStrike" dirty="0">
              <a:solidFill>
                <a:srgbClr val="212121"/>
              </a:solidFill>
              <a:effectLst/>
              <a:latin typeface="Helvetica Neue" panose="02000503000000020004" pitchFamily="2" charset="0"/>
            </a:endParaRPr>
          </a:p>
          <a:p>
            <a:pPr algn="l" rtl="0"/>
            <a:r>
              <a:rPr lang="en-GB" sz="1100" b="1" i="0" u="none" strike="noStrike" dirty="0">
                <a:solidFill>
                  <a:srgbClr val="212121"/>
                </a:solidFill>
                <a:effectLst/>
                <a:latin typeface="Helvetica Neue" panose="02000503000000020004" pitchFamily="2" charset="0"/>
              </a:rPr>
              <a:t>Bubble Church dress up nativity </a:t>
            </a:r>
            <a:r>
              <a:rPr lang="en-GB" sz="1100" b="0" i="0" u="none" strike="noStrike" dirty="0">
                <a:solidFill>
                  <a:srgbClr val="212121"/>
                </a:solidFill>
                <a:effectLst/>
                <a:latin typeface="Helvetica Neue" panose="02000503000000020004" pitchFamily="2" charset="0"/>
              </a:rPr>
              <a:t>will be on Sunday 14th December in St Oswald's Church Hall at 11.30am and will be followed by a light lunch. Please encourage friends and family to come along (dressed up as a nativity character if they so wish). Costumes available to borrow on the day.</a:t>
            </a:r>
          </a:p>
          <a:p>
            <a:pPr algn="l"/>
            <a:endParaRPr lang="en-GB" sz="1100" b="0" i="0" u="none" strike="noStrike" dirty="0">
              <a:solidFill>
                <a:srgbClr val="212121"/>
              </a:solidFill>
              <a:effectLst/>
              <a:latin typeface="Aptos" panose="020B0004020202020204" pitchFamily="34" charset="0"/>
            </a:endParaRPr>
          </a:p>
          <a:p>
            <a:pPr algn="l"/>
            <a:endParaRPr lang="en-GB" sz="1100" dirty="0">
              <a:solidFill>
                <a:srgbClr val="212121"/>
              </a:solidFill>
              <a:latin typeface="Aptos" panose="020B0004020202020204" pitchFamily="34" charset="0"/>
            </a:endParaRPr>
          </a:p>
          <a:p>
            <a:pPr algn="l"/>
            <a:endParaRPr lang="en-GB" sz="1100" i="0" u="none" strike="noStrike" dirty="0">
              <a:solidFill>
                <a:srgbClr val="212121"/>
              </a:solidFill>
              <a:effectLst/>
              <a:latin typeface="Aptos" panose="020B0004020202020204" pitchFamily="34" charset="0"/>
            </a:endParaRPr>
          </a:p>
          <a:p>
            <a:endParaRPr lang="en-GB" sz="1100" dirty="0"/>
          </a:p>
          <a:p>
            <a:br>
              <a:rPr lang="en-GB" sz="1100" dirty="0"/>
            </a:br>
            <a:br>
              <a:rPr lang="en-GB" sz="1200" dirty="0"/>
            </a:br>
            <a:endParaRPr lang="en-GB" sz="1800" b="0" i="0" u="none" strike="noStrike" dirty="0">
              <a:solidFill>
                <a:srgbClr val="212121"/>
              </a:solidFill>
              <a:effectLst/>
              <a:latin typeface="Aptos" panose="020B0004020202020204" pitchFamily="34" charset="0"/>
            </a:endParaRPr>
          </a:p>
          <a:p>
            <a:endParaRPr lang="en-GB" sz="1200" dirty="0">
              <a:solidFill>
                <a:srgbClr val="212121"/>
              </a:solidFill>
              <a:latin typeface="Aptos" panose="020B0004020202020204" pitchFamily="34" charset="0"/>
            </a:endParaRPr>
          </a:p>
        </p:txBody>
      </p:sp>
      <p:sp>
        <p:nvSpPr>
          <p:cNvPr id="5" name="Text Box 3">
            <a:extLst>
              <a:ext uri="{FF2B5EF4-FFF2-40B4-BE49-F238E27FC236}">
                <a16:creationId xmlns:a16="http://schemas.microsoft.com/office/drawing/2014/main" id="{547F1860-589B-44BF-B7B1-E853CCEBEE17}"/>
              </a:ext>
            </a:extLst>
          </p:cNvPr>
          <p:cNvSpPr txBox="1">
            <a:spLocks noChangeArrowheads="1"/>
          </p:cNvSpPr>
          <p:nvPr/>
        </p:nvSpPr>
        <p:spPr bwMode="auto">
          <a:xfrm>
            <a:off x="3936325" y="2933699"/>
            <a:ext cx="3731300" cy="493536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FFFFFF"/>
                  </a:outerShdw>
                </a:effectLst>
              </a14:hiddenEffects>
            </a:ext>
          </a:extLst>
        </p:spPr>
        <p:txBody>
          <a:bodyPr vert="horz" wrap="square" lIns="33888" tIns="33888" rIns="33888" bIns="33888" numCol="1" anchor="t" anchorCtr="0" compatLnSpc="1">
            <a:prstTxWarp prst="textNoShape">
              <a:avLst/>
            </a:prstTxWarp>
          </a:bodyPr>
          <a:lstStyle/>
          <a:p>
            <a:pPr algn="ctr" defTabSz="847192" eaLnBrk="0" fontAlgn="base" hangingPunct="0">
              <a:spcBef>
                <a:spcPct val="0"/>
              </a:spcBef>
              <a:spcAft>
                <a:spcPct val="0"/>
              </a:spcAft>
            </a:pPr>
            <a:endParaRPr lang="en-GB" altLang="en-US" sz="1200" b="1" dirty="0">
              <a:latin typeface="Calibri" panose="020F0502020204030204" pitchFamily="34" charset="0"/>
            </a:endParaRPr>
          </a:p>
          <a:p>
            <a:pPr algn="ctr" defTabSz="847192" eaLnBrk="0" fontAlgn="base" hangingPunct="0">
              <a:spcBef>
                <a:spcPct val="0"/>
              </a:spcBef>
              <a:spcAft>
                <a:spcPct val="0"/>
              </a:spcAft>
            </a:pPr>
            <a:r>
              <a:rPr lang="en-GB" altLang="en-US" sz="1200" b="1" dirty="0">
                <a:latin typeface="Calibri" panose="020F0502020204030204" pitchFamily="34" charset="0"/>
              </a:rPr>
              <a:t>This Week — Daily readings and weekday services and groups</a:t>
            </a:r>
          </a:p>
          <a:p>
            <a:pPr defTabSz="847192" eaLnBrk="0" fontAlgn="base" hangingPunct="0">
              <a:spcBef>
                <a:spcPct val="0"/>
              </a:spcBef>
              <a:spcAft>
                <a:spcPct val="0"/>
              </a:spcAft>
            </a:pPr>
            <a:r>
              <a:rPr lang="en-GB" altLang="en-US" sz="1200" b="1" dirty="0">
                <a:latin typeface="Calibri" panose="020F0502020204030204" pitchFamily="34" charset="0"/>
              </a:rPr>
              <a:t>Mon 24th</a:t>
            </a:r>
          </a:p>
          <a:p>
            <a:r>
              <a:rPr lang="en-GB" altLang="en-US" sz="1200" dirty="0">
                <a:latin typeface="Calibri" panose="020F0502020204030204" pitchFamily="34" charset="0"/>
              </a:rPr>
              <a:t>Dan. 1.1-6,8-20, </a:t>
            </a:r>
            <a:r>
              <a:rPr lang="en-GB" altLang="en-US" sz="1200" i="1" dirty="0">
                <a:latin typeface="Calibri" panose="020F0502020204030204" pitchFamily="34" charset="0"/>
              </a:rPr>
              <a:t>Canticle. </a:t>
            </a:r>
            <a:r>
              <a:rPr lang="en-GB" altLang="en-US" sz="1200" dirty="0">
                <a:latin typeface="Calibri" panose="020F0502020204030204" pitchFamily="34" charset="0"/>
              </a:rPr>
              <a:t>Bless the Lord, Luke 21.1-4</a:t>
            </a:r>
          </a:p>
          <a:p>
            <a:r>
              <a:rPr lang="en-GB" altLang="en-US" sz="1200" b="1" dirty="0">
                <a:latin typeface="Calibri" panose="020F0502020204030204" pitchFamily="34" charset="0"/>
              </a:rPr>
              <a:t>Tue 25th </a:t>
            </a:r>
          </a:p>
          <a:p>
            <a:r>
              <a:rPr lang="en-GB" altLang="en-US" sz="1200" dirty="0">
                <a:latin typeface="Calibri" panose="020F0502020204030204" pitchFamily="34" charset="0"/>
              </a:rPr>
              <a:t>Dan. 2.31-45, </a:t>
            </a:r>
            <a:r>
              <a:rPr lang="en-GB" altLang="en-US" sz="1200" i="1" dirty="0">
                <a:latin typeface="Calibri" panose="020F0502020204030204" pitchFamily="34" charset="0"/>
              </a:rPr>
              <a:t>Canticle. </a:t>
            </a:r>
            <a:r>
              <a:rPr lang="en-GB" altLang="en-US" sz="1200" dirty="0">
                <a:latin typeface="Calibri" panose="020F0502020204030204" pitchFamily="34" charset="0"/>
              </a:rPr>
              <a:t>Benedicite 1-3, Luke 21.5-11</a:t>
            </a:r>
          </a:p>
          <a:p>
            <a:r>
              <a:rPr lang="en-GB" altLang="en-US" sz="1200" dirty="0">
                <a:latin typeface="Calibri" panose="020F0502020204030204" pitchFamily="34" charset="0"/>
              </a:rPr>
              <a:t>9-11am Coffee Stop St Oswald’s</a:t>
            </a:r>
          </a:p>
          <a:p>
            <a:r>
              <a:rPr lang="en-GB" altLang="en-US" sz="1200" b="1" dirty="0">
                <a:latin typeface="Calibri" panose="020F0502020204030204" pitchFamily="34" charset="0"/>
              </a:rPr>
              <a:t>Wed 26th </a:t>
            </a:r>
          </a:p>
          <a:p>
            <a:r>
              <a:rPr lang="en-GB" altLang="en-US" sz="1200" dirty="0">
                <a:latin typeface="Calibri" panose="020F0502020204030204" pitchFamily="34" charset="0"/>
              </a:rPr>
              <a:t>Dan. 5.1-6,13-14,16-17,23-28, </a:t>
            </a:r>
            <a:r>
              <a:rPr lang="en-GB" altLang="en-US" sz="1200" i="1" dirty="0">
                <a:latin typeface="Calibri" panose="020F0502020204030204" pitchFamily="34" charset="0"/>
              </a:rPr>
              <a:t>Canticle. </a:t>
            </a:r>
            <a:r>
              <a:rPr lang="en-GB" altLang="en-US" sz="1200" dirty="0">
                <a:latin typeface="Calibri" panose="020F0502020204030204" pitchFamily="34" charset="0"/>
              </a:rPr>
              <a:t>Benedicite 4-5, Luke 21.12-19</a:t>
            </a:r>
          </a:p>
          <a:p>
            <a:r>
              <a:rPr lang="en-GB" altLang="en-US" sz="1200" dirty="0">
                <a:latin typeface="Calibri" panose="020F0502020204030204" pitchFamily="34" charset="0"/>
              </a:rPr>
              <a:t>9.30am Eucharist, St John’s</a:t>
            </a:r>
          </a:p>
          <a:p>
            <a:r>
              <a:rPr lang="en-GB" altLang="en-US" sz="1200" dirty="0">
                <a:latin typeface="Calibri" panose="020F0502020204030204" pitchFamily="34" charset="0"/>
              </a:rPr>
              <a:t>2.O0pm Prayer Group St John’s</a:t>
            </a:r>
          </a:p>
          <a:p>
            <a:r>
              <a:rPr lang="en-GB" altLang="en-US" sz="1200" dirty="0">
                <a:latin typeface="Calibri" panose="020F0502020204030204" pitchFamily="34" charset="0"/>
              </a:rPr>
              <a:t>7.00pm Craft for Wellbeing St John’s</a:t>
            </a:r>
          </a:p>
          <a:p>
            <a:r>
              <a:rPr lang="en-GB" altLang="en-US" sz="1200" b="1" dirty="0">
                <a:latin typeface="Calibri" panose="020F0502020204030204" pitchFamily="34" charset="0"/>
              </a:rPr>
              <a:t>Thur. 27th</a:t>
            </a:r>
          </a:p>
          <a:p>
            <a:r>
              <a:rPr lang="en-GB" altLang="en-US" sz="1200" dirty="0">
                <a:latin typeface="Calibri" panose="020F0502020204030204" pitchFamily="34" charset="0"/>
              </a:rPr>
              <a:t>Dan. 6.12-end,</a:t>
            </a:r>
            <a:r>
              <a:rPr lang="en-GB" altLang="en-US" sz="1200" i="1" dirty="0">
                <a:latin typeface="Calibri" panose="020F0502020204030204" pitchFamily="34" charset="0"/>
              </a:rPr>
              <a:t> Canticle. </a:t>
            </a:r>
            <a:r>
              <a:rPr lang="en-GB" altLang="en-US" sz="1200" dirty="0">
                <a:latin typeface="Calibri" panose="020F0502020204030204" pitchFamily="34" charset="0"/>
              </a:rPr>
              <a:t>Benedicite 6-8a, Luke 21.20-28</a:t>
            </a:r>
          </a:p>
          <a:p>
            <a:r>
              <a:rPr lang="en-GB" altLang="en-US" sz="1200" dirty="0">
                <a:latin typeface="Calibri" panose="020F0502020204030204" pitchFamily="34" charset="0"/>
              </a:rPr>
              <a:t>11.00am Eucharist St Oswald’s</a:t>
            </a:r>
          </a:p>
          <a:p>
            <a:r>
              <a:rPr lang="en-GB" altLang="en-US" sz="1200" dirty="0">
                <a:latin typeface="Calibri" panose="020F0502020204030204" pitchFamily="34" charset="0"/>
              </a:rPr>
              <a:t>11.45am Breaking Bread Lunch</a:t>
            </a:r>
          </a:p>
          <a:p>
            <a:r>
              <a:rPr lang="en-GB" altLang="en-US" sz="1200" b="1" dirty="0">
                <a:latin typeface="Calibri" panose="020F0502020204030204" pitchFamily="34" charset="0"/>
              </a:rPr>
              <a:t>Fri 28</a:t>
            </a:r>
            <a:r>
              <a:rPr lang="en-GB" altLang="en-US" sz="1200" b="1" baseline="30000" dirty="0">
                <a:latin typeface="Calibri" panose="020F0502020204030204" pitchFamily="34" charset="0"/>
              </a:rPr>
              <a:t>th</a:t>
            </a:r>
            <a:endParaRPr lang="en-GB" altLang="en-US" sz="1200" b="1" dirty="0">
              <a:latin typeface="Calibri" panose="020F0502020204030204" pitchFamily="34" charset="0"/>
            </a:endParaRPr>
          </a:p>
          <a:p>
            <a:r>
              <a:rPr lang="en-GB" altLang="en-US" sz="1200" dirty="0">
                <a:latin typeface="Calibri" panose="020F0502020204030204" pitchFamily="34" charset="0"/>
              </a:rPr>
              <a:t>Dan. 7.2-14,</a:t>
            </a:r>
            <a:r>
              <a:rPr lang="en-GB" altLang="en-US" sz="1200" i="1" dirty="0">
                <a:latin typeface="Calibri" panose="020F0502020204030204" pitchFamily="34" charset="0"/>
              </a:rPr>
              <a:t> Canticle. </a:t>
            </a:r>
            <a:r>
              <a:rPr lang="en-GB" altLang="en-US" sz="1200" dirty="0">
                <a:latin typeface="Calibri" panose="020F0502020204030204" pitchFamily="34" charset="0"/>
              </a:rPr>
              <a:t>Benedicite 8b-10a, Luke 21.29-33</a:t>
            </a:r>
          </a:p>
          <a:p>
            <a:r>
              <a:rPr lang="en-GB" altLang="en-US" sz="1200" dirty="0">
                <a:latin typeface="Calibri" panose="020F0502020204030204" pitchFamily="34" charset="0"/>
              </a:rPr>
              <a:t> 9.00am Morning Prayer, St Oswald’s</a:t>
            </a:r>
          </a:p>
          <a:p>
            <a:r>
              <a:rPr lang="en-GB" altLang="en-US" sz="1200" dirty="0">
                <a:latin typeface="Calibri" panose="020F0502020204030204" pitchFamily="34" charset="0"/>
              </a:rPr>
              <a:t>10.30 am – 12pm Coffee @ St John’s</a:t>
            </a:r>
          </a:p>
          <a:p>
            <a:r>
              <a:rPr lang="en-GB" altLang="en-US" sz="1200" b="1" dirty="0">
                <a:latin typeface="Calibri" panose="020F0502020204030204" pitchFamily="34" charset="0"/>
              </a:rPr>
              <a:t>Sat 29th</a:t>
            </a:r>
          </a:p>
          <a:p>
            <a:r>
              <a:rPr lang="en-GB" altLang="en-US" sz="1200" dirty="0">
                <a:latin typeface="Calibri" panose="020F0502020204030204" pitchFamily="34" charset="0"/>
              </a:rPr>
              <a:t>Dan. 7.15-27, </a:t>
            </a:r>
            <a:r>
              <a:rPr lang="en-GB" altLang="en-US" sz="1200" i="1" dirty="0">
                <a:latin typeface="Calibri" panose="020F0502020204030204" pitchFamily="34" charset="0"/>
              </a:rPr>
              <a:t>Canticle. </a:t>
            </a:r>
            <a:r>
              <a:rPr lang="en-GB" altLang="en-US" sz="1200">
                <a:latin typeface="Calibri" panose="020F0502020204030204" pitchFamily="34" charset="0"/>
              </a:rPr>
              <a:t>Benedicite 10b-end, Luke 21.24-36</a:t>
            </a:r>
            <a:endParaRPr lang="en-GB" altLang="en-US" sz="1200" dirty="0">
              <a:latin typeface="Calibri" panose="020F0502020204030204" pitchFamily="34" charset="0"/>
            </a:endParaRPr>
          </a:p>
          <a:p>
            <a:br>
              <a:rPr lang="en-GB" altLang="en-US" sz="1000" dirty="0">
                <a:latin typeface="Calibri" panose="020F0502020204030204" pitchFamily="34" charset="0"/>
              </a:rPr>
            </a:br>
            <a:br>
              <a:rPr lang="en-GB" altLang="en-US" sz="1000" dirty="0">
                <a:latin typeface="Calibri" panose="020F0502020204030204" pitchFamily="34" charset="0"/>
              </a:rPr>
            </a:br>
            <a:br>
              <a:rPr lang="en-GB" altLang="en-US" sz="1000" dirty="0">
                <a:latin typeface="Calibri" panose="020F0502020204030204" pitchFamily="34" charset="0"/>
              </a:rPr>
            </a:br>
            <a:endParaRPr lang="en-GB" altLang="en-US" sz="1000" b="1" dirty="0">
              <a:solidFill>
                <a:schemeClr val="tx1">
                  <a:lumMod val="95000"/>
                  <a:lumOff val="5000"/>
                </a:schemeClr>
              </a:solidFill>
              <a:latin typeface="Calibri" panose="020F0502020204030204" pitchFamily="34" charset="0"/>
            </a:endParaRPr>
          </a:p>
          <a:p>
            <a:pPr defTabSz="847192" eaLnBrk="0" fontAlgn="base" hangingPunct="0">
              <a:spcBef>
                <a:spcPts val="600"/>
              </a:spcBef>
              <a:spcAft>
                <a:spcPct val="0"/>
              </a:spcAft>
              <a:tabLst>
                <a:tab pos="628650" algn="l"/>
              </a:tabLst>
            </a:pPr>
            <a:br>
              <a:rPr lang="en-GB" altLang="en-US" sz="1000" b="1" baseline="30000" dirty="0">
                <a:solidFill>
                  <a:schemeClr val="tx1">
                    <a:lumMod val="95000"/>
                    <a:lumOff val="5000"/>
                  </a:schemeClr>
                </a:solidFill>
                <a:latin typeface="Calibri" panose="020F0502020204030204" pitchFamily="34" charset="0"/>
              </a:rPr>
            </a:br>
            <a:endParaRPr lang="en-GB" altLang="en-US" sz="1000" b="1" dirty="0">
              <a:solidFill>
                <a:schemeClr val="tx1">
                  <a:lumMod val="95000"/>
                  <a:lumOff val="5000"/>
                </a:schemeClr>
              </a:solidFill>
              <a:latin typeface="Calibri" panose="020F0502020204030204" pitchFamily="34" charset="0"/>
            </a:endParaRPr>
          </a:p>
          <a:p>
            <a:pPr defTabSz="847192" eaLnBrk="0" fontAlgn="base" hangingPunct="0">
              <a:spcBef>
                <a:spcPts val="600"/>
              </a:spcBef>
              <a:spcAft>
                <a:spcPct val="0"/>
              </a:spcAft>
              <a:tabLst>
                <a:tab pos="628650" algn="l"/>
              </a:tabLst>
            </a:pPr>
            <a:br>
              <a:rPr lang="en-GB" altLang="en-US" sz="1000" dirty="0">
                <a:solidFill>
                  <a:schemeClr val="tx1">
                    <a:lumMod val="95000"/>
                    <a:lumOff val="5000"/>
                  </a:schemeClr>
                </a:solidFill>
                <a:latin typeface="Calibri" panose="020F0502020204030204" pitchFamily="34" charset="0"/>
              </a:rPr>
            </a:br>
            <a:r>
              <a:rPr lang="en-GB" altLang="en-US" sz="1000" dirty="0">
                <a:solidFill>
                  <a:schemeClr val="tx1">
                    <a:lumMod val="95000"/>
                    <a:lumOff val="5000"/>
                  </a:schemeClr>
                </a:solidFill>
                <a:latin typeface="Calibri" panose="020F0502020204030204" pitchFamily="34" charset="0"/>
              </a:rPr>
              <a:t>				</a:t>
            </a:r>
            <a:br>
              <a:rPr lang="en-GB" altLang="en-US" sz="1000" dirty="0">
                <a:solidFill>
                  <a:schemeClr val="tx1">
                    <a:lumMod val="95000"/>
                    <a:lumOff val="5000"/>
                  </a:schemeClr>
                </a:solidFill>
                <a:latin typeface="Calibri" panose="020F0502020204030204" pitchFamily="34" charset="0"/>
              </a:rPr>
            </a:br>
            <a:br>
              <a:rPr lang="en-GB" altLang="en-US" sz="1000" dirty="0">
                <a:latin typeface="Calibri" panose="020F0502020204030204" pitchFamily="34" charset="0"/>
              </a:rPr>
            </a:br>
            <a:r>
              <a:rPr lang="en-GB" altLang="en-US" sz="1000" dirty="0">
                <a:latin typeface="Calibri" panose="020F0502020204030204" pitchFamily="34" charset="0"/>
              </a:rPr>
              <a:t>                                                                                                               </a:t>
            </a:r>
          </a:p>
        </p:txBody>
      </p:sp>
      <p:cxnSp>
        <p:nvCxnSpPr>
          <p:cNvPr id="1028" name="AutoShape 4">
            <a:extLst>
              <a:ext uri="{FF2B5EF4-FFF2-40B4-BE49-F238E27FC236}">
                <a16:creationId xmlns:a16="http://schemas.microsoft.com/office/drawing/2014/main" id="{B64E3E8C-F67D-49C1-A55F-B89987A4FFBB}"/>
              </a:ext>
            </a:extLst>
          </p:cNvPr>
          <p:cNvCxnSpPr>
            <a:cxnSpLocks noChangeShapeType="1"/>
          </p:cNvCxnSpPr>
          <p:nvPr/>
        </p:nvCxnSpPr>
        <p:spPr bwMode="auto">
          <a:xfrm>
            <a:off x="3873677" y="2856953"/>
            <a:ext cx="0" cy="0"/>
          </a:xfrm>
          <a:prstGeom prst="straightConnector1">
            <a:avLst/>
          </a:prstGeom>
          <a:noFill/>
          <a:ln w="254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FFFFFF"/>
                  </a:outerShdw>
                </a:effectLst>
              </a14:hiddenEffects>
            </a:ext>
          </a:extLst>
        </p:spPr>
      </p:cxnSp>
      <p:sp>
        <p:nvSpPr>
          <p:cNvPr id="6" name="Text Box 5">
            <a:extLst>
              <a:ext uri="{FF2B5EF4-FFF2-40B4-BE49-F238E27FC236}">
                <a16:creationId xmlns:a16="http://schemas.microsoft.com/office/drawing/2014/main" id="{65D8C8F2-7A82-439C-9BFF-8AD8AD97207E}"/>
              </a:ext>
            </a:extLst>
          </p:cNvPr>
          <p:cNvSpPr txBox="1">
            <a:spLocks noChangeArrowheads="1"/>
          </p:cNvSpPr>
          <p:nvPr/>
        </p:nvSpPr>
        <p:spPr bwMode="auto">
          <a:xfrm>
            <a:off x="3976035" y="9048750"/>
            <a:ext cx="3390347" cy="1522563"/>
          </a:xfrm>
          <a:prstGeom prst="rect">
            <a:avLst/>
          </a:prstGeom>
          <a:noFill/>
          <a:ln w="12700"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FFFFFF"/>
                  </a:outerShdw>
                </a:effectLst>
              </a14:hiddenEffects>
            </a:ext>
          </a:extLst>
        </p:spPr>
        <p:txBody>
          <a:bodyPr vert="horz" wrap="square" lIns="33888" tIns="33888" rIns="33888" bIns="33888" numCol="1" anchor="t" anchorCtr="0" compatLnSpc="1">
            <a:prstTxWarp prst="textNoShape">
              <a:avLst/>
            </a:prstTxWarp>
          </a:bodyPr>
          <a:lstStyle/>
          <a:p>
            <a:pPr defTabSz="847192" eaLnBrk="0" fontAlgn="base" hangingPunct="0">
              <a:spcBef>
                <a:spcPct val="0"/>
              </a:spcBef>
              <a:spcAft>
                <a:spcPts val="200"/>
              </a:spcAft>
              <a:tabLst>
                <a:tab pos="450850" algn="l"/>
                <a:tab pos="1701800" algn="l"/>
                <a:tab pos="2152650" algn="l"/>
              </a:tabLst>
            </a:pPr>
            <a:r>
              <a:rPr lang="en-GB" altLang="en-US" sz="1200" dirty="0">
                <a:solidFill>
                  <a:srgbClr val="000000"/>
                </a:solidFill>
                <a:latin typeface="Calibri" panose="020F0502020204030204" pitchFamily="34" charset="0"/>
              </a:rPr>
              <a:t>Vicar: </a:t>
            </a:r>
          </a:p>
          <a:p>
            <a:pPr defTabSz="847192" eaLnBrk="0" fontAlgn="base" hangingPunct="0">
              <a:spcBef>
                <a:spcPct val="0"/>
              </a:spcBef>
              <a:spcAft>
                <a:spcPts val="200"/>
              </a:spcAft>
              <a:tabLst>
                <a:tab pos="450850" algn="l"/>
                <a:tab pos="1701800" algn="l"/>
                <a:tab pos="2152650" algn="l"/>
              </a:tabLst>
            </a:pPr>
            <a:r>
              <a:rPr lang="en-GB" altLang="en-US" sz="1200" dirty="0">
                <a:solidFill>
                  <a:srgbClr val="000000"/>
                </a:solidFill>
                <a:latin typeface="Calibri" panose="020F0502020204030204" pitchFamily="34" charset="0"/>
              </a:rPr>
              <a:t>Mother Alice Ormondroyd</a:t>
            </a:r>
            <a:r>
              <a:rPr lang="en-GB" altLang="en-US" sz="1200" i="1" dirty="0">
                <a:solidFill>
                  <a:srgbClr val="000000"/>
                </a:solidFill>
                <a:latin typeface="Calibri" panose="020F0502020204030204" pitchFamily="34" charset="0"/>
              </a:rPr>
              <a:t>  </a:t>
            </a:r>
            <a:r>
              <a:rPr lang="en-GB" altLang="en-US" sz="1200" u="sng" dirty="0">
                <a:solidFill>
                  <a:srgbClr val="000000"/>
                </a:solidFill>
                <a:latin typeface="Calibri" panose="020F0502020204030204" pitchFamily="34" charset="0"/>
              </a:rPr>
              <a:t>vicar.ubwby@gmail.com    </a:t>
            </a:r>
            <a:r>
              <a:rPr lang="en-GB" altLang="en-US" sz="1200" dirty="0">
                <a:solidFill>
                  <a:srgbClr val="000000"/>
                </a:solidFill>
                <a:latin typeface="Calibri" panose="020F0502020204030204" pitchFamily="34" charset="0"/>
              </a:rPr>
              <a:t>T: </a:t>
            </a:r>
            <a:r>
              <a:rPr lang="en-GB" sz="1200" b="0" i="0" dirty="0">
                <a:solidFill>
                  <a:srgbClr val="000000"/>
                </a:solidFill>
                <a:effectLst/>
              </a:rPr>
              <a:t>07469 739995</a:t>
            </a:r>
            <a:r>
              <a:rPr lang="en-GB" altLang="en-US" sz="1200" dirty="0">
                <a:solidFill>
                  <a:srgbClr val="000000"/>
                </a:solidFill>
                <a:latin typeface="Calibri" panose="020F0502020204030204" pitchFamily="34" charset="0"/>
              </a:rPr>
              <a:t>  </a:t>
            </a:r>
          </a:p>
          <a:p>
            <a:pPr defTabSz="847192" eaLnBrk="0" fontAlgn="base" hangingPunct="0">
              <a:spcBef>
                <a:spcPct val="0"/>
              </a:spcBef>
              <a:spcAft>
                <a:spcPts val="200"/>
              </a:spcAft>
              <a:tabLst>
                <a:tab pos="450850" algn="l"/>
                <a:tab pos="1701800" algn="l"/>
                <a:tab pos="2152650" algn="l"/>
              </a:tabLst>
            </a:pPr>
            <a:r>
              <a:rPr lang="en-GB" altLang="en-US" sz="1200" i="1" dirty="0">
                <a:solidFill>
                  <a:srgbClr val="000000"/>
                </a:solidFill>
                <a:latin typeface="Calibri" panose="020F0502020204030204" pitchFamily="34" charset="0"/>
              </a:rPr>
              <a:t>Alice’s preference is that you call or text with queries or prayer requests rather than using email.</a:t>
            </a:r>
          </a:p>
          <a:p>
            <a:pPr defTabSz="847192" eaLnBrk="0" fontAlgn="base" hangingPunct="0">
              <a:spcBef>
                <a:spcPct val="0"/>
              </a:spcBef>
              <a:spcAft>
                <a:spcPts val="93"/>
              </a:spcAft>
              <a:tabLst>
                <a:tab pos="450850" algn="l"/>
                <a:tab pos="1701800" algn="l"/>
                <a:tab pos="2152650" algn="l"/>
              </a:tabLst>
            </a:pPr>
            <a:r>
              <a:rPr lang="en-GB" altLang="en-US" sz="1200" dirty="0">
                <a:solidFill>
                  <a:srgbClr val="000000"/>
                </a:solidFill>
                <a:latin typeface="Calibri" panose="020F0502020204030204" pitchFamily="34" charset="0"/>
              </a:rPr>
              <a:t>Licensed Lay Minister:  </a:t>
            </a:r>
          </a:p>
          <a:p>
            <a:pPr defTabSz="847192" eaLnBrk="0" fontAlgn="base" hangingPunct="0">
              <a:spcBef>
                <a:spcPct val="0"/>
              </a:spcBef>
              <a:spcAft>
                <a:spcPts val="93"/>
              </a:spcAft>
              <a:tabLst>
                <a:tab pos="450850" algn="l"/>
                <a:tab pos="1701800" algn="l"/>
                <a:tab pos="2152650" algn="l"/>
              </a:tabLst>
            </a:pPr>
            <a:r>
              <a:rPr lang="en-GB" altLang="en-US" sz="1200" dirty="0">
                <a:solidFill>
                  <a:srgbClr val="000000"/>
                </a:solidFill>
                <a:latin typeface="Calibri" panose="020F0502020204030204" pitchFamily="34" charset="0"/>
              </a:rPr>
              <a:t>Annette MacKenzie		T: 01524 736944</a:t>
            </a:r>
          </a:p>
        </p:txBody>
      </p:sp>
      <p:sp>
        <p:nvSpPr>
          <p:cNvPr id="12" name="Text Box 2">
            <a:extLst>
              <a:ext uri="{FF2B5EF4-FFF2-40B4-BE49-F238E27FC236}">
                <a16:creationId xmlns:a16="http://schemas.microsoft.com/office/drawing/2014/main" id="{22FCCEBC-EBDA-43A6-92FB-B20B5823B95D}"/>
              </a:ext>
            </a:extLst>
          </p:cNvPr>
          <p:cNvSpPr txBox="1">
            <a:spLocks noChangeArrowheads="1"/>
          </p:cNvSpPr>
          <p:nvPr/>
        </p:nvSpPr>
        <p:spPr bwMode="auto">
          <a:xfrm>
            <a:off x="325794" y="120500"/>
            <a:ext cx="3609875" cy="483658"/>
          </a:xfrm>
          <a:prstGeom prst="rect">
            <a:avLst/>
          </a:prstGeom>
          <a:noFill/>
          <a:ln w="12700"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FFFFFF"/>
                  </a:outerShdw>
                </a:effectLst>
              </a14:hiddenEffects>
            </a:ext>
          </a:extLst>
        </p:spPr>
        <p:txBody>
          <a:bodyPr vert="horz" wrap="square" lIns="33888" tIns="33888" rIns="33888" bIns="33888" numCol="1" anchor="t" anchorCtr="0" compatLnSpc="1">
            <a:prstTxWarp prst="textNoShape">
              <a:avLst/>
            </a:prstTxWarp>
          </a:bodyPr>
          <a:lstStyle/>
          <a:p>
            <a:pPr algn="ctr" defTabSz="847192" eaLnBrk="0" fontAlgn="base" hangingPunct="0">
              <a:spcBef>
                <a:spcPct val="0"/>
              </a:spcBef>
              <a:spcAft>
                <a:spcPct val="0"/>
              </a:spcAft>
            </a:pPr>
            <a:r>
              <a:rPr lang="en-GB" altLang="en-US" sz="1200" b="1" dirty="0">
                <a:solidFill>
                  <a:srgbClr val="000000"/>
                </a:solidFill>
                <a:latin typeface="Calibri" panose="020F0502020204030204" pitchFamily="34" charset="0"/>
              </a:rPr>
              <a:t>Please send any notices to Annette</a:t>
            </a:r>
          </a:p>
          <a:p>
            <a:pPr algn="ctr" defTabSz="847192" eaLnBrk="0" fontAlgn="base" hangingPunct="0">
              <a:spcBef>
                <a:spcPct val="0"/>
              </a:spcBef>
              <a:spcAft>
                <a:spcPct val="0"/>
              </a:spcAft>
            </a:pPr>
            <a:r>
              <a:rPr lang="en-GB" altLang="en-US" sz="1200" b="1" dirty="0">
                <a:solidFill>
                  <a:srgbClr val="000000"/>
                </a:solidFill>
                <a:latin typeface="Calibri" panose="020F0502020204030204" pitchFamily="34" charset="0"/>
                <a:hlinkClick r:id="rId3"/>
              </a:rPr>
              <a:t>annettemackenzie1@gmail.com</a:t>
            </a:r>
            <a:r>
              <a:rPr lang="en-GB" altLang="en-US" sz="1200" b="1" dirty="0">
                <a:solidFill>
                  <a:srgbClr val="000000"/>
                </a:solidFill>
                <a:latin typeface="Calibri" panose="020F0502020204030204" pitchFamily="34" charset="0"/>
              </a:rPr>
              <a:t>  by Wednesday 12pm</a:t>
            </a:r>
          </a:p>
          <a:p>
            <a:pPr algn="ctr" defTabSz="847192" eaLnBrk="0" fontAlgn="base" hangingPunct="0">
              <a:spcBef>
                <a:spcPct val="0"/>
              </a:spcBef>
              <a:spcAft>
                <a:spcPct val="0"/>
              </a:spcAft>
            </a:pPr>
            <a:endParaRPr lang="en-GB" altLang="en-US" sz="800" b="1" dirty="0">
              <a:solidFill>
                <a:srgbClr val="000000"/>
              </a:solidFill>
              <a:latin typeface="Calibri" panose="020F0502020204030204" pitchFamily="34" charset="0"/>
            </a:endParaRPr>
          </a:p>
        </p:txBody>
      </p:sp>
      <p:sp>
        <p:nvSpPr>
          <p:cNvPr id="16" name="Text Box 4">
            <a:extLst>
              <a:ext uri="{FF2B5EF4-FFF2-40B4-BE49-F238E27FC236}">
                <a16:creationId xmlns:a16="http://schemas.microsoft.com/office/drawing/2014/main" id="{EC300BA7-441A-414F-B7F0-DA1E8E50433E}"/>
              </a:ext>
            </a:extLst>
          </p:cNvPr>
          <p:cNvSpPr txBox="1">
            <a:spLocks noChangeArrowheads="1"/>
          </p:cNvSpPr>
          <p:nvPr/>
        </p:nvSpPr>
        <p:spPr bwMode="auto">
          <a:xfrm>
            <a:off x="325794" y="8086726"/>
            <a:ext cx="3454043" cy="2484588"/>
          </a:xfrm>
          <a:prstGeom prst="rect">
            <a:avLst/>
          </a:prstGeom>
          <a:noFill/>
          <a:ln w="12700"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FFFFFF"/>
                  </a:outerShdw>
                </a:effectLst>
              </a14:hiddenEffects>
            </a:ext>
          </a:extLst>
        </p:spPr>
        <p:txBody>
          <a:bodyPr vert="horz" wrap="square" lIns="33888" tIns="33888" rIns="33888" bIns="33888" numCol="1" anchor="t" anchorCtr="0" compatLnSpc="1">
            <a:prstTxWarp prst="textNoShape">
              <a:avLst/>
            </a:prstTxWarp>
          </a:bodyPr>
          <a:lstStyle/>
          <a:p>
            <a:pPr defTabSz="847192" eaLnBrk="0" fontAlgn="base" hangingPunct="0">
              <a:spcAft>
                <a:spcPts val="200"/>
              </a:spcAft>
            </a:pPr>
            <a:r>
              <a:rPr lang="en-GB" altLang="en-US" sz="1200" b="1" dirty="0">
                <a:solidFill>
                  <a:srgbClr val="000000"/>
                </a:solidFill>
              </a:rPr>
              <a:t>Please remember in your prayers...</a:t>
            </a:r>
          </a:p>
          <a:p>
            <a:pPr defTabSz="847192" eaLnBrk="0" fontAlgn="base" hangingPunct="0">
              <a:spcAft>
                <a:spcPts val="200"/>
              </a:spcAft>
            </a:pPr>
            <a:r>
              <a:rPr lang="en-GB" altLang="en-US" sz="1200" b="1" dirty="0">
                <a:solidFill>
                  <a:srgbClr val="000000"/>
                </a:solidFill>
              </a:rPr>
              <a:t>Those who are sick or in particular need:</a:t>
            </a:r>
            <a:r>
              <a:rPr lang="en-GB" altLang="en-US" sz="1200" i="1" dirty="0">
                <a:solidFill>
                  <a:srgbClr val="000000"/>
                </a:solidFill>
              </a:rPr>
              <a:t>  Ray Halliday, </a:t>
            </a:r>
            <a:r>
              <a:rPr lang="en-GB" sz="1200" i="1" dirty="0">
                <a:solidFill>
                  <a:srgbClr val="000000"/>
                </a:solidFill>
              </a:rPr>
              <a:t>Christina Barrow, Chris Hopwood, Harry Clarke.</a:t>
            </a:r>
            <a:endParaRPr lang="en-GB" sz="1200" b="0" i="1" dirty="0">
              <a:solidFill>
                <a:srgbClr val="000000"/>
              </a:solidFill>
              <a:effectLst/>
            </a:endParaRPr>
          </a:p>
          <a:p>
            <a:pPr defTabSz="847192" eaLnBrk="0" fontAlgn="base" hangingPunct="0">
              <a:spcAft>
                <a:spcPts val="200"/>
              </a:spcAft>
            </a:pPr>
            <a:r>
              <a:rPr lang="en-GB" altLang="en-US" sz="1200" b="1" dirty="0">
                <a:solidFill>
                  <a:srgbClr val="000000"/>
                </a:solidFill>
              </a:rPr>
              <a:t>Those with longer term needs or in residential care:</a:t>
            </a:r>
            <a:r>
              <a:rPr lang="en-GB" altLang="en-US" sz="1200" i="1" dirty="0">
                <a:solidFill>
                  <a:srgbClr val="000000"/>
                </a:solidFill>
              </a:rPr>
              <a:t>  Winifred Halliday, Lesley Keighley, Zandra Taylor, Audrey Fishwick, Henry </a:t>
            </a:r>
            <a:r>
              <a:rPr lang="en-GB" altLang="en-US" sz="1200" i="1" dirty="0" err="1">
                <a:solidFill>
                  <a:srgbClr val="000000"/>
                </a:solidFill>
              </a:rPr>
              <a:t>Ellams</a:t>
            </a:r>
            <a:r>
              <a:rPr lang="en-GB" altLang="en-US" sz="1200" i="1" dirty="0">
                <a:solidFill>
                  <a:srgbClr val="000000"/>
                </a:solidFill>
              </a:rPr>
              <a:t>, </a:t>
            </a:r>
            <a:r>
              <a:rPr lang="en-GB" sz="1200" b="0" i="1" dirty="0">
                <a:solidFill>
                  <a:srgbClr val="000000"/>
                </a:solidFill>
                <a:effectLst/>
              </a:rPr>
              <a:t>Trudie Harrison, Craig Sayles, John </a:t>
            </a:r>
            <a:r>
              <a:rPr lang="en-GB" sz="1200" b="0" i="1" dirty="0" err="1">
                <a:solidFill>
                  <a:srgbClr val="000000"/>
                </a:solidFill>
                <a:effectLst/>
              </a:rPr>
              <a:t>Ellams</a:t>
            </a:r>
            <a:r>
              <a:rPr lang="en-GB" sz="1200" i="1" dirty="0">
                <a:solidFill>
                  <a:srgbClr val="000000"/>
                </a:solidFill>
              </a:rPr>
              <a:t>, David Clough </a:t>
            </a:r>
            <a:r>
              <a:rPr lang="en-GB" altLang="en-US" sz="1200" i="1" dirty="0">
                <a:solidFill>
                  <a:srgbClr val="000000"/>
                </a:solidFill>
              </a:rPr>
              <a:t>and those who are housebound.                                                                                                                                                                                                                                                                                                                                                                                                                                                                                                                                                                                                                                                                                                                                                                                                                                                                                                                                                                                                                                                                                                                                                                                                                                                </a:t>
            </a:r>
          </a:p>
          <a:p>
            <a:pPr defTabSz="847192" eaLnBrk="0" fontAlgn="base" hangingPunct="0">
              <a:spcAft>
                <a:spcPts val="200"/>
              </a:spcAft>
            </a:pPr>
            <a:r>
              <a:rPr lang="en-GB" altLang="en-US" sz="1200" b="1" dirty="0">
                <a:solidFill>
                  <a:srgbClr val="000000"/>
                </a:solidFill>
              </a:rPr>
              <a:t>The recently departed:</a:t>
            </a:r>
            <a:endParaRPr lang="en-GB" altLang="en-US" sz="1200" i="1" dirty="0">
              <a:solidFill>
                <a:srgbClr val="000000"/>
              </a:solidFill>
            </a:endParaRPr>
          </a:p>
          <a:p>
            <a:pPr defTabSz="847192" eaLnBrk="0" fontAlgn="base" hangingPunct="0">
              <a:spcAft>
                <a:spcPts val="200"/>
              </a:spcAft>
            </a:pPr>
            <a:r>
              <a:rPr lang="en-GB" altLang="en-US" sz="1200" b="1" dirty="0">
                <a:solidFill>
                  <a:srgbClr val="000000"/>
                </a:solidFill>
              </a:rPr>
              <a:t>At their anniversary</a:t>
            </a:r>
            <a:r>
              <a:rPr lang="en-GB" altLang="en-US" sz="1200" i="1" dirty="0">
                <a:solidFill>
                  <a:srgbClr val="000000"/>
                </a:solidFill>
              </a:rPr>
              <a:t>: Greta Puttick, Eileen Monks</a:t>
            </a:r>
          </a:p>
        </p:txBody>
      </p:sp>
      <p:sp>
        <p:nvSpPr>
          <p:cNvPr id="2" name="Text Box 2">
            <a:extLst>
              <a:ext uri="{FF2B5EF4-FFF2-40B4-BE49-F238E27FC236}">
                <a16:creationId xmlns:a16="http://schemas.microsoft.com/office/drawing/2014/main" id="{CF04A467-857F-3393-B13D-97EB96FB42FF}"/>
              </a:ext>
            </a:extLst>
          </p:cNvPr>
          <p:cNvSpPr txBox="1">
            <a:spLocks noChangeArrowheads="1"/>
          </p:cNvSpPr>
          <p:nvPr/>
        </p:nvSpPr>
        <p:spPr bwMode="auto">
          <a:xfrm>
            <a:off x="3959947" y="1411118"/>
            <a:ext cx="3397883" cy="1522582"/>
          </a:xfrm>
          <a:prstGeom prst="rect">
            <a:avLst/>
          </a:prstGeom>
          <a:noFill/>
          <a:ln w="12700" algn="ctr">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FFFFFF"/>
                  </a:outerShdw>
                </a:effectLst>
              </a14:hiddenEffects>
            </a:ext>
          </a:extLst>
        </p:spPr>
        <p:txBody>
          <a:bodyPr vert="horz" wrap="square" lIns="33888" tIns="33888" rIns="33888" bIns="33888" numCol="1" anchor="t" anchorCtr="0" compatLnSpc="1">
            <a:prstTxWarp prst="textNoShape">
              <a:avLst/>
            </a:prstTxWarp>
          </a:bodyPr>
          <a:lstStyle/>
          <a:p>
            <a:pPr lvl="0" algn="ctr" defTabSz="847192" eaLnBrk="0" fontAlgn="base" hangingPunct="0">
              <a:spcAft>
                <a:spcPts val="400"/>
              </a:spcAft>
            </a:pPr>
            <a:r>
              <a:rPr lang="en-GB" sz="1200" b="1" dirty="0">
                <a:solidFill>
                  <a:prstClr val="black"/>
                </a:solidFill>
              </a:rPr>
              <a:t>Sunday 23rd November</a:t>
            </a:r>
          </a:p>
          <a:p>
            <a:pPr lvl="0" algn="ctr" defTabSz="847192" eaLnBrk="0" fontAlgn="base" hangingPunct="0">
              <a:spcAft>
                <a:spcPts val="400"/>
              </a:spcAft>
            </a:pPr>
            <a:r>
              <a:rPr lang="en-GB" sz="1200" b="1" dirty="0">
                <a:solidFill>
                  <a:prstClr val="black"/>
                </a:solidFill>
              </a:rPr>
              <a:t>Christ the King</a:t>
            </a:r>
          </a:p>
          <a:p>
            <a:pPr lvl="0" algn="ctr" defTabSz="847192" eaLnBrk="0" fontAlgn="base" hangingPunct="0">
              <a:spcAft>
                <a:spcPts val="400"/>
              </a:spcAft>
            </a:pPr>
            <a:r>
              <a:rPr lang="en-GB" sz="1200" dirty="0">
                <a:solidFill>
                  <a:prstClr val="black"/>
                </a:solidFill>
              </a:rPr>
              <a:t>8.00am BCP Holy Matins St Oswald’s</a:t>
            </a:r>
          </a:p>
          <a:p>
            <a:pPr lvl="0" algn="ctr" defTabSz="847192" eaLnBrk="0" fontAlgn="base" hangingPunct="0">
              <a:spcAft>
                <a:spcPts val="400"/>
              </a:spcAft>
            </a:pPr>
            <a:r>
              <a:rPr lang="en-GB" sz="1200" dirty="0">
                <a:solidFill>
                  <a:prstClr val="black"/>
                </a:solidFill>
              </a:rPr>
              <a:t>9.30am Family Eucharist St Oswald’s </a:t>
            </a:r>
          </a:p>
          <a:p>
            <a:pPr lvl="0" algn="ctr" defTabSz="847192" eaLnBrk="0" fontAlgn="base" hangingPunct="0">
              <a:spcAft>
                <a:spcPts val="400"/>
              </a:spcAft>
            </a:pPr>
            <a:r>
              <a:rPr lang="en-GB" sz="1200" dirty="0">
                <a:solidFill>
                  <a:prstClr val="black"/>
                </a:solidFill>
              </a:rPr>
              <a:t>11.00am Parish Eucharist St John’s</a:t>
            </a:r>
          </a:p>
          <a:p>
            <a:pPr lvl="0" algn="ctr" defTabSz="847192" eaLnBrk="0" fontAlgn="base" hangingPunct="0">
              <a:spcAft>
                <a:spcPts val="400"/>
              </a:spcAft>
            </a:pPr>
            <a:r>
              <a:rPr lang="en-GB" sz="1200" dirty="0">
                <a:solidFill>
                  <a:prstClr val="black"/>
                </a:solidFill>
              </a:rPr>
              <a:t>NO SERVICE AT 5PM AT ST MARY’S TODAY</a:t>
            </a:r>
          </a:p>
          <a:p>
            <a:pPr lvl="0" algn="ctr" defTabSz="847192" eaLnBrk="0" fontAlgn="base" hangingPunct="0">
              <a:spcAft>
                <a:spcPts val="400"/>
              </a:spcAft>
            </a:pPr>
            <a:endParaRPr lang="en-GB" sz="1200" dirty="0">
              <a:solidFill>
                <a:prstClr val="black"/>
              </a:solidFill>
            </a:endParaRPr>
          </a:p>
        </p:txBody>
      </p:sp>
      <p:sp>
        <p:nvSpPr>
          <p:cNvPr id="3" name="Text Box 6">
            <a:extLst>
              <a:ext uri="{FF2B5EF4-FFF2-40B4-BE49-F238E27FC236}">
                <a16:creationId xmlns:a16="http://schemas.microsoft.com/office/drawing/2014/main" id="{AC5A6914-86E0-8FEA-8942-2CC00C4F38EA}"/>
              </a:ext>
            </a:extLst>
          </p:cNvPr>
          <p:cNvSpPr txBox="1">
            <a:spLocks noChangeArrowheads="1"/>
          </p:cNvSpPr>
          <p:nvPr/>
        </p:nvSpPr>
        <p:spPr bwMode="auto">
          <a:xfrm>
            <a:off x="3976035" y="7451425"/>
            <a:ext cx="3397883" cy="1597325"/>
          </a:xfrm>
          <a:prstGeom prst="rect">
            <a:avLst/>
          </a:prstGeom>
          <a:solidFill>
            <a:srgbClr val="FFFFFF"/>
          </a:solidFill>
          <a:ln w="12700" algn="in">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3888" tIns="33888" rIns="33888" bIns="33888"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lvl="0" algn="ctr" defTabSz="847192" eaLnBrk="0" fontAlgn="base" hangingPunct="0">
              <a:spcAft>
                <a:spcPts val="400"/>
              </a:spcAft>
            </a:pPr>
            <a:r>
              <a:rPr lang="en-GB" sz="1200" b="1" dirty="0">
                <a:solidFill>
                  <a:prstClr val="black"/>
                </a:solidFill>
              </a:rPr>
              <a:t>Sunday 30th November</a:t>
            </a:r>
          </a:p>
          <a:p>
            <a:pPr lvl="0" algn="ctr" defTabSz="847192" eaLnBrk="0" fontAlgn="base" hangingPunct="0">
              <a:spcAft>
                <a:spcPts val="400"/>
              </a:spcAft>
            </a:pPr>
            <a:r>
              <a:rPr lang="en-GB" sz="1200" b="1" dirty="0">
                <a:solidFill>
                  <a:prstClr val="black"/>
                </a:solidFill>
              </a:rPr>
              <a:t>Advent 1</a:t>
            </a:r>
          </a:p>
          <a:p>
            <a:pPr lvl="0" algn="ctr" defTabSz="847192" eaLnBrk="0" fontAlgn="base" hangingPunct="0">
              <a:spcAft>
                <a:spcPts val="400"/>
              </a:spcAft>
            </a:pPr>
            <a:r>
              <a:rPr lang="en-GB" sz="1200" dirty="0">
                <a:solidFill>
                  <a:prstClr val="black"/>
                </a:solidFill>
              </a:rPr>
              <a:t>8.00am BCP Holy Matins St Oswald’s</a:t>
            </a:r>
          </a:p>
          <a:p>
            <a:pPr lvl="0" algn="ctr" defTabSz="847192" eaLnBrk="0" fontAlgn="base" hangingPunct="0">
              <a:spcAft>
                <a:spcPts val="400"/>
              </a:spcAft>
            </a:pPr>
            <a:r>
              <a:rPr lang="en-GB" sz="1200" dirty="0">
                <a:solidFill>
                  <a:prstClr val="black"/>
                </a:solidFill>
              </a:rPr>
              <a:t>9.30am Family Eucharist St Oswald’s</a:t>
            </a:r>
          </a:p>
          <a:p>
            <a:pPr lvl="0" algn="ctr" defTabSz="847192" eaLnBrk="0" fontAlgn="base" hangingPunct="0">
              <a:spcAft>
                <a:spcPts val="400"/>
              </a:spcAft>
            </a:pPr>
            <a:r>
              <a:rPr lang="en-GB" sz="1200" dirty="0">
                <a:solidFill>
                  <a:prstClr val="black"/>
                </a:solidFill>
              </a:rPr>
              <a:t>11.00am Parish Eucharist St John’s</a:t>
            </a:r>
          </a:p>
        </p:txBody>
      </p:sp>
      <p:pic>
        <p:nvPicPr>
          <p:cNvPr id="7" name="Picture 6">
            <a:extLst>
              <a:ext uri="{FF2B5EF4-FFF2-40B4-BE49-F238E27FC236}">
                <a16:creationId xmlns:a16="http://schemas.microsoft.com/office/drawing/2014/main" id="{4D4334C1-E365-0961-45CB-8F1C147E434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14900" y="120499"/>
            <a:ext cx="1359100" cy="1290619"/>
          </a:xfrm>
          <a:prstGeom prst="rect">
            <a:avLst/>
          </a:prstGeom>
        </p:spPr>
      </p:pic>
    </p:spTree>
    <p:extLst>
      <p:ext uri="{BB962C8B-B14F-4D97-AF65-F5344CB8AC3E}">
        <p14:creationId xmlns:p14="http://schemas.microsoft.com/office/powerpoint/2010/main" val="49756053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26556</TotalTime>
  <Words>657</Words>
  <Application>Microsoft Macintosh PowerPoint</Application>
  <PresentationFormat>Custom</PresentationFormat>
  <Paragraphs>77</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Arial</vt:lpstr>
      <vt:lpstr>Calibri</vt:lpstr>
      <vt:lpstr>Calibri Light</vt:lpstr>
      <vt:lpstr>Helvetica Neue</vt:lpstr>
      <vt:lpstr>HelveticaNeue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Weekly Sheet</dc:title>
  <dc:creator>Hakim Nazerali</dc:creator>
  <cp:lastModifiedBy>Alice Ormondroyd</cp:lastModifiedBy>
  <cp:revision>1770</cp:revision>
  <cp:lastPrinted>2025-01-16T13:18:34Z</cp:lastPrinted>
  <dcterms:created xsi:type="dcterms:W3CDTF">2020-08-11T19:53:03Z</dcterms:created>
  <dcterms:modified xsi:type="dcterms:W3CDTF">2025-11-21T10:12:02Z</dcterms:modified>
</cp:coreProperties>
</file>