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4660"/>
  </p:normalViewPr>
  <p:slideViewPr>
    <p:cSldViewPr snapToGrid="0">
      <p:cViewPr>
        <p:scale>
          <a:sx n="100" d="100"/>
          <a:sy n="100" d="100"/>
        </p:scale>
        <p:origin x="300"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B655F01-7576-4424-B66B-2665E3592A38}" type="datetimeFigureOut">
              <a:rPr lang="en-GB" smtClean="0"/>
              <a:t>04/09/2025</a:t>
            </a:fld>
            <a:endParaRPr lang="en-GB"/>
          </a:p>
        </p:txBody>
      </p:sp>
      <p:sp>
        <p:nvSpPr>
          <p:cNvPr id="4" name="Slide Image Placeholder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5D4A827-7017-4CCE-AE7A-AE1A651CB41F}" type="slidenum">
              <a:rPr lang="en-GB" smtClean="0"/>
              <a:t>‹#›</a:t>
            </a:fld>
            <a:endParaRPr lang="en-GB"/>
          </a:p>
        </p:txBody>
      </p:sp>
    </p:spTree>
    <p:extLst>
      <p:ext uri="{BB962C8B-B14F-4D97-AF65-F5344CB8AC3E}">
        <p14:creationId xmlns:p14="http://schemas.microsoft.com/office/powerpoint/2010/main" val="4293990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D4A827-7017-4CCE-AE7A-AE1A651CB41F}" type="slidenum">
              <a:rPr lang="en-GB" smtClean="0"/>
              <a:t>1</a:t>
            </a:fld>
            <a:endParaRPr lang="en-GB"/>
          </a:p>
        </p:txBody>
      </p:sp>
    </p:spTree>
    <p:extLst>
      <p:ext uri="{BB962C8B-B14F-4D97-AF65-F5344CB8AC3E}">
        <p14:creationId xmlns:p14="http://schemas.microsoft.com/office/powerpoint/2010/main" val="3649368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D4A827-7017-4CCE-AE7A-AE1A651CB41F}" type="slidenum">
              <a:rPr lang="en-GB" smtClean="0"/>
              <a:t>2</a:t>
            </a:fld>
            <a:endParaRPr lang="en-GB"/>
          </a:p>
        </p:txBody>
      </p:sp>
    </p:spTree>
    <p:extLst>
      <p:ext uri="{BB962C8B-B14F-4D97-AF65-F5344CB8AC3E}">
        <p14:creationId xmlns:p14="http://schemas.microsoft.com/office/powerpoint/2010/main" val="895515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9BAD62-D76C-4139-8FED-50D445EF31AE}"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902719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9BAD62-D76C-4139-8FED-50D445EF31AE}"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16801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9BAD62-D76C-4139-8FED-50D445EF31AE}"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306180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9BAD62-D76C-4139-8FED-50D445EF31AE}"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25049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9BAD62-D76C-4139-8FED-50D445EF31AE}"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706503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9BAD62-D76C-4139-8FED-50D445EF31AE}" type="datetimeFigureOut">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206813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9BAD62-D76C-4139-8FED-50D445EF31AE}" type="datetimeFigureOut">
              <a:rPr lang="en-GB" smtClean="0"/>
              <a:t>04/09/2025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1168431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9BAD62-D76C-4139-8FED-50D445EF31AE}" type="datetimeFigureOut">
              <a:rPr lang="en-GB" smtClean="0"/>
              <a:t>04/09/2025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5630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9BAD62-D76C-4139-8FED-50D445EF31AE}" type="datetimeFigureOut">
              <a:rPr lang="en-GB" smtClean="0"/>
              <a:t>04/09/2025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2687685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9BAD62-D76C-4139-8FED-50D445EF31AE}" type="datetimeFigureOut">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3769674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9BAD62-D76C-4139-8FED-50D445EF31AE}" type="datetimeFigureOut">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36337C-4F27-48F3-ACBB-FD640B9CFD80}" type="slidenum">
              <a:rPr lang="en-GB" smtClean="0"/>
              <a:t>‹#›</a:t>
            </a:fld>
            <a:endParaRPr lang="en-GB"/>
          </a:p>
        </p:txBody>
      </p:sp>
    </p:spTree>
    <p:extLst>
      <p:ext uri="{BB962C8B-B14F-4D97-AF65-F5344CB8AC3E}">
        <p14:creationId xmlns:p14="http://schemas.microsoft.com/office/powerpoint/2010/main" val="532812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BAD62-D76C-4139-8FED-50D445EF31AE}" type="datetimeFigureOut">
              <a:rPr lang="en-GB" smtClean="0"/>
              <a:t>04/09/2025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36337C-4F27-48F3-ACBB-FD640B9CFD80}" type="slidenum">
              <a:rPr lang="en-GB" smtClean="0"/>
              <a:t>‹#›</a:t>
            </a:fld>
            <a:endParaRPr lang="en-GB"/>
          </a:p>
        </p:txBody>
      </p:sp>
    </p:spTree>
    <p:extLst>
      <p:ext uri="{BB962C8B-B14F-4D97-AF65-F5344CB8AC3E}">
        <p14:creationId xmlns:p14="http://schemas.microsoft.com/office/powerpoint/2010/main" val="3635217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mailto:christina.davidson@yahoo.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0ABD6F2-56C4-54C0-DC3B-659A18EC5A32}"/>
              </a:ext>
            </a:extLst>
          </p:cNvPr>
          <p:cNvSpPr txBox="1"/>
          <p:nvPr/>
        </p:nvSpPr>
        <p:spPr>
          <a:xfrm>
            <a:off x="176986" y="820651"/>
            <a:ext cx="4660492" cy="5401479"/>
          </a:xfrm>
          <a:prstGeom prst="rect">
            <a:avLst/>
          </a:prstGeom>
          <a:noFill/>
          <a:ln>
            <a:solidFill>
              <a:schemeClr val="tx1"/>
            </a:solidFill>
          </a:ln>
        </p:spPr>
        <p:txBody>
          <a:bodyPr wrap="square" rtlCol="0">
            <a:spAutoFit/>
          </a:bodyPr>
          <a:lstStyle/>
          <a:p>
            <a:pPr lvl="0">
              <a:defRPr/>
            </a:pPr>
            <a:r>
              <a:rPr lang="en-GB" sz="1200" b="1" dirty="0">
                <a:solidFill>
                  <a:prstClr val="black"/>
                </a:solidFill>
                <a:latin typeface="Tahoma" panose="020B0604030504040204" pitchFamily="34" charset="0"/>
                <a:ea typeface="Tahoma" panose="020B0604030504040204" pitchFamily="34" charset="0"/>
                <a:cs typeface="Tahoma" panose="020B0604030504040204" pitchFamily="34" charset="0"/>
              </a:rPr>
              <a:t>One Journey One Prayer,</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 September 1</a:t>
            </a:r>
            <a:r>
              <a:rPr lang="en-GB" sz="1100" baseline="30000" dirty="0">
                <a:solidFill>
                  <a:prstClr val="black"/>
                </a:solidFill>
                <a:latin typeface="Tahoma" panose="020B0604030504040204" pitchFamily="34" charset="0"/>
                <a:ea typeface="Tahoma" panose="020B0604030504040204" pitchFamily="34" charset="0"/>
                <a:cs typeface="Tahoma" panose="020B0604030504040204" pitchFamily="34" charset="0"/>
              </a:rPr>
              <a:t>st</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 to 7th, join in with the 24/7 global week of prayer – in church and at home.  See separate leaflet that is in church for all the details.  Note gatherings for Compline on Monday Sept 1</a:t>
            </a:r>
            <a:r>
              <a:rPr lang="en-GB" sz="1100" baseline="30000" dirty="0">
                <a:solidFill>
                  <a:prstClr val="black"/>
                </a:solidFill>
                <a:latin typeface="Tahoma" panose="020B0604030504040204" pitchFamily="34" charset="0"/>
                <a:ea typeface="Tahoma" panose="020B0604030504040204" pitchFamily="34" charset="0"/>
                <a:cs typeface="Tahoma" panose="020B0604030504040204" pitchFamily="34" charset="0"/>
              </a:rPr>
              <a:t>st</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 at 7pm, and on Saturday Sept 6</a:t>
            </a:r>
            <a:r>
              <a:rPr lang="en-GB" sz="1100" baseline="30000" dirty="0">
                <a:solidFill>
                  <a:prstClr val="black"/>
                </a:solidFill>
                <a:latin typeface="Tahoma" panose="020B0604030504040204" pitchFamily="34" charset="0"/>
                <a:ea typeface="Tahoma" panose="020B0604030504040204" pitchFamily="34" charset="0"/>
                <a:cs typeface="Tahoma" panose="020B0604030504040204" pitchFamily="34" charset="0"/>
              </a:rPr>
              <a:t>th</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 at 11am for Morning Service and Brunch.</a:t>
            </a:r>
            <a:endParaRPr lang="en-GB" sz="1200" b="1"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lvl="0">
              <a:defRPr/>
            </a:pPr>
            <a:endParaRPr lang="en-GB" sz="900" b="1"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lvl="0">
              <a:defRPr/>
            </a:pPr>
            <a:r>
              <a:rPr lang="en-GB" sz="1200" b="1" dirty="0">
                <a:solidFill>
                  <a:prstClr val="black"/>
                </a:solidFill>
                <a:latin typeface="Tahoma" panose="020B0604030504040204" pitchFamily="34" charset="0"/>
                <a:ea typeface="Tahoma" panose="020B0604030504040204" pitchFamily="34" charset="0"/>
                <a:cs typeface="Tahoma" panose="020B0604030504040204" pitchFamily="34" charset="0"/>
              </a:rPr>
              <a:t>ABC Course</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 covering Alpha, Baptism and Confirmation. Starting </a:t>
            </a:r>
            <a:r>
              <a:rPr lang="en-GB" sz="1100">
                <a:solidFill>
                  <a:prstClr val="black"/>
                </a:solidFill>
                <a:latin typeface="Tahoma" panose="020B0604030504040204" pitchFamily="34" charset="0"/>
                <a:ea typeface="Tahoma" panose="020B0604030504040204" pitchFamily="34" charset="0"/>
                <a:cs typeface="Tahoma" panose="020B0604030504040204" pitchFamily="34" charset="0"/>
              </a:rPr>
              <a:t>Thurs 4</a:t>
            </a:r>
            <a:r>
              <a:rPr lang="en-GB" sz="1100" baseline="30000">
                <a:solidFill>
                  <a:prstClr val="black"/>
                </a:solidFill>
                <a:latin typeface="Tahoma" panose="020B0604030504040204" pitchFamily="34" charset="0"/>
                <a:ea typeface="Tahoma" panose="020B0604030504040204" pitchFamily="34" charset="0"/>
                <a:cs typeface="Tahoma" panose="020B0604030504040204" pitchFamily="34" charset="0"/>
              </a:rPr>
              <a:t>th</a:t>
            </a:r>
            <a:r>
              <a:rPr lang="en-GB" sz="1100">
                <a:solidFill>
                  <a:prstClr val="black"/>
                </a:solidFill>
                <a:latin typeface="Tahoma" panose="020B0604030504040204" pitchFamily="34" charset="0"/>
                <a:ea typeface="Tahoma" panose="020B0604030504040204" pitchFamily="34" charset="0"/>
                <a:cs typeface="Tahoma" panose="020B0604030504040204" pitchFamily="34" charset="0"/>
              </a:rPr>
              <a:t> </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September in the annexe with an introduction to baptism and then continuing with the Alpha course, running weekly on Thursday evenings.  Starts with a meal.  Do register through the church website or contact the office if you want to join this course.</a:t>
            </a:r>
          </a:p>
          <a:p>
            <a:pPr lvl="0">
              <a:defRPr/>
            </a:pPr>
            <a:endParaRPr lang="en-GB" sz="9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lvl="0">
              <a:defRPr/>
            </a:pPr>
            <a:r>
              <a:rPr lang="en-GB" sz="1200" b="1" dirty="0">
                <a:solidFill>
                  <a:prstClr val="black"/>
                </a:solidFill>
                <a:latin typeface="Tahoma" panose="020B0604030504040204" pitchFamily="34" charset="0"/>
                <a:ea typeface="Tahoma" panose="020B0604030504040204" pitchFamily="34" charset="0"/>
                <a:cs typeface="Tahoma" panose="020B0604030504040204" pitchFamily="34" charset="0"/>
              </a:rPr>
              <a:t>Men’s Curry Night</a:t>
            </a:r>
            <a:r>
              <a:rPr lang="en-GB" sz="1200" dirty="0">
                <a:solidFill>
                  <a:prstClr val="black"/>
                </a:solidFill>
                <a:latin typeface="Tahoma" panose="020B0604030504040204" pitchFamily="34" charset="0"/>
                <a:ea typeface="Tahoma" panose="020B0604030504040204" pitchFamily="34" charset="0"/>
                <a:cs typeface="Tahoma" panose="020B0604030504040204" pitchFamily="34" charset="0"/>
              </a:rPr>
              <a:t> </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on Friday Sept 19</a:t>
            </a:r>
            <a:r>
              <a:rPr lang="en-GB" sz="1100" baseline="30000" dirty="0">
                <a:solidFill>
                  <a:prstClr val="black"/>
                </a:solidFill>
                <a:latin typeface="Tahoma" panose="020B0604030504040204" pitchFamily="34" charset="0"/>
                <a:ea typeface="Tahoma" panose="020B0604030504040204" pitchFamily="34" charset="0"/>
                <a:cs typeface="Tahoma" panose="020B0604030504040204" pitchFamily="34" charset="0"/>
              </a:rPr>
              <a:t>th</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 7.30 to 9:30pm in St Helen’s Church Hall.  Cost £6 and bring your own drink.  After Dinner Speaker Rev Paul Whitehead will share his experiences as an army chaplain.  Please let the office know if you are coming to this or sign the list at the back of church. </a:t>
            </a:r>
            <a:endParaRPr lang="en-GB" sz="12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lvl="0">
              <a:defRPr/>
            </a:pPr>
            <a:endParaRPr lang="en-GB" sz="900" b="1"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lvl="0">
              <a:defRPr/>
            </a:pPr>
            <a:r>
              <a:rPr lang="en-GB" sz="1200" b="1" dirty="0">
                <a:solidFill>
                  <a:prstClr val="black"/>
                </a:solidFill>
                <a:latin typeface="Tahoma" panose="020B0604030504040204" pitchFamily="34" charset="0"/>
                <a:ea typeface="Tahoma" panose="020B0604030504040204" pitchFamily="34" charset="0"/>
                <a:cs typeface="Tahoma" panose="020B0604030504040204" pitchFamily="34" charset="0"/>
              </a:rPr>
              <a:t>The Creed Course, </a:t>
            </a:r>
            <a:r>
              <a:rPr lang="en-GB" sz="1200" dirty="0">
                <a:solidFill>
                  <a:prstClr val="black"/>
                </a:solidFill>
                <a:latin typeface="Tahoma" panose="020B0604030504040204" pitchFamily="34" charset="0"/>
                <a:ea typeface="Tahoma" panose="020B0604030504040204" pitchFamily="34" charset="0"/>
                <a:cs typeface="Tahoma" panose="020B0604030504040204" pitchFamily="34" charset="0"/>
              </a:rPr>
              <a:t>starting</a:t>
            </a:r>
            <a:r>
              <a:rPr lang="en-GB" sz="1200" b="1" dirty="0">
                <a:solidFill>
                  <a:prstClr val="black"/>
                </a:solidFill>
                <a:latin typeface="Tahoma" panose="020B0604030504040204" pitchFamily="34" charset="0"/>
                <a:ea typeface="Tahoma" panose="020B0604030504040204" pitchFamily="34" charset="0"/>
                <a:cs typeface="Tahoma" panose="020B0604030504040204" pitchFamily="34" charset="0"/>
              </a:rPr>
              <a:t> </a:t>
            </a:r>
            <a:r>
              <a:rPr lang="en-GB" sz="1100" dirty="0">
                <a:solidFill>
                  <a:prstClr val="black"/>
                </a:solidFill>
                <a:latin typeface="Tahoma" panose="020B0604030504040204" pitchFamily="34" charset="0"/>
                <a:ea typeface="Tahoma" panose="020B0604030504040204" pitchFamily="34" charset="0"/>
                <a:cs typeface="Tahoma" panose="020B0604030504040204" pitchFamily="34" charset="0"/>
              </a:rPr>
              <a:t>Wednesday September 24th, 7 to 8.30pm and continuing for 7 weeks, exploring the Creed, its meaning and challenges and its application today.  Meeting at St Helen’s Church.  All welcome to join in.</a:t>
            </a:r>
          </a:p>
          <a:p>
            <a:pPr lvl="0">
              <a:defRPr/>
            </a:pPr>
            <a:endParaRPr lang="en-GB" sz="900" dirty="0">
              <a:solidFill>
                <a:prstClr val="black"/>
              </a:solidFill>
              <a:latin typeface="Tahoma" panose="020B0604030504040204" pitchFamily="34" charset="0"/>
              <a:ea typeface="Tahoma" panose="020B0604030504040204" pitchFamily="34" charset="0"/>
              <a:cs typeface="Tahoma" panose="020B0604030504040204" pitchFamily="34" charset="0"/>
            </a:endParaRPr>
          </a:p>
          <a:p>
            <a:r>
              <a:rPr lang="en-GB" sz="1200" b="1" dirty="0">
                <a:latin typeface="Tahoma" panose="020B0604030504040204" pitchFamily="34" charset="0"/>
                <a:ea typeface="Tahoma" panose="020B0604030504040204" pitchFamily="34" charset="0"/>
                <a:cs typeface="Tahoma" panose="020B0604030504040204" pitchFamily="34" charset="0"/>
              </a:rPr>
              <a:t>St Helen’s Harvest and Lunch</a:t>
            </a:r>
          </a:p>
          <a:p>
            <a:r>
              <a:rPr lang="en-GB" sz="1100" dirty="0">
                <a:latin typeface="Tahoma" panose="020B0604030504040204" pitchFamily="34" charset="0"/>
                <a:ea typeface="Tahoma" panose="020B0604030504040204" pitchFamily="34" charset="0"/>
                <a:cs typeface="Tahoma" panose="020B0604030504040204" pitchFamily="34" charset="0"/>
              </a:rPr>
              <a:t>At St Helen’s we are celebrating Harvest on Sept 28</a:t>
            </a:r>
            <a:r>
              <a:rPr lang="en-GB" sz="1100" baseline="30000" dirty="0">
                <a:latin typeface="Tahoma" panose="020B0604030504040204" pitchFamily="34" charset="0"/>
                <a:ea typeface="Tahoma" panose="020B0604030504040204" pitchFamily="34" charset="0"/>
                <a:cs typeface="Tahoma" panose="020B0604030504040204" pitchFamily="34" charset="0"/>
              </a:rPr>
              <a:t>th</a:t>
            </a:r>
            <a:r>
              <a:rPr lang="en-GB" sz="1100" dirty="0">
                <a:latin typeface="Tahoma" panose="020B0604030504040204" pitchFamily="34" charset="0"/>
                <a:ea typeface="Tahoma" panose="020B0604030504040204" pitchFamily="34" charset="0"/>
                <a:cs typeface="Tahoma" panose="020B0604030504040204" pitchFamily="34" charset="0"/>
              </a:rPr>
              <a:t>.  Gifts of tinned food and toiletries will be welcome at either service to be taken to the foodbank at Church at Montrose Court.</a:t>
            </a:r>
          </a:p>
          <a:p>
            <a:endParaRPr lang="en-GB" sz="700" dirty="0">
              <a:latin typeface="Tahoma" panose="020B0604030504040204" pitchFamily="34" charset="0"/>
              <a:ea typeface="Tahoma" panose="020B0604030504040204" pitchFamily="34" charset="0"/>
              <a:cs typeface="Tahoma" panose="020B0604030504040204" pitchFamily="34" charset="0"/>
            </a:endParaRPr>
          </a:p>
          <a:p>
            <a:r>
              <a:rPr lang="en-GB" sz="1100" dirty="0">
                <a:latin typeface="Tahoma" panose="020B0604030504040204" pitchFamily="34" charset="0"/>
                <a:ea typeface="Tahoma" panose="020B0604030504040204" pitchFamily="34" charset="0"/>
                <a:cs typeface="Tahoma" panose="020B0604030504040204" pitchFamily="34" charset="0"/>
              </a:rPr>
              <a:t>You are welcome to join our Harvest bring and share lunch in the church hall, from 12:15 to 2pm.</a:t>
            </a:r>
          </a:p>
          <a:p>
            <a:endParaRPr lang="en-GB" sz="1100" dirty="0">
              <a:latin typeface="Tahoma" panose="020B0604030504040204" pitchFamily="34" charset="0"/>
              <a:ea typeface="Tahoma" panose="020B0604030504040204" pitchFamily="34" charset="0"/>
              <a:cs typeface="Tahoma" panose="020B0604030504040204" pitchFamily="34" charset="0"/>
            </a:endParaRPr>
          </a:p>
          <a:p>
            <a:r>
              <a:rPr lang="en-GB" sz="1100" dirty="0">
                <a:latin typeface="Tahoma" panose="020B0604030504040204" pitchFamily="34" charset="0"/>
                <a:ea typeface="Tahoma" panose="020B0604030504040204" pitchFamily="34" charset="0"/>
                <a:cs typeface="Tahoma" panose="020B0604030504040204" pitchFamily="34" charset="0"/>
              </a:rPr>
              <a:t>St Luke’s will celebrate Harvest on October 5</a:t>
            </a:r>
            <a:r>
              <a:rPr lang="en-GB" sz="1100" baseline="30000" dirty="0">
                <a:latin typeface="Tahoma" panose="020B0604030504040204" pitchFamily="34" charset="0"/>
                <a:ea typeface="Tahoma" panose="020B0604030504040204" pitchFamily="34" charset="0"/>
                <a:cs typeface="Tahoma" panose="020B0604030504040204" pitchFamily="34" charset="0"/>
              </a:rPr>
              <a:t>th</a:t>
            </a:r>
            <a:r>
              <a:rPr lang="en-GB" sz="1100" dirty="0">
                <a:latin typeface="Tahoma" panose="020B0604030504040204" pitchFamily="34" charset="0"/>
                <a:ea typeface="Tahoma" panose="020B0604030504040204" pitchFamily="34" charset="0"/>
                <a:cs typeface="Tahoma" panose="020B0604030504040204" pitchFamily="34" charset="0"/>
              </a:rPr>
              <a:t>.</a:t>
            </a:r>
            <a:endParaRPr lang="en-US" sz="1100" dirty="0">
              <a:latin typeface="Tahoma" panose="020B0604030504040204" pitchFamily="34" charset="0"/>
              <a:ea typeface="Tahoma" panose="020B0604030504040204" pitchFamily="34" charset="0"/>
              <a:cs typeface="Tahoma" panose="020B0604030504040204" pitchFamily="34" charset="0"/>
            </a:endParaRPr>
          </a:p>
        </p:txBody>
      </p:sp>
      <p:sp>
        <p:nvSpPr>
          <p:cNvPr id="2" name="TextBox 1">
            <a:extLst>
              <a:ext uri="{FF2B5EF4-FFF2-40B4-BE49-F238E27FC236}">
                <a16:creationId xmlns:a16="http://schemas.microsoft.com/office/drawing/2014/main" id="{53234FE9-75C3-2606-5736-A5022817D52A}"/>
              </a:ext>
            </a:extLst>
          </p:cNvPr>
          <p:cNvSpPr txBox="1"/>
          <p:nvPr/>
        </p:nvSpPr>
        <p:spPr>
          <a:xfrm>
            <a:off x="1386354" y="117997"/>
            <a:ext cx="1731564" cy="369332"/>
          </a:xfrm>
          <a:prstGeom prst="rect">
            <a:avLst/>
          </a:prstGeom>
          <a:noFill/>
        </p:spPr>
        <p:txBody>
          <a:bodyPr wrap="none" rtlCol="0">
            <a:spAutoFit/>
          </a:bodyPr>
          <a:lstStyle/>
          <a:p>
            <a:r>
              <a:rPr lang="en-GB" dirty="0">
                <a:latin typeface="Eras Demi ITC" panose="020B0805030504020804" pitchFamily="34" charset="0"/>
              </a:rPr>
              <a:t>Special Events</a:t>
            </a:r>
          </a:p>
        </p:txBody>
      </p:sp>
      <p:sp>
        <p:nvSpPr>
          <p:cNvPr id="3" name="TextBox 2">
            <a:extLst>
              <a:ext uri="{FF2B5EF4-FFF2-40B4-BE49-F238E27FC236}">
                <a16:creationId xmlns:a16="http://schemas.microsoft.com/office/drawing/2014/main" id="{192BC441-97C4-3A74-5B26-75B874AA357F}"/>
              </a:ext>
            </a:extLst>
          </p:cNvPr>
          <p:cNvSpPr txBox="1"/>
          <p:nvPr/>
        </p:nvSpPr>
        <p:spPr>
          <a:xfrm>
            <a:off x="6218924" y="122915"/>
            <a:ext cx="1903085" cy="369332"/>
          </a:xfrm>
          <a:prstGeom prst="rect">
            <a:avLst/>
          </a:prstGeom>
          <a:noFill/>
        </p:spPr>
        <p:txBody>
          <a:bodyPr wrap="none" rtlCol="0">
            <a:spAutoFit/>
          </a:bodyPr>
          <a:lstStyle/>
          <a:p>
            <a:r>
              <a:rPr lang="en-GB" dirty="0">
                <a:latin typeface="Eras Demi ITC" panose="020B0805030504020804" pitchFamily="34" charset="0"/>
              </a:rPr>
              <a:t>Church Services</a:t>
            </a:r>
          </a:p>
        </p:txBody>
      </p:sp>
      <p:sp>
        <p:nvSpPr>
          <p:cNvPr id="4" name="TextBox 3">
            <a:extLst>
              <a:ext uri="{FF2B5EF4-FFF2-40B4-BE49-F238E27FC236}">
                <a16:creationId xmlns:a16="http://schemas.microsoft.com/office/drawing/2014/main" id="{73AB7CEC-9C14-D413-9DD7-1EAA3C0FC873}"/>
              </a:ext>
            </a:extLst>
          </p:cNvPr>
          <p:cNvSpPr txBox="1"/>
          <p:nvPr/>
        </p:nvSpPr>
        <p:spPr>
          <a:xfrm>
            <a:off x="5127515" y="830962"/>
            <a:ext cx="4660491" cy="3000821"/>
          </a:xfrm>
          <a:prstGeom prst="rect">
            <a:avLst/>
          </a:prstGeom>
          <a:noFill/>
          <a:ln>
            <a:solidFill>
              <a:schemeClr val="tx1"/>
            </a:solidFill>
          </a:ln>
        </p:spPr>
        <p:txBody>
          <a:bodyPr wrap="square" rtlCol="0">
            <a:spAutoFit/>
          </a:bodyPr>
          <a:lstStyle/>
          <a:p>
            <a:r>
              <a:rPr lang="en-GB" sz="1400" b="1" dirty="0">
                <a:latin typeface="Tahoma" panose="020B0604030504040204" pitchFamily="34" charset="0"/>
                <a:ea typeface="Tahoma" panose="020B0604030504040204" pitchFamily="34" charset="0"/>
                <a:cs typeface="Tahoma" panose="020B0604030504040204" pitchFamily="34" charset="0"/>
              </a:rPr>
              <a:t>St Helen’s Services</a:t>
            </a:r>
          </a:p>
          <a:p>
            <a:r>
              <a:rPr lang="en-US" sz="1050" dirty="0">
                <a:latin typeface="Tahoma" panose="020B0604030504040204" pitchFamily="34" charset="0"/>
                <a:ea typeface="Tahoma" panose="020B0604030504040204" pitchFamily="34" charset="0"/>
                <a:cs typeface="Tahoma" panose="020B0604030504040204" pitchFamily="34" charset="0"/>
              </a:rPr>
              <a:t>Worship every Sunday at 10am and 6.30pm</a:t>
            </a:r>
          </a:p>
          <a:p>
            <a:endParaRPr lang="en-US" sz="7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Sept 7</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10am Holy Communion, 6.30pm Evening Worship</a:t>
            </a:r>
          </a:p>
          <a:p>
            <a:endParaRPr lang="en-US" sz="7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Sept 14</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10am Morning Worship, 6.30pm Evening Worship</a:t>
            </a:r>
          </a:p>
          <a:p>
            <a:endParaRPr lang="en-US" sz="7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Sept 21</a:t>
            </a:r>
            <a:r>
              <a:rPr lang="en-US" sz="1050" baseline="30000" dirty="0">
                <a:latin typeface="Tahoma" panose="020B0604030504040204" pitchFamily="34" charset="0"/>
                <a:ea typeface="Tahoma" panose="020B0604030504040204" pitchFamily="34" charset="0"/>
                <a:cs typeface="Tahoma" panose="020B0604030504040204" pitchFamily="34" charset="0"/>
              </a:rPr>
              <a:t>st</a:t>
            </a:r>
            <a:r>
              <a:rPr lang="en-US" sz="1050" dirty="0">
                <a:latin typeface="Tahoma" panose="020B0604030504040204" pitchFamily="34" charset="0"/>
                <a:ea typeface="Tahoma" panose="020B0604030504040204" pitchFamily="34" charset="0"/>
                <a:cs typeface="Tahoma" panose="020B0604030504040204" pitchFamily="34" charset="0"/>
              </a:rPr>
              <a:t>   10am Morning Worship, 6.30pm Holy Communion</a:t>
            </a:r>
          </a:p>
          <a:p>
            <a:endParaRPr lang="en-US" sz="7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Sept 28</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10am Harvest Worship for everyone, 6.30pm Harvest Worship</a:t>
            </a:r>
          </a:p>
          <a:p>
            <a:endParaRPr lang="en-US" sz="700" dirty="0">
              <a:latin typeface="Tahoma" panose="020B0604030504040204" pitchFamily="34" charset="0"/>
              <a:ea typeface="Tahoma" panose="020B0604030504040204" pitchFamily="34" charset="0"/>
              <a:cs typeface="Tahoma" panose="020B0604030504040204" pitchFamily="34" charset="0"/>
            </a:endParaRPr>
          </a:p>
          <a:p>
            <a:r>
              <a:rPr kumimoji="0" lang="en-US"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You are welcome to join in with prayer in the side chapel at 9.35am before the morning service.</a:t>
            </a:r>
            <a:endParaRPr lang="en-US" sz="700" dirty="0">
              <a:latin typeface="Tahoma" panose="020B0604030504040204" pitchFamily="34" charset="0"/>
              <a:ea typeface="Tahoma" panose="020B0604030504040204" pitchFamily="34" charset="0"/>
              <a:cs typeface="Tahoma" panose="020B0604030504040204" pitchFamily="34" charset="0"/>
            </a:endParaRPr>
          </a:p>
          <a:p>
            <a:endParaRPr lang="en-US" sz="7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On Sunday mornings Sept 7</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14</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and 21</a:t>
            </a:r>
            <a:r>
              <a:rPr lang="en-US" sz="1050" baseline="30000" dirty="0">
                <a:latin typeface="Tahoma" panose="020B0604030504040204" pitchFamily="34" charset="0"/>
                <a:ea typeface="Tahoma" panose="020B0604030504040204" pitchFamily="34" charset="0"/>
                <a:cs typeface="Tahoma" panose="020B0604030504040204" pitchFamily="34" charset="0"/>
              </a:rPr>
              <a:t>st</a:t>
            </a:r>
            <a:r>
              <a:rPr lang="en-US" sz="1050" dirty="0">
                <a:latin typeface="Tahoma" panose="020B0604030504040204" pitchFamily="34" charset="0"/>
                <a:ea typeface="Tahoma" panose="020B0604030504040204" pitchFamily="34" charset="0"/>
                <a:cs typeface="Tahoma" panose="020B0604030504040204" pitchFamily="34" charset="0"/>
              </a:rPr>
              <a:t> there are groups for </a:t>
            </a:r>
            <a:r>
              <a:rPr lang="en-US" sz="1050" dirty="0" err="1">
                <a:latin typeface="Tahoma" panose="020B0604030504040204" pitchFamily="34" charset="0"/>
                <a:ea typeface="Tahoma" panose="020B0604030504040204" pitchFamily="34" charset="0"/>
                <a:cs typeface="Tahoma" panose="020B0604030504040204" pitchFamily="34" charset="0"/>
              </a:rPr>
              <a:t>childrenin</a:t>
            </a:r>
            <a:r>
              <a:rPr lang="en-US" sz="1050" dirty="0">
                <a:latin typeface="Tahoma" panose="020B0604030504040204" pitchFamily="34" charset="0"/>
                <a:ea typeface="Tahoma" panose="020B0604030504040204" pitchFamily="34" charset="0"/>
                <a:cs typeface="Tahoma" panose="020B0604030504040204" pitchFamily="34" charset="0"/>
              </a:rPr>
              <a:t> the church hall that meet alongside the church service, and for 10-16s on the 7</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and 21</a:t>
            </a:r>
            <a:r>
              <a:rPr lang="en-US" sz="1050" baseline="30000" dirty="0">
                <a:latin typeface="Tahoma" panose="020B0604030504040204" pitchFamily="34" charset="0"/>
                <a:ea typeface="Tahoma" panose="020B0604030504040204" pitchFamily="34" charset="0"/>
                <a:cs typeface="Tahoma" panose="020B0604030504040204" pitchFamily="34" charset="0"/>
              </a:rPr>
              <a:t>st</a:t>
            </a:r>
            <a:r>
              <a:rPr lang="en-US" sz="1050" dirty="0">
                <a:latin typeface="Tahoma" panose="020B0604030504040204" pitchFamily="34" charset="0"/>
                <a:ea typeface="Tahoma" panose="020B0604030504040204" pitchFamily="34" charset="0"/>
                <a:cs typeface="Tahoma" panose="020B0604030504040204" pitchFamily="34" charset="0"/>
              </a:rPr>
              <a:t>.  On Sept 28</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children stay with their families in church.</a:t>
            </a:r>
          </a:p>
          <a:p>
            <a:endParaRPr lang="en-US" sz="7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BCP Morning Prayer service, every Wednesday at 11am at St Helen’s.  Holy Communion on Sept 3</a:t>
            </a:r>
            <a:r>
              <a:rPr lang="en-US" sz="1050" baseline="30000" dirty="0">
                <a:latin typeface="Tahoma" panose="020B0604030504040204" pitchFamily="34" charset="0"/>
                <a:ea typeface="Tahoma" panose="020B0604030504040204" pitchFamily="34" charset="0"/>
                <a:cs typeface="Tahoma" panose="020B0604030504040204" pitchFamily="34" charset="0"/>
              </a:rPr>
              <a:t>rd</a:t>
            </a:r>
            <a:endParaRPr lang="en-US" sz="105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ED22E439-C358-610B-715F-BF964F037DEF}"/>
              </a:ext>
            </a:extLst>
          </p:cNvPr>
          <p:cNvSpPr txBox="1"/>
          <p:nvPr/>
        </p:nvSpPr>
        <p:spPr>
          <a:xfrm>
            <a:off x="5127515" y="4632173"/>
            <a:ext cx="4660491" cy="1061829"/>
          </a:xfrm>
          <a:prstGeom prst="rect">
            <a:avLst/>
          </a:prstGeom>
          <a:noFill/>
          <a:ln>
            <a:solidFill>
              <a:schemeClr val="tx1"/>
            </a:solidFill>
          </a:ln>
        </p:spPr>
        <p:txBody>
          <a:bodyPr wrap="square" rtlCol="0">
            <a:spAutoFit/>
          </a:bodyPr>
          <a:lstStyle/>
          <a:p>
            <a:r>
              <a:rPr lang="en-GB" sz="1400" b="1" dirty="0">
                <a:latin typeface="Tahoma" panose="020B0604030504040204" pitchFamily="34" charset="0"/>
                <a:ea typeface="Tahoma" panose="020B0604030504040204" pitchFamily="34" charset="0"/>
                <a:cs typeface="Tahoma" panose="020B0604030504040204" pitchFamily="34" charset="0"/>
              </a:rPr>
              <a:t>Church at Montrose Court</a:t>
            </a:r>
          </a:p>
          <a:p>
            <a:r>
              <a:rPr lang="en-US" sz="1050" dirty="0">
                <a:latin typeface="Tahoma" panose="020B0604030504040204" pitchFamily="34" charset="0"/>
                <a:ea typeface="Tahoma" panose="020B0604030504040204" pitchFamily="34" charset="0"/>
                <a:cs typeface="Tahoma" panose="020B0604030504040204" pitchFamily="34" charset="0"/>
              </a:rPr>
              <a:t>Sunday Sept 14</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4pm: Afternoon Tea and Communion </a:t>
            </a:r>
          </a:p>
          <a:p>
            <a:r>
              <a:rPr lang="en-US" sz="1050" dirty="0">
                <a:latin typeface="Tahoma" panose="020B0604030504040204" pitchFamily="34" charset="0"/>
                <a:ea typeface="Tahoma" panose="020B0604030504040204" pitchFamily="34" charset="0"/>
                <a:cs typeface="Tahoma" panose="020B0604030504040204" pitchFamily="34" charset="0"/>
              </a:rPr>
              <a:t>Sunday Sept 28</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4pm: Family Fun</a:t>
            </a:r>
          </a:p>
          <a:p>
            <a:endParaRPr lang="en-US" sz="7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Café and foodbank:  every Monday and Wednesday 10-11.30am, finishing with a time of prayer</a:t>
            </a:r>
          </a:p>
        </p:txBody>
      </p:sp>
      <p:sp>
        <p:nvSpPr>
          <p:cNvPr id="7" name="TextBox 6">
            <a:extLst>
              <a:ext uri="{FF2B5EF4-FFF2-40B4-BE49-F238E27FC236}">
                <a16:creationId xmlns:a16="http://schemas.microsoft.com/office/drawing/2014/main" id="{2A03CDD8-40DC-8E7C-DF06-B5D2CD000F61}"/>
              </a:ext>
            </a:extLst>
          </p:cNvPr>
          <p:cNvSpPr txBox="1"/>
          <p:nvPr/>
        </p:nvSpPr>
        <p:spPr>
          <a:xfrm>
            <a:off x="5127515" y="3916507"/>
            <a:ext cx="4660491" cy="792525"/>
          </a:xfrm>
          <a:prstGeom prst="rect">
            <a:avLst/>
          </a:prstGeom>
          <a:noFill/>
          <a:ln>
            <a:solidFill>
              <a:schemeClr val="tx1"/>
            </a:solidFill>
          </a:ln>
        </p:spPr>
        <p:txBody>
          <a:bodyPr wrap="square" rtlCol="0">
            <a:spAutoFit/>
          </a:bodyPr>
          <a:lstStyle/>
          <a:p>
            <a:r>
              <a:rPr lang="en-GB" sz="1400" b="1" dirty="0">
                <a:latin typeface="Tahoma" panose="020B0604030504040204" pitchFamily="34" charset="0"/>
                <a:ea typeface="Tahoma" panose="020B0604030504040204" pitchFamily="34" charset="0"/>
                <a:cs typeface="Tahoma" panose="020B0604030504040204" pitchFamily="34" charset="0"/>
              </a:rPr>
              <a:t>St Luke’s</a:t>
            </a:r>
          </a:p>
          <a:p>
            <a:r>
              <a:rPr lang="en-US" sz="1050" dirty="0">
                <a:latin typeface="Tahoma" panose="020B0604030504040204" pitchFamily="34" charset="0"/>
                <a:ea typeface="Tahoma" panose="020B0604030504040204" pitchFamily="34" charset="0"/>
                <a:cs typeface="Tahoma" panose="020B0604030504040204" pitchFamily="34" charset="0"/>
              </a:rPr>
              <a:t>Worship every Sunday at 10am. </a:t>
            </a:r>
            <a:r>
              <a:rPr lang="en-US" sz="1050" b="1" dirty="0">
                <a:latin typeface="Tahoma" panose="020B0604030504040204" pitchFamily="34" charset="0"/>
                <a:ea typeface="Tahoma" panose="020B0604030504040204" pitchFamily="34" charset="0"/>
                <a:cs typeface="Tahoma" panose="020B0604030504040204" pitchFamily="34" charset="0"/>
              </a:rPr>
              <a:t>Sept 14</a:t>
            </a:r>
            <a:r>
              <a:rPr lang="en-US" sz="1050" b="1" baseline="30000" dirty="0">
                <a:latin typeface="Tahoma" panose="020B0604030504040204" pitchFamily="34" charset="0"/>
                <a:ea typeface="Tahoma" panose="020B0604030504040204" pitchFamily="34" charset="0"/>
                <a:cs typeface="Tahoma" panose="020B0604030504040204" pitchFamily="34" charset="0"/>
              </a:rPr>
              <a:t>th</a:t>
            </a:r>
            <a:r>
              <a:rPr lang="en-US" sz="1050" b="1" dirty="0">
                <a:latin typeface="Tahoma" panose="020B0604030504040204" pitchFamily="34" charset="0"/>
                <a:ea typeface="Tahoma" panose="020B0604030504040204" pitchFamily="34" charset="0"/>
                <a:cs typeface="Tahoma" panose="020B0604030504040204" pitchFamily="34" charset="0"/>
              </a:rPr>
              <a:t>  St Luke’s will be having a joint service at St Helens.</a:t>
            </a:r>
          </a:p>
          <a:p>
            <a:r>
              <a:rPr lang="en-US" sz="1050" dirty="0">
                <a:latin typeface="Tahoma" panose="020B0604030504040204" pitchFamily="34" charset="0"/>
                <a:ea typeface="Tahoma" panose="020B0604030504040204" pitchFamily="34" charset="0"/>
                <a:cs typeface="Tahoma" panose="020B0604030504040204" pitchFamily="34" charset="0"/>
              </a:rPr>
              <a:t>Bible study group every Tuesday at 2pm at St Luke’s</a:t>
            </a:r>
            <a:endParaRPr lang="en-US" sz="700" dirty="0">
              <a:latin typeface="Tahoma" panose="020B0604030504040204" pitchFamily="34" charset="0"/>
              <a:ea typeface="Tahoma" panose="020B0604030504040204" pitchFamily="34" charset="0"/>
              <a:cs typeface="Tahoma" panose="020B0604030504040204" pitchFamily="34" charset="0"/>
            </a:endParaRPr>
          </a:p>
        </p:txBody>
      </p:sp>
      <p:sp>
        <p:nvSpPr>
          <p:cNvPr id="11" name="TextBox 10">
            <a:extLst>
              <a:ext uri="{FF2B5EF4-FFF2-40B4-BE49-F238E27FC236}">
                <a16:creationId xmlns:a16="http://schemas.microsoft.com/office/drawing/2014/main" id="{7CAFF0F4-581A-11AF-CD92-5DF344CA1CFD}"/>
              </a:ext>
            </a:extLst>
          </p:cNvPr>
          <p:cNvSpPr txBox="1"/>
          <p:nvPr/>
        </p:nvSpPr>
        <p:spPr>
          <a:xfrm>
            <a:off x="5132432" y="5778726"/>
            <a:ext cx="4660491" cy="954107"/>
          </a:xfrm>
          <a:prstGeom prst="rect">
            <a:avLst/>
          </a:prstGeom>
          <a:noFill/>
          <a:ln>
            <a:solidFill>
              <a:schemeClr val="tx1"/>
            </a:solidFill>
          </a:ln>
        </p:spPr>
        <p:txBody>
          <a:bodyPr wrap="square" rtlCol="0">
            <a:spAutoFit/>
          </a:bodyPr>
          <a:lstStyle/>
          <a:p>
            <a:r>
              <a:rPr lang="en-GB" sz="1400" b="1" dirty="0">
                <a:latin typeface="Tahoma" panose="020B0604030504040204" pitchFamily="34" charset="0"/>
                <a:ea typeface="Tahoma" panose="020B0604030504040204" pitchFamily="34" charset="0"/>
                <a:cs typeface="Tahoma" panose="020B0604030504040204" pitchFamily="34" charset="0"/>
              </a:rPr>
              <a:t>Contact Details</a:t>
            </a:r>
          </a:p>
          <a:p>
            <a:r>
              <a:rPr lang="en-US" sz="1050" dirty="0">
                <a:latin typeface="Tahoma" panose="020B0604030504040204" pitchFamily="34" charset="0"/>
                <a:ea typeface="Tahoma" panose="020B0604030504040204" pitchFamily="34" charset="0"/>
                <a:cs typeface="Tahoma" panose="020B0604030504040204" pitchFamily="34" charset="0"/>
              </a:rPr>
              <a:t>Stapleford Parish Office (10am-12.30pm Mon-Fri) </a:t>
            </a:r>
          </a:p>
          <a:p>
            <a:r>
              <a:rPr lang="en-US" sz="1050" dirty="0">
                <a:latin typeface="Tahoma" panose="020B0604030504040204" pitchFamily="34" charset="0"/>
                <a:ea typeface="Tahoma" panose="020B0604030504040204" pitchFamily="34" charset="0"/>
                <a:cs typeface="Tahoma" panose="020B0604030504040204" pitchFamily="34" charset="0"/>
              </a:rPr>
              <a:t>T: 0115 939 9958 | email: staplefordparish@aol.com</a:t>
            </a:r>
          </a:p>
          <a:p>
            <a:r>
              <a:rPr lang="en-US" sz="1050" dirty="0">
                <a:latin typeface="Tahoma" panose="020B0604030504040204" pitchFamily="34" charset="0"/>
                <a:ea typeface="Tahoma" panose="020B0604030504040204" pitchFamily="34" charset="0"/>
                <a:cs typeface="Tahoma" panose="020B0604030504040204" pitchFamily="34" charset="0"/>
              </a:rPr>
              <a:t>Find us on Facebook: … St Helen’s Church</a:t>
            </a:r>
          </a:p>
          <a:p>
            <a:r>
              <a:rPr lang="en-US" sz="1050" dirty="0">
                <a:latin typeface="Tahoma" panose="020B0604030504040204" pitchFamily="34" charset="0"/>
                <a:ea typeface="Tahoma" panose="020B0604030504040204" pitchFamily="34" charset="0"/>
                <a:cs typeface="Tahoma" panose="020B0604030504040204" pitchFamily="34" charset="0"/>
              </a:rPr>
              <a:t>                Website: …. staplefordparish.org.uk</a:t>
            </a:r>
          </a:p>
        </p:txBody>
      </p:sp>
    </p:spTree>
    <p:extLst>
      <p:ext uri="{BB962C8B-B14F-4D97-AF65-F5344CB8AC3E}">
        <p14:creationId xmlns:p14="http://schemas.microsoft.com/office/powerpoint/2010/main" val="1168543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logo for a parish&#10;&#10;Description automatically generated">
            <a:extLst>
              <a:ext uri="{FF2B5EF4-FFF2-40B4-BE49-F238E27FC236}">
                <a16:creationId xmlns:a16="http://schemas.microsoft.com/office/drawing/2014/main" id="{766A8B92-4C40-C4CB-F3BB-973D95F9B5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9217" y="-3260"/>
            <a:ext cx="1806783" cy="798990"/>
          </a:xfrm>
          <a:prstGeom prst="rect">
            <a:avLst/>
          </a:prstGeom>
        </p:spPr>
      </p:pic>
      <p:sp>
        <p:nvSpPr>
          <p:cNvPr id="2" name="TextBox 1">
            <a:extLst>
              <a:ext uri="{FF2B5EF4-FFF2-40B4-BE49-F238E27FC236}">
                <a16:creationId xmlns:a16="http://schemas.microsoft.com/office/drawing/2014/main" id="{BF43C358-1869-D2FA-CD3F-545AE5B37781}"/>
              </a:ext>
            </a:extLst>
          </p:cNvPr>
          <p:cNvSpPr txBox="1"/>
          <p:nvPr/>
        </p:nvSpPr>
        <p:spPr>
          <a:xfrm>
            <a:off x="5152122" y="2212273"/>
            <a:ext cx="4576892" cy="1569660"/>
          </a:xfrm>
          <a:prstGeom prst="rect">
            <a:avLst/>
          </a:prstGeom>
          <a:noFill/>
        </p:spPr>
        <p:txBody>
          <a:bodyPr wrap="square" rtlCol="0">
            <a:spAutoFit/>
          </a:bodyPr>
          <a:lstStyle/>
          <a:p>
            <a:pPr algn="ctr"/>
            <a:r>
              <a:rPr lang="en-GB" sz="3200" dirty="0">
                <a:latin typeface="Eras Demi ITC" panose="020B0805030504020804" pitchFamily="34" charset="0"/>
              </a:rPr>
              <a:t>Stapleford Parish News </a:t>
            </a:r>
          </a:p>
          <a:p>
            <a:pPr algn="ctr"/>
            <a:r>
              <a:rPr lang="en-GB" sz="3200" dirty="0">
                <a:latin typeface="Eras Demi ITC" panose="020B0805030504020804" pitchFamily="34" charset="0"/>
              </a:rPr>
              <a:t>September 2025</a:t>
            </a:r>
          </a:p>
        </p:txBody>
      </p:sp>
      <p:sp>
        <p:nvSpPr>
          <p:cNvPr id="3" name="TextBox 2">
            <a:extLst>
              <a:ext uri="{FF2B5EF4-FFF2-40B4-BE49-F238E27FC236}">
                <a16:creationId xmlns:a16="http://schemas.microsoft.com/office/drawing/2014/main" id="{ED5B81E9-FE64-B196-6475-6015370FA3E9}"/>
              </a:ext>
            </a:extLst>
          </p:cNvPr>
          <p:cNvSpPr txBox="1"/>
          <p:nvPr/>
        </p:nvSpPr>
        <p:spPr>
          <a:xfrm>
            <a:off x="5879707" y="4471544"/>
            <a:ext cx="2841506" cy="523220"/>
          </a:xfrm>
          <a:prstGeom prst="rect">
            <a:avLst/>
          </a:prstGeom>
          <a:noFill/>
        </p:spPr>
        <p:txBody>
          <a:bodyPr wrap="square" rtlCol="0">
            <a:spAutoFit/>
          </a:bodyPr>
          <a:lstStyle/>
          <a:p>
            <a:r>
              <a:rPr lang="en-GB" sz="2800" i="1" dirty="0">
                <a:latin typeface="Tahoma" panose="020B0604030504040204" pitchFamily="34" charset="0"/>
                <a:ea typeface="Tahoma" panose="020B0604030504040204" pitchFamily="34" charset="0"/>
                <a:cs typeface="Tahoma" panose="020B0604030504040204" pitchFamily="34" charset="0"/>
              </a:rPr>
              <a:t>All are welcome</a:t>
            </a:r>
          </a:p>
        </p:txBody>
      </p:sp>
      <p:sp>
        <p:nvSpPr>
          <p:cNvPr id="4" name="TextBox 3">
            <a:extLst>
              <a:ext uri="{FF2B5EF4-FFF2-40B4-BE49-F238E27FC236}">
                <a16:creationId xmlns:a16="http://schemas.microsoft.com/office/drawing/2014/main" id="{C3250C26-89DE-D5FD-A419-9A0CE8C414D2}"/>
              </a:ext>
            </a:extLst>
          </p:cNvPr>
          <p:cNvSpPr txBox="1"/>
          <p:nvPr/>
        </p:nvSpPr>
        <p:spPr>
          <a:xfrm>
            <a:off x="1386354" y="117997"/>
            <a:ext cx="1888659" cy="369332"/>
          </a:xfrm>
          <a:prstGeom prst="rect">
            <a:avLst/>
          </a:prstGeom>
          <a:noFill/>
        </p:spPr>
        <p:txBody>
          <a:bodyPr wrap="none" rtlCol="0">
            <a:spAutoFit/>
          </a:bodyPr>
          <a:lstStyle/>
          <a:p>
            <a:r>
              <a:rPr lang="en-GB" dirty="0">
                <a:latin typeface="Eras Demi ITC" panose="020B0805030504020804" pitchFamily="34" charset="0"/>
              </a:rPr>
              <a:t>Regular Groups</a:t>
            </a:r>
          </a:p>
        </p:txBody>
      </p:sp>
      <p:sp>
        <p:nvSpPr>
          <p:cNvPr id="6" name="TextBox 5">
            <a:extLst>
              <a:ext uri="{FF2B5EF4-FFF2-40B4-BE49-F238E27FC236}">
                <a16:creationId xmlns:a16="http://schemas.microsoft.com/office/drawing/2014/main" id="{456760C5-C03F-6C0A-2835-6E829635F925}"/>
              </a:ext>
            </a:extLst>
          </p:cNvPr>
          <p:cNvSpPr txBox="1"/>
          <p:nvPr/>
        </p:nvSpPr>
        <p:spPr>
          <a:xfrm>
            <a:off x="143914" y="943336"/>
            <a:ext cx="4660491" cy="5378395"/>
          </a:xfrm>
          <a:prstGeom prst="rect">
            <a:avLst/>
          </a:prstGeom>
          <a:noFill/>
          <a:ln>
            <a:solidFill>
              <a:schemeClr val="tx1"/>
            </a:solidFill>
          </a:ln>
        </p:spPr>
        <p:txBody>
          <a:bodyPr wrap="square" rtlCol="0">
            <a:spAutoFit/>
          </a:bodyPr>
          <a:lstStyle/>
          <a:p>
            <a:r>
              <a:rPr lang="en-GB" sz="1050" b="1" dirty="0">
                <a:latin typeface="Tahoma" panose="020B0604030504040204" pitchFamily="34" charset="0"/>
                <a:ea typeface="Tahoma" panose="020B0604030504040204" pitchFamily="34" charset="0"/>
                <a:cs typeface="Tahoma" panose="020B0604030504040204" pitchFamily="34" charset="0"/>
              </a:rPr>
              <a:t>Prayer Day </a:t>
            </a:r>
            <a:r>
              <a:rPr lang="en-GB" sz="1050" dirty="0">
                <a:latin typeface="Tahoma" panose="020B0604030504040204" pitchFamily="34" charset="0"/>
                <a:ea typeface="Tahoma" panose="020B0604030504040204" pitchFamily="34" charset="0"/>
                <a:cs typeface="Tahoma" panose="020B0604030504040204" pitchFamily="34" charset="0"/>
              </a:rPr>
              <a:t> </a:t>
            </a:r>
          </a:p>
          <a:p>
            <a:r>
              <a:rPr lang="en-US" sz="1050" dirty="0">
                <a:latin typeface="Tahoma" panose="020B0604030504040204" pitchFamily="34" charset="0"/>
                <a:ea typeface="Tahoma" panose="020B0604030504040204" pitchFamily="34" charset="0"/>
                <a:cs typeface="Tahoma" panose="020B0604030504040204" pitchFamily="34" charset="0"/>
              </a:rPr>
              <a:t>The first Tuesday of each month is a day to focus on prayer, on Sept 2nd there will be</a:t>
            </a:r>
            <a:endParaRPr lang="en-GB" sz="12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	Prayer Walk: 10-11am, meet at the Church at Montrose Court</a:t>
            </a:r>
          </a:p>
          <a:p>
            <a:endParaRPr lang="en-US" sz="6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	Deanery Prayer: 12:30-1:30pm, meet at Christ Church, 	Cinderhill, to pray for the churches in our area</a:t>
            </a: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50" b="1" dirty="0">
                <a:latin typeface="Tahoma" panose="020B0604030504040204" pitchFamily="34" charset="0"/>
                <a:ea typeface="Tahoma" panose="020B0604030504040204" pitchFamily="34" charset="0"/>
                <a:cs typeface="Tahoma" panose="020B0604030504040204" pitchFamily="34" charset="0"/>
              </a:rPr>
              <a:t>Tuesday Break</a:t>
            </a:r>
            <a:r>
              <a:rPr lang="en-US" sz="1050" dirty="0">
                <a:latin typeface="Tahoma" panose="020B0604030504040204" pitchFamily="34" charset="0"/>
                <a:ea typeface="Tahoma" panose="020B0604030504040204" pitchFamily="34" charset="0"/>
                <a:cs typeface="Tahoma" panose="020B0604030504040204" pitchFamily="34" charset="0"/>
              </a:rPr>
              <a:t>: Toddlers' group, St Helen’s Church Hall on Tuesday Sept 9</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and 23</a:t>
            </a:r>
            <a:r>
              <a:rPr lang="en-US" sz="1050" baseline="30000" dirty="0">
                <a:latin typeface="Tahoma" panose="020B0604030504040204" pitchFamily="34" charset="0"/>
                <a:ea typeface="Tahoma" panose="020B0604030504040204" pitchFamily="34" charset="0"/>
                <a:cs typeface="Tahoma" panose="020B0604030504040204" pitchFamily="34" charset="0"/>
              </a:rPr>
              <a:t>rd</a:t>
            </a:r>
            <a:r>
              <a:rPr lang="en-US" sz="1050" dirty="0">
                <a:latin typeface="Tahoma" panose="020B0604030504040204" pitchFamily="34" charset="0"/>
                <a:ea typeface="Tahoma" panose="020B0604030504040204" pitchFamily="34" charset="0"/>
                <a:cs typeface="Tahoma" panose="020B0604030504040204" pitchFamily="34" charset="0"/>
              </a:rPr>
              <a:t>, 9-11.30am</a:t>
            </a: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50" b="1" dirty="0">
                <a:latin typeface="Tahoma" panose="020B0604030504040204" pitchFamily="34" charset="0"/>
                <a:ea typeface="Tahoma" panose="020B0604030504040204" pitchFamily="34" charset="0"/>
                <a:cs typeface="Tahoma" panose="020B0604030504040204" pitchFamily="34" charset="0"/>
              </a:rPr>
              <a:t>Men’s Group</a:t>
            </a:r>
            <a:r>
              <a:rPr lang="en-US" sz="1050" dirty="0">
                <a:latin typeface="Tahoma" panose="020B0604030504040204" pitchFamily="34" charset="0"/>
                <a:ea typeface="Tahoma" panose="020B0604030504040204" pitchFamily="34" charset="0"/>
                <a:cs typeface="Tahoma" panose="020B0604030504040204" pitchFamily="34" charset="0"/>
              </a:rPr>
              <a:t>: Drinks at the Horse and Jockey, Monday Sept 1</a:t>
            </a:r>
            <a:r>
              <a:rPr lang="en-US" sz="1050" baseline="30000" dirty="0">
                <a:latin typeface="Tahoma" panose="020B0604030504040204" pitchFamily="34" charset="0"/>
                <a:ea typeface="Tahoma" panose="020B0604030504040204" pitchFamily="34" charset="0"/>
                <a:cs typeface="Tahoma" panose="020B0604030504040204" pitchFamily="34" charset="0"/>
              </a:rPr>
              <a:t>st</a:t>
            </a:r>
            <a:r>
              <a:rPr lang="en-US" sz="1050" dirty="0">
                <a:latin typeface="Tahoma" panose="020B0604030504040204" pitchFamily="34" charset="0"/>
                <a:ea typeface="Tahoma" panose="020B0604030504040204" pitchFamily="34" charset="0"/>
                <a:cs typeface="Tahoma" panose="020B0604030504040204" pitchFamily="34" charset="0"/>
              </a:rPr>
              <a:t>, </a:t>
            </a:r>
            <a:r>
              <a:rPr lang="en-US" sz="1050" baseline="30000" dirty="0">
                <a:latin typeface="Tahoma" panose="020B0604030504040204" pitchFamily="34" charset="0"/>
                <a:ea typeface="Tahoma" panose="020B0604030504040204" pitchFamily="34" charset="0"/>
                <a:cs typeface="Tahoma" panose="020B0604030504040204" pitchFamily="34" charset="0"/>
              </a:rPr>
              <a:t> </a:t>
            </a:r>
            <a:r>
              <a:rPr lang="en-US" sz="1050" dirty="0">
                <a:latin typeface="Tahoma" panose="020B0604030504040204" pitchFamily="34" charset="0"/>
                <a:ea typeface="Tahoma" panose="020B0604030504040204" pitchFamily="34" charset="0"/>
                <a:cs typeface="Tahoma" panose="020B0604030504040204" pitchFamily="34" charset="0"/>
              </a:rPr>
              <a:t>8-10pm.</a:t>
            </a:r>
          </a:p>
          <a:p>
            <a:endParaRPr lang="en-US" sz="500" dirty="0">
              <a:latin typeface="Tahoma" panose="020B0604030504040204" pitchFamily="34" charset="0"/>
              <a:ea typeface="Tahoma" panose="020B0604030504040204" pitchFamily="34" charset="0"/>
              <a:cs typeface="Tahoma" panose="020B0604030504040204" pitchFamily="34" charset="0"/>
            </a:endParaRPr>
          </a:p>
          <a:p>
            <a:r>
              <a:rPr lang="en-US" sz="1050" dirty="0">
                <a:latin typeface="Tahoma" panose="020B0604030504040204" pitchFamily="34" charset="0"/>
                <a:ea typeface="Tahoma" panose="020B0604030504040204" pitchFamily="34" charset="0"/>
                <a:cs typeface="Tahoma" panose="020B0604030504040204" pitchFamily="34" charset="0"/>
              </a:rPr>
              <a:t>Curry night, Friday Sept 19</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in the church hall.  Please sign up for this, sign up sheets are in church or contact the church office. </a:t>
            </a:r>
          </a:p>
          <a:p>
            <a:r>
              <a:rPr lang="en-US" sz="1050" dirty="0">
                <a:latin typeface="Tahoma" panose="020B0604030504040204" pitchFamily="34" charset="0"/>
                <a:ea typeface="Tahoma" panose="020B0604030504040204" pitchFamily="34" charset="0"/>
                <a:cs typeface="Tahoma" panose="020B0604030504040204" pitchFamily="34" charset="0"/>
              </a:rPr>
              <a:t>All men welcome</a:t>
            </a: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50" b="1" dirty="0">
                <a:latin typeface="Tahoma" panose="020B0604030504040204" pitchFamily="34" charset="0"/>
                <a:ea typeface="Tahoma" panose="020B0604030504040204" pitchFamily="34" charset="0"/>
                <a:cs typeface="Tahoma" panose="020B0604030504040204" pitchFamily="34" charset="0"/>
              </a:rPr>
              <a:t>Ladies Group:</a:t>
            </a:r>
            <a:r>
              <a:rPr lang="en-US" sz="1050" dirty="0">
                <a:latin typeface="Tahoma" panose="020B0604030504040204" pitchFamily="34" charset="0"/>
                <a:ea typeface="Tahoma" panose="020B0604030504040204" pitchFamily="34" charset="0"/>
                <a:cs typeface="Tahoma" panose="020B0604030504040204" pitchFamily="34" charset="0"/>
              </a:rPr>
              <a:t> Contact Christina Davidson for dates when the ladies get to together. </a:t>
            </a:r>
            <a:r>
              <a:rPr lang="en-US" sz="1050" dirty="0">
                <a:latin typeface="Tahoma" panose="020B0604030504040204" pitchFamily="34" charset="0"/>
                <a:ea typeface="Tahoma" panose="020B0604030504040204" pitchFamily="34" charset="0"/>
                <a:cs typeface="Tahoma" panose="020B0604030504040204" pitchFamily="34" charset="0"/>
                <a:hlinkClick r:id="rId4"/>
              </a:rPr>
              <a:t>christina.davidson@yahoo.co.uk</a:t>
            </a:r>
            <a:r>
              <a:rPr lang="en-US" sz="1050" dirty="0">
                <a:latin typeface="Tahoma" panose="020B0604030504040204" pitchFamily="34" charset="0"/>
                <a:ea typeface="Tahoma" panose="020B0604030504040204" pitchFamily="34" charset="0"/>
                <a:cs typeface="Tahoma" panose="020B0604030504040204" pitchFamily="34" charset="0"/>
              </a:rPr>
              <a:t> </a:t>
            </a: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50" b="1" dirty="0">
                <a:latin typeface="Tahoma" panose="020B0604030504040204" pitchFamily="34" charset="0"/>
                <a:ea typeface="Tahoma" panose="020B0604030504040204" pitchFamily="34" charset="0"/>
                <a:cs typeface="Tahoma" panose="020B0604030504040204" pitchFamily="34" charset="0"/>
              </a:rPr>
              <a:t>Friendship Club</a:t>
            </a:r>
            <a:r>
              <a:rPr lang="en-US" sz="1050" dirty="0">
                <a:latin typeface="Tahoma" panose="020B0604030504040204" pitchFamily="34" charset="0"/>
                <a:ea typeface="Tahoma" panose="020B0604030504040204" pitchFamily="34" charset="0"/>
                <a:cs typeface="Tahoma" panose="020B0604030504040204" pitchFamily="34" charset="0"/>
              </a:rPr>
              <a:t>:  Wed 3</a:t>
            </a:r>
            <a:r>
              <a:rPr lang="en-US" sz="1050" baseline="30000" dirty="0">
                <a:latin typeface="Tahoma" panose="020B0604030504040204" pitchFamily="34" charset="0"/>
                <a:ea typeface="Tahoma" panose="020B0604030504040204" pitchFamily="34" charset="0"/>
                <a:cs typeface="Tahoma" panose="020B0604030504040204" pitchFamily="34" charset="0"/>
              </a:rPr>
              <a:t>rd</a:t>
            </a:r>
            <a:r>
              <a:rPr lang="en-US" sz="1050" dirty="0">
                <a:latin typeface="Tahoma" panose="020B0604030504040204" pitchFamily="34" charset="0"/>
                <a:ea typeface="Tahoma" panose="020B0604030504040204" pitchFamily="34" charset="0"/>
                <a:cs typeface="Tahoma" panose="020B0604030504040204" pitchFamily="34" charset="0"/>
              </a:rPr>
              <a:t> and 17</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with speaker &amp; or entertainment from 2-4pm.  In St Helen’s Church Hall. Please see the program that is at the back of church for more information.</a:t>
            </a: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50" b="1" dirty="0">
                <a:latin typeface="Tahoma" panose="020B0604030504040204" pitchFamily="34" charset="0"/>
                <a:ea typeface="Tahoma" panose="020B0604030504040204" pitchFamily="34" charset="0"/>
                <a:cs typeface="Tahoma" panose="020B0604030504040204" pitchFamily="34" charset="0"/>
              </a:rPr>
              <a:t>Connect</a:t>
            </a:r>
            <a:r>
              <a:rPr lang="en-US" sz="1050" dirty="0">
                <a:latin typeface="Tahoma" panose="020B0604030504040204" pitchFamily="34" charset="0"/>
                <a:ea typeface="Tahoma" panose="020B0604030504040204" pitchFamily="34" charset="0"/>
                <a:cs typeface="Tahoma" panose="020B0604030504040204" pitchFamily="34" charset="0"/>
              </a:rPr>
              <a:t>: St Helen’s Church open for a quiet space and coffee and chat, Saturday, Sept 6</a:t>
            </a:r>
            <a:r>
              <a:rPr lang="en-US" sz="1050" baseline="30000" dirty="0">
                <a:latin typeface="Tahoma" panose="020B0604030504040204" pitchFamily="34" charset="0"/>
                <a:ea typeface="Tahoma" panose="020B0604030504040204" pitchFamily="34" charset="0"/>
                <a:cs typeface="Tahoma" panose="020B0604030504040204" pitchFamily="34" charset="0"/>
              </a:rPr>
              <a:t>th</a:t>
            </a:r>
            <a:r>
              <a:rPr lang="en-US" sz="1050" dirty="0">
                <a:latin typeface="Tahoma" panose="020B0604030504040204" pitchFamily="34" charset="0"/>
                <a:ea typeface="Tahoma" panose="020B0604030504040204" pitchFamily="34" charset="0"/>
                <a:cs typeface="Tahoma" panose="020B0604030504040204" pitchFamily="34" charset="0"/>
              </a:rPr>
              <a:t> only, 10am-12pm. </a:t>
            </a:r>
            <a:r>
              <a:rPr lang="en-US" sz="1050" b="1" dirty="0">
                <a:latin typeface="Tahoma" panose="020B0604030504040204" pitchFamily="34" charset="0"/>
                <a:ea typeface="Tahoma" panose="020B0604030504040204" pitchFamily="34" charset="0"/>
                <a:cs typeface="Tahoma" panose="020B0604030504040204" pitchFamily="34" charset="0"/>
              </a:rPr>
              <a:t>Connect will not meet on the 20</a:t>
            </a:r>
            <a:r>
              <a:rPr lang="en-US" sz="1050" b="1" baseline="30000" dirty="0">
                <a:latin typeface="Tahoma" panose="020B0604030504040204" pitchFamily="34" charset="0"/>
                <a:ea typeface="Tahoma" panose="020B0604030504040204" pitchFamily="34" charset="0"/>
                <a:cs typeface="Tahoma" panose="020B0604030504040204" pitchFamily="34" charset="0"/>
              </a:rPr>
              <a:t>th</a:t>
            </a:r>
            <a:r>
              <a:rPr lang="en-US" sz="1050" b="1" dirty="0">
                <a:latin typeface="Tahoma" panose="020B0604030504040204" pitchFamily="34" charset="0"/>
                <a:ea typeface="Tahoma" panose="020B0604030504040204" pitchFamily="34" charset="0"/>
                <a:cs typeface="Tahoma" panose="020B0604030504040204" pitchFamily="34" charset="0"/>
              </a:rPr>
              <a:t>.</a:t>
            </a: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50" b="1" dirty="0">
                <a:latin typeface="Tahoma" panose="020B0604030504040204" pitchFamily="34" charset="0"/>
                <a:ea typeface="Tahoma" panose="020B0604030504040204" pitchFamily="34" charset="0"/>
                <a:cs typeface="Tahoma" panose="020B0604030504040204" pitchFamily="34" charset="0"/>
              </a:rPr>
              <a:t>Youth Social </a:t>
            </a:r>
            <a:r>
              <a:rPr lang="en-US" sz="1050" dirty="0">
                <a:latin typeface="Tahoma" panose="020B0604030504040204" pitchFamily="34" charset="0"/>
                <a:ea typeface="Tahoma" panose="020B0604030504040204" pitchFamily="34" charset="0"/>
                <a:cs typeface="Tahoma" panose="020B0604030504040204" pitchFamily="34" charset="0"/>
              </a:rPr>
              <a:t>Friday, Sept 26 , there will be a youth social.  6:30pm 8pm. @ St Helen’s Church Annexe. Contact Nakita for more details 07395046409</a:t>
            </a:r>
            <a:endParaRPr lang="en-US" sz="1050" b="1" dirty="0">
              <a:latin typeface="Tahoma" panose="020B0604030504040204" pitchFamily="34" charset="0"/>
              <a:ea typeface="Tahoma" panose="020B0604030504040204" pitchFamily="34" charset="0"/>
              <a:cs typeface="Tahoma" panose="020B0604030504040204" pitchFamily="34" charset="0"/>
            </a:endParaRPr>
          </a:p>
          <a:p>
            <a:endParaRPr lang="en-US" sz="1000" dirty="0">
              <a:latin typeface="Tahoma" panose="020B0604030504040204" pitchFamily="34" charset="0"/>
              <a:ea typeface="Tahoma" panose="020B0604030504040204" pitchFamily="34" charset="0"/>
              <a:cs typeface="Tahoma" panose="020B0604030504040204" pitchFamily="34" charset="0"/>
            </a:endParaRPr>
          </a:p>
          <a:p>
            <a:r>
              <a:rPr lang="en-US" sz="1050" b="1" dirty="0">
                <a:latin typeface="Tahoma" panose="020B0604030504040204" pitchFamily="34" charset="0"/>
                <a:ea typeface="Tahoma" panose="020B0604030504040204" pitchFamily="34" charset="0"/>
                <a:cs typeface="Tahoma" panose="020B0604030504040204" pitchFamily="34" charset="0"/>
              </a:rPr>
              <a:t>Home groups</a:t>
            </a:r>
            <a:r>
              <a:rPr lang="en-US" sz="1050" dirty="0">
                <a:latin typeface="Tahoma" panose="020B0604030504040204" pitchFamily="34" charset="0"/>
                <a:ea typeface="Tahoma" panose="020B0604030504040204" pitchFamily="34" charset="0"/>
                <a:cs typeface="Tahoma" panose="020B0604030504040204" pitchFamily="34" charset="0"/>
              </a:rPr>
              <a:t>: Groups meet at a variety of times for friendship, prayer and bible study. Ask the service leaders for more details.</a:t>
            </a:r>
          </a:p>
          <a:p>
            <a:endParaRPr lang="en-US" sz="105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11174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3797</TotalTime>
  <Words>819</Words>
  <Application>Microsoft Office PowerPoint</Application>
  <PresentationFormat>A4 Paper (210x297 mm)</PresentationFormat>
  <Paragraphs>73</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Arial</vt:lpstr>
      <vt:lpstr>Calibri</vt:lpstr>
      <vt:lpstr>Calibri Light</vt:lpstr>
      <vt:lpstr>Eras Demi ITC</vt:lpstr>
      <vt:lpstr>Tahoma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Bell</dc:creator>
  <cp:lastModifiedBy>Stapleford Parish St Helens</cp:lastModifiedBy>
  <cp:revision>61</cp:revision>
  <cp:lastPrinted>2025-08-28T09:39:04Z</cp:lastPrinted>
  <dcterms:created xsi:type="dcterms:W3CDTF">2024-04-24T16:07:40Z</dcterms:created>
  <dcterms:modified xsi:type="dcterms:W3CDTF">2025-09-04T09:43:43Z</dcterms:modified>
</cp:coreProperties>
</file>