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9" d="100"/>
          <a:sy n="39" d="100"/>
        </p:scale>
        <p:origin x="25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2F1C6A-F232-4FA0-AAFE-637FE6A1C9CE}"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316456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F1C6A-F232-4FA0-AAFE-637FE6A1C9CE}"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3576029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F1C6A-F232-4FA0-AAFE-637FE6A1C9CE}"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1611322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F1C6A-F232-4FA0-AAFE-637FE6A1C9CE}"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97890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2F1C6A-F232-4FA0-AAFE-637FE6A1C9CE}" type="datetimeFigureOut">
              <a:rPr lang="en-GB" smtClean="0"/>
              <a:t>27/06/2026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08815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2F1C6A-F232-4FA0-AAFE-637FE6A1C9CE}"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89383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2F1C6A-F232-4FA0-AAFE-637FE6A1C9CE}" type="datetimeFigureOut">
              <a:rPr lang="en-GB" smtClean="0"/>
              <a:t>27/06/2026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33049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2F1C6A-F232-4FA0-AAFE-637FE6A1C9CE}" type="datetimeFigureOut">
              <a:rPr lang="en-GB" smtClean="0"/>
              <a:t>27/06/2026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376021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2F1C6A-F232-4FA0-AAFE-637FE6A1C9CE}" type="datetimeFigureOut">
              <a:rPr lang="en-GB" smtClean="0"/>
              <a:t>27/06/2026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2996356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02F1C6A-F232-4FA0-AAFE-637FE6A1C9CE}"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174555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02F1C6A-F232-4FA0-AAFE-637FE6A1C9CE}" type="datetimeFigureOut">
              <a:rPr lang="en-GB" smtClean="0"/>
              <a:t>27/06/2026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9F654D-C846-4AC3-92AC-FE1DECC6C4D8}" type="slidenum">
              <a:rPr lang="en-GB" smtClean="0"/>
              <a:t>‹#›</a:t>
            </a:fld>
            <a:endParaRPr lang="en-GB"/>
          </a:p>
        </p:txBody>
      </p:sp>
    </p:spTree>
    <p:extLst>
      <p:ext uri="{BB962C8B-B14F-4D97-AF65-F5344CB8AC3E}">
        <p14:creationId xmlns:p14="http://schemas.microsoft.com/office/powerpoint/2010/main" val="378733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802F1C6A-F232-4FA0-AAFE-637FE6A1C9CE}" type="datetimeFigureOut">
              <a:rPr lang="en-GB" smtClean="0"/>
              <a:t>27/06/2026</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A09F654D-C846-4AC3-92AC-FE1DECC6C4D8}" type="slidenum">
              <a:rPr lang="en-GB" smtClean="0"/>
              <a:t>‹#›</a:t>
            </a:fld>
            <a:endParaRPr lang="en-GB"/>
          </a:p>
        </p:txBody>
      </p:sp>
    </p:spTree>
    <p:extLst>
      <p:ext uri="{BB962C8B-B14F-4D97-AF65-F5344CB8AC3E}">
        <p14:creationId xmlns:p14="http://schemas.microsoft.com/office/powerpoint/2010/main" val="2939996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CBC9BACA-0B36-C254-3048-FD683AB9D6D8}"/>
              </a:ext>
            </a:extLst>
          </p:cNvPr>
          <p:cNvSpPr txBox="1"/>
          <p:nvPr/>
        </p:nvSpPr>
        <p:spPr>
          <a:xfrm>
            <a:off x="247650" y="171449"/>
            <a:ext cx="6362700" cy="11758613"/>
          </a:xfrm>
          <a:prstGeom prst="rect">
            <a:avLst/>
          </a:prstGeom>
          <a:solidFill>
            <a:schemeClr val="bg1"/>
          </a:solidFill>
          <a:ln w="92075">
            <a:solidFill>
              <a:srgbClr val="C00000"/>
            </a:solidFill>
          </a:ln>
        </p:spPr>
        <p:txBody>
          <a:bodyPr wrap="square" rtlCol="0">
            <a:spAutoFit/>
          </a:bodyPr>
          <a:lstStyle/>
          <a:p>
            <a:endParaRPr lang="en-GB" dirty="0"/>
          </a:p>
        </p:txBody>
      </p:sp>
      <p:pic>
        <p:nvPicPr>
          <p:cNvPr id="10" name="Picture 9">
            <a:extLst>
              <a:ext uri="{FF2B5EF4-FFF2-40B4-BE49-F238E27FC236}">
                <a16:creationId xmlns:a16="http://schemas.microsoft.com/office/drawing/2014/main" id="{736BD7C4-E9E1-B6F0-4A65-EE365CCC45DB}"/>
              </a:ext>
            </a:extLst>
          </p:cNvPr>
          <p:cNvPicPr>
            <a:picLocks noChangeAspect="1"/>
          </p:cNvPicPr>
          <p:nvPr/>
        </p:nvPicPr>
        <p:blipFill rotWithShape="1">
          <a:blip r:embed="rId2"/>
          <a:srcRect l="1693" t="-2339" r="-1693" b="2339"/>
          <a:stretch/>
        </p:blipFill>
        <p:spPr>
          <a:xfrm>
            <a:off x="1216000" y="4373696"/>
            <a:ext cx="4831980" cy="2343803"/>
          </a:xfrm>
          <a:prstGeom prst="rect">
            <a:avLst/>
          </a:prstGeom>
          <a:ln>
            <a:noFill/>
          </a:ln>
          <a:effectLst>
            <a:softEdge rad="112500"/>
          </a:effectLst>
        </p:spPr>
      </p:pic>
      <p:sp>
        <p:nvSpPr>
          <p:cNvPr id="3" name="Subtitle 2">
            <a:extLst>
              <a:ext uri="{FF2B5EF4-FFF2-40B4-BE49-F238E27FC236}">
                <a16:creationId xmlns:a16="http://schemas.microsoft.com/office/drawing/2014/main" id="{E0DBD8E3-381E-5515-1BD6-8E9FEDE81DE6}"/>
              </a:ext>
            </a:extLst>
          </p:cNvPr>
          <p:cNvSpPr>
            <a:spLocks noGrp="1"/>
          </p:cNvSpPr>
          <p:nvPr>
            <p:ph type="subTitle" idx="1"/>
          </p:nvPr>
        </p:nvSpPr>
        <p:spPr>
          <a:xfrm>
            <a:off x="691170" y="7439280"/>
            <a:ext cx="5502558" cy="953737"/>
          </a:xfrm>
          <a:noFill/>
          <a:ln w="3175">
            <a:noFill/>
          </a:ln>
        </p:spPr>
        <p:txBody>
          <a:bodyPr>
            <a:noAutofit/>
          </a:bodyPr>
          <a:lstStyle/>
          <a:p>
            <a:r>
              <a:rPr lang="en-GB" sz="2800" b="1" dirty="0">
                <a:solidFill>
                  <a:schemeClr val="accent6"/>
                </a:solidFill>
                <a:latin typeface="Gill Sans MT" panose="020B0502020104020203" pitchFamily="34" charset="0"/>
              </a:rPr>
              <a:t>Saturday, 29</a:t>
            </a:r>
            <a:r>
              <a:rPr lang="en-GB" sz="2800" b="1" baseline="30000" dirty="0">
                <a:solidFill>
                  <a:schemeClr val="accent6"/>
                </a:solidFill>
                <a:latin typeface="Gill Sans MT" panose="020B0502020104020203" pitchFamily="34" charset="0"/>
              </a:rPr>
              <a:t>th</a:t>
            </a:r>
            <a:r>
              <a:rPr lang="en-GB" sz="2800" b="1" dirty="0">
                <a:solidFill>
                  <a:schemeClr val="accent6"/>
                </a:solidFill>
                <a:latin typeface="Gill Sans MT" panose="020B0502020104020203" pitchFamily="34" charset="0"/>
              </a:rPr>
              <a:t> August 2026</a:t>
            </a:r>
          </a:p>
          <a:p>
            <a:r>
              <a:rPr lang="en-GB" sz="2800" b="1" dirty="0">
                <a:solidFill>
                  <a:schemeClr val="accent6"/>
                </a:solidFill>
                <a:latin typeface="Gill Sans MT" panose="020B0502020104020203" pitchFamily="34" charset="0"/>
              </a:rPr>
              <a:t>2-4pm</a:t>
            </a:r>
          </a:p>
          <a:p>
            <a:endParaRPr lang="en-GB" sz="2800" dirty="0">
              <a:latin typeface="Gill Sans MT" panose="020B0502020104020203" pitchFamily="34" charset="0"/>
            </a:endParaRPr>
          </a:p>
          <a:p>
            <a:r>
              <a:rPr lang="en-GB" sz="2000" b="1" dirty="0">
                <a:latin typeface="Gill Sans MT" panose="020B0502020104020203" pitchFamily="34" charset="0"/>
              </a:rPr>
              <a:t>Free to attend </a:t>
            </a:r>
            <a:r>
              <a:rPr lang="en-GB" sz="2000" dirty="0">
                <a:latin typeface="Gill Sans MT" panose="020B0502020104020203" pitchFamily="34" charset="0"/>
              </a:rPr>
              <a:t>(donations towards St George’s improvements project very much appreciated)</a:t>
            </a:r>
            <a:br>
              <a:rPr lang="en-GB" sz="2000" dirty="0">
                <a:latin typeface="Gill Sans MT" panose="020B0502020104020203" pitchFamily="34" charset="0"/>
              </a:rPr>
            </a:br>
            <a:r>
              <a:rPr lang="en-GB" sz="2000" dirty="0">
                <a:solidFill>
                  <a:srgbClr val="C00000"/>
                </a:solidFill>
                <a:latin typeface="Gill Sans MT" panose="020B0502020104020203" pitchFamily="34" charset="0"/>
              </a:rPr>
              <a:t>Refreshments included</a:t>
            </a:r>
            <a:endParaRPr lang="en-GB" sz="2400" dirty="0">
              <a:solidFill>
                <a:srgbClr val="C00000"/>
              </a:solidFill>
              <a:latin typeface="Gill Sans MT" panose="020B0502020104020203" pitchFamily="34" charset="0"/>
            </a:endParaRPr>
          </a:p>
        </p:txBody>
      </p:sp>
      <p:pic>
        <p:nvPicPr>
          <p:cNvPr id="7" name="Picture 6">
            <a:extLst>
              <a:ext uri="{FF2B5EF4-FFF2-40B4-BE49-F238E27FC236}">
                <a16:creationId xmlns:a16="http://schemas.microsoft.com/office/drawing/2014/main" id="{76BDF28A-B072-CBB5-EECC-AD83A63718AE}"/>
              </a:ext>
            </a:extLst>
          </p:cNvPr>
          <p:cNvPicPr>
            <a:picLocks noChangeAspect="1"/>
          </p:cNvPicPr>
          <p:nvPr/>
        </p:nvPicPr>
        <p:blipFill>
          <a:blip r:embed="rId3"/>
          <a:stretch>
            <a:fillRect/>
          </a:stretch>
        </p:blipFill>
        <p:spPr>
          <a:xfrm>
            <a:off x="705458" y="441318"/>
            <a:ext cx="5853065" cy="3662510"/>
          </a:xfrm>
          <a:prstGeom prst="rect">
            <a:avLst/>
          </a:prstGeom>
          <a:ln>
            <a:noFill/>
          </a:ln>
          <a:effectLst>
            <a:softEdge rad="112500"/>
          </a:effectLst>
        </p:spPr>
      </p:pic>
      <p:sp>
        <p:nvSpPr>
          <p:cNvPr id="13" name="TextBox 12">
            <a:extLst>
              <a:ext uri="{FF2B5EF4-FFF2-40B4-BE49-F238E27FC236}">
                <a16:creationId xmlns:a16="http://schemas.microsoft.com/office/drawing/2014/main" id="{F04D1C17-C774-C1EF-DE75-010408F2F57A}"/>
              </a:ext>
            </a:extLst>
          </p:cNvPr>
          <p:cNvSpPr txBox="1"/>
          <p:nvPr/>
        </p:nvSpPr>
        <p:spPr>
          <a:xfrm>
            <a:off x="247650" y="9938799"/>
            <a:ext cx="6362700" cy="1477328"/>
          </a:xfrm>
          <a:prstGeom prst="rect">
            <a:avLst/>
          </a:prstGeom>
          <a:noFill/>
        </p:spPr>
        <p:txBody>
          <a:bodyPr wrap="square" rtlCol="0">
            <a:spAutoFit/>
          </a:bodyPr>
          <a:lstStyle/>
          <a:p>
            <a:pPr algn="ctr"/>
            <a:r>
              <a:rPr lang="en-GB" dirty="0">
                <a:solidFill>
                  <a:schemeClr val="bg1">
                    <a:lumMod val="50000"/>
                  </a:schemeClr>
                </a:solidFill>
                <a:latin typeface="Gill Sans MT" panose="020B0502020104020203" pitchFamily="34" charset="0"/>
              </a:rPr>
              <a:t>This Kent-based singing group started over 20 years ago.  Littleport resident, Kathryn Buck, has sung with them for most of  that time. Once again occasion, her friends in the group have very kindly offered to return to Littleport to do another concert. </a:t>
            </a:r>
            <a:r>
              <a:rPr lang="en-GB" dirty="0">
                <a:solidFill>
                  <a:schemeClr val="bg1">
                    <a:lumMod val="50000"/>
                  </a:schemeClr>
                </a:solidFill>
                <a:latin typeface="Gill Sans MT" panose="020B0502020104020203" pitchFamily="34" charset="0"/>
                <a:sym typeface="Wingdings" panose="05000000000000000000" pitchFamily="2" charset="2"/>
              </a:rPr>
              <a:t>Their repertoire is varied, with something for everyone. </a:t>
            </a:r>
            <a:r>
              <a:rPr lang="en-GB" dirty="0">
                <a:solidFill>
                  <a:schemeClr val="bg1">
                    <a:lumMod val="50000"/>
                  </a:schemeClr>
                </a:solidFill>
                <a:latin typeface="Gill Sans MT" panose="020B0502020104020203" pitchFamily="34" charset="0"/>
              </a:rPr>
              <a:t> </a:t>
            </a:r>
          </a:p>
        </p:txBody>
      </p:sp>
      <p:sp>
        <p:nvSpPr>
          <p:cNvPr id="14" name="TextBox 13">
            <a:extLst>
              <a:ext uri="{FF2B5EF4-FFF2-40B4-BE49-F238E27FC236}">
                <a16:creationId xmlns:a16="http://schemas.microsoft.com/office/drawing/2014/main" id="{C0431928-F54F-44BE-A0D2-AEAC16B014BE}"/>
              </a:ext>
            </a:extLst>
          </p:cNvPr>
          <p:cNvSpPr txBox="1"/>
          <p:nvPr/>
        </p:nvSpPr>
        <p:spPr>
          <a:xfrm>
            <a:off x="1041693" y="4192854"/>
            <a:ext cx="4831980" cy="830997"/>
          </a:xfrm>
          <a:prstGeom prst="rect">
            <a:avLst/>
          </a:prstGeom>
          <a:noFill/>
        </p:spPr>
        <p:txBody>
          <a:bodyPr wrap="square" rtlCol="0">
            <a:spAutoFit/>
          </a:bodyPr>
          <a:lstStyle/>
          <a:p>
            <a:pPr algn="ctr"/>
            <a:r>
              <a:rPr lang="en-GB" sz="2400" dirty="0">
                <a:solidFill>
                  <a:schemeClr val="accent6"/>
                </a:solidFill>
                <a:latin typeface="Gill Sans MT" panose="020B0502020104020203" pitchFamily="34" charset="0"/>
              </a:rPr>
              <a:t>St George’s Church, Littleport </a:t>
            </a:r>
            <a:r>
              <a:rPr lang="en-GB" sz="2400" dirty="0">
                <a:latin typeface="Gill Sans MT" panose="020B0502020104020203" pitchFamily="34" charset="0"/>
              </a:rPr>
              <a:t>welcomes back the</a:t>
            </a:r>
          </a:p>
        </p:txBody>
      </p:sp>
      <p:sp>
        <p:nvSpPr>
          <p:cNvPr id="15" name="TextBox 14">
            <a:extLst>
              <a:ext uri="{FF2B5EF4-FFF2-40B4-BE49-F238E27FC236}">
                <a16:creationId xmlns:a16="http://schemas.microsoft.com/office/drawing/2014/main" id="{8EFCC445-9AA5-1C21-5CB2-5D40FA48F19F}"/>
              </a:ext>
            </a:extLst>
          </p:cNvPr>
          <p:cNvSpPr txBox="1"/>
          <p:nvPr/>
        </p:nvSpPr>
        <p:spPr>
          <a:xfrm>
            <a:off x="795211" y="6608283"/>
            <a:ext cx="5398516" cy="677108"/>
          </a:xfrm>
          <a:prstGeom prst="rect">
            <a:avLst/>
          </a:prstGeom>
          <a:noFill/>
        </p:spPr>
        <p:txBody>
          <a:bodyPr wrap="square" rtlCol="0">
            <a:spAutoFit/>
          </a:bodyPr>
          <a:lstStyle/>
          <a:p>
            <a:pPr algn="ctr"/>
            <a:r>
              <a:rPr lang="en-GB" dirty="0">
                <a:solidFill>
                  <a:srgbClr val="C00000"/>
                </a:solidFill>
              </a:rPr>
              <a:t>Including a guest appearance by the </a:t>
            </a:r>
          </a:p>
          <a:p>
            <a:pPr algn="ctr"/>
            <a:r>
              <a:rPr lang="en-GB" sz="2000" b="1" dirty="0">
                <a:solidFill>
                  <a:srgbClr val="C00000"/>
                </a:solidFill>
              </a:rPr>
              <a:t>Littleport Community Singers</a:t>
            </a:r>
          </a:p>
        </p:txBody>
      </p:sp>
    </p:spTree>
    <p:extLst>
      <p:ext uri="{BB962C8B-B14F-4D97-AF65-F5344CB8AC3E}">
        <p14:creationId xmlns:p14="http://schemas.microsoft.com/office/powerpoint/2010/main" val="8595264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TotalTime>
  <Words>98</Words>
  <Application>Microsoft Office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Gill Sans MT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Buck</dc:creator>
  <cp:lastModifiedBy>Sue Dulgarn</cp:lastModifiedBy>
  <cp:revision>4</cp:revision>
  <cp:lastPrinted>2026-05-22T15:28:25Z</cp:lastPrinted>
  <dcterms:created xsi:type="dcterms:W3CDTF">2022-10-14T14:36:56Z</dcterms:created>
  <dcterms:modified xsi:type="dcterms:W3CDTF">2026-06-27T20:21:24Z</dcterms:modified>
</cp:coreProperties>
</file>