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7556500" cy="10693400"/>
  <p:notesSz cx="6858000" cy="9144000"/>
  <p:embeddedFontLst>
    <p:embeddedFont>
      <p:font typeface="Bebas Neue Bold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acifico" panose="020B0604020202020204" charset="0"/>
      <p:regular r:id="rId11"/>
    </p:embeddedFont>
    <p:embeddedFont>
      <p:font typeface="Poppins" panose="020B0604020202020204" charset="0"/>
      <p:regular r:id="rId12"/>
    </p:embeddedFont>
    <p:embeddedFont>
      <p:font typeface="TT Fors" panose="020B0604020202020204" charset="0"/>
      <p:regular r:id="rId13"/>
    </p:embeddedFont>
    <p:embeddedFont>
      <p:font typeface="TT Fors 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58" autoAdjust="0"/>
  </p:normalViewPr>
  <p:slideViewPr>
    <p:cSldViewPr>
      <p:cViewPr varScale="1">
        <p:scale>
          <a:sx n="52" d="100"/>
          <a:sy n="52" d="100"/>
        </p:scale>
        <p:origin x="25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A97DC-12D9-46A7-9E37-CB35199B435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89A-52F4-4BEB-B788-91E5B2674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8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89A-52F4-4BEB-B788-91E5B26744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5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mailto:musicfestival@berkswellchurch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00054">
                <a:alpha val="100000"/>
              </a:srgbClr>
            </a:gs>
            <a:gs pos="50000">
              <a:srgbClr val="FF0089">
                <a:alpha val="100000"/>
              </a:srgbClr>
            </a:gs>
            <a:gs pos="100000">
              <a:srgbClr val="FF008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8A02C777-4F21-461E-8B68-6D75D33A8050}"/>
              </a:ext>
            </a:extLst>
          </p:cNvPr>
          <p:cNvSpPr txBox="1"/>
          <p:nvPr/>
        </p:nvSpPr>
        <p:spPr>
          <a:xfrm>
            <a:off x="354784" y="3876646"/>
            <a:ext cx="488439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i="1" dirty="0">
                <a:solidFill>
                  <a:schemeClr val="bg1"/>
                </a:solidFill>
                <a:latin typeface="TT Fors" panose="020B0604020202020204" charset="0"/>
              </a:rPr>
              <a:t>Madrigal Mystery Tour</a:t>
            </a:r>
          </a:p>
          <a:p>
            <a:endParaRPr lang="en-GB" sz="1000" dirty="0">
              <a:solidFill>
                <a:schemeClr val="bg1"/>
              </a:solidFill>
              <a:latin typeface="TT Fors" panose="020B0604020202020204" charset="0"/>
            </a:endParaRP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A selection of madrigals by visiting local choirs:</a:t>
            </a: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Stoneleigh Male Voice Choir</a:t>
            </a: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Blue Coat School Choir</a:t>
            </a: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Uniting Singers</a:t>
            </a: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Spa Chorale</a:t>
            </a: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r>
              <a:rPr lang="en-GB" sz="2100" dirty="0" err="1">
                <a:solidFill>
                  <a:schemeClr val="bg1"/>
                </a:solidFill>
                <a:latin typeface="TT Fors" panose="020B0604020202020204" charset="0"/>
              </a:rPr>
              <a:t>Berkswell</a:t>
            </a:r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 </a:t>
            </a:r>
            <a:r>
              <a:rPr lang="en-GB" sz="2100" b="1" dirty="0">
                <a:solidFill>
                  <a:schemeClr val="bg1"/>
                </a:solidFill>
                <a:latin typeface="TT Fors" panose="020B0604020202020204" charset="0"/>
              </a:rPr>
              <a:t>Church Choir</a:t>
            </a: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-374008" y="-1299820"/>
            <a:ext cx="3582513" cy="3791555"/>
          </a:xfrm>
          <a:custGeom>
            <a:avLst/>
            <a:gdLst/>
            <a:ahLst/>
            <a:cxnLst/>
            <a:rect l="l" t="t" r="r" b="b"/>
            <a:pathLst>
              <a:path w="4244462" h="3957823">
                <a:moveTo>
                  <a:pt x="0" y="0"/>
                </a:moveTo>
                <a:lnTo>
                  <a:pt x="4244462" y="0"/>
                </a:lnTo>
                <a:lnTo>
                  <a:pt x="4244462" y="3957823"/>
                </a:lnTo>
                <a:lnTo>
                  <a:pt x="0" y="3957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V="1">
            <a:off x="2910600" y="-172800"/>
            <a:ext cx="4876200" cy="4876200"/>
          </a:xfrm>
          <a:custGeom>
            <a:avLst/>
            <a:gdLst/>
            <a:ahLst/>
            <a:cxnLst/>
            <a:rect l="l" t="t" r="r" b="b"/>
            <a:pathLst>
              <a:path w="4876200" h="4876200">
                <a:moveTo>
                  <a:pt x="0" y="4876200"/>
                </a:moveTo>
                <a:lnTo>
                  <a:pt x="4876200" y="4876200"/>
                </a:lnTo>
                <a:lnTo>
                  <a:pt x="4876200" y="0"/>
                </a:lnTo>
                <a:lnTo>
                  <a:pt x="0" y="0"/>
                </a:lnTo>
                <a:lnTo>
                  <a:pt x="0" y="48762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083121" y="-354912"/>
            <a:ext cx="4885791" cy="488579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8" r="-18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74759" y="3086366"/>
            <a:ext cx="2964937" cy="2964937"/>
            <a:chOff x="36401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36401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00054">
                    <a:alpha val="100000"/>
                  </a:srgbClr>
                </a:gs>
                <a:gs pos="100000">
                  <a:srgbClr val="FF008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4000" tIns="84000" rIns="84000" bIns="84000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952776" y="7804964"/>
            <a:ext cx="2964938" cy="3147013"/>
          </a:xfrm>
          <a:custGeom>
            <a:avLst/>
            <a:gdLst/>
            <a:ahLst/>
            <a:cxnLst/>
            <a:rect l="l" t="t" r="r" b="b"/>
            <a:pathLst>
              <a:path w="4246345" h="3959579">
                <a:moveTo>
                  <a:pt x="0" y="0"/>
                </a:moveTo>
                <a:lnTo>
                  <a:pt x="4246345" y="0"/>
                </a:lnTo>
                <a:lnTo>
                  <a:pt x="4246345" y="3959579"/>
                </a:lnTo>
                <a:lnTo>
                  <a:pt x="0" y="3959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5321531" y="5646431"/>
            <a:ext cx="2964937" cy="296493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00054">
                    <a:alpha val="100000"/>
                  </a:srgbClr>
                </a:gs>
                <a:gs pos="100000">
                  <a:srgbClr val="FF008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4000" tIns="84000" rIns="84000" bIns="84000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31897" y="1689100"/>
            <a:ext cx="4074696" cy="936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2"/>
              </a:lnSpc>
            </a:pPr>
            <a:r>
              <a:rPr lang="en-US" sz="5487" dirty="0" err="1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Berkswell</a:t>
            </a:r>
            <a:endParaRPr lang="en-US" sz="5487" dirty="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17211" y="2451100"/>
            <a:ext cx="4375905" cy="239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6744" b="1" dirty="0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Music Festival</a:t>
            </a:r>
          </a:p>
          <a:p>
            <a:r>
              <a:rPr lang="en-US" sz="2000" b="1" dirty="0" err="1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PAtron</a:t>
            </a:r>
            <a:r>
              <a:rPr lang="en-US" sz="2000" b="1" dirty="0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: Gaynor  Keeble, Mezzo Soprano</a:t>
            </a:r>
          </a:p>
          <a:p>
            <a:pPr algn="l">
              <a:lnSpc>
                <a:spcPts val="9441"/>
              </a:lnSpc>
            </a:pPr>
            <a:endParaRPr lang="en-US" sz="6744" b="1" dirty="0">
              <a:solidFill>
                <a:srgbClr val="FFE872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1535" y="1308100"/>
            <a:ext cx="2625130" cy="2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168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United </a:t>
            </a:r>
            <a:r>
              <a:rPr lang="en-US" sz="1688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music</a:t>
            </a:r>
          </a:p>
        </p:txBody>
      </p:sp>
      <p:sp>
        <p:nvSpPr>
          <p:cNvPr id="21" name="AutoShape 2" descr="Image result for Twitter X Logo">
            <a:extLst>
              <a:ext uri="{FF2B5EF4-FFF2-40B4-BE49-F238E27FC236}">
                <a16:creationId xmlns:a16="http://schemas.microsoft.com/office/drawing/2014/main" id="{7DFCFA57-7559-4080-9209-DF11F81FA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5194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Rectangle 8">
            <a:extLst>
              <a:ext uri="{FF2B5EF4-FFF2-40B4-BE49-F238E27FC236}">
                <a16:creationId xmlns:a16="http://schemas.microsoft.com/office/drawing/2014/main" id="{90F80B92-6B5D-4824-B6F2-A6494FBA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14" y="8179044"/>
            <a:ext cx="67661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T Fors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T Fors" panose="020B0604020202020204" charset="0"/>
              </a:rPr>
              <a:t>Venue: St John Baptist Church,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T Fors" panose="020B0604020202020204" charset="0"/>
              </a:rPr>
              <a:t>Berkswell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T Fors" panose="020B0604020202020204" charset="0"/>
              </a:rPr>
              <a:t>, CV7 7BJ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TT Fors" panose="020B0604020202020204" charset="0"/>
              </a:rPr>
              <a:t>£5 audience ticket or free with a Festival Ticket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8" name="Group 45">
            <a:extLst>
              <a:ext uri="{FF2B5EF4-FFF2-40B4-BE49-F238E27FC236}">
                <a16:creationId xmlns:a16="http://schemas.microsoft.com/office/drawing/2014/main" id="{1631F6AB-4146-4A6F-9370-C23065F08875}"/>
              </a:ext>
            </a:extLst>
          </p:cNvPr>
          <p:cNvGrpSpPr/>
          <p:nvPr/>
        </p:nvGrpSpPr>
        <p:grpSpPr>
          <a:xfrm>
            <a:off x="356986" y="9281543"/>
            <a:ext cx="6838708" cy="1322957"/>
            <a:chOff x="-1288474" y="-244005"/>
            <a:chExt cx="9052093" cy="1295609"/>
          </a:xfrm>
        </p:grpSpPr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E6D55FDC-F789-4ED1-8EC1-2625EBDA6532}"/>
                </a:ext>
              </a:extLst>
            </p:cNvPr>
            <p:cNvSpPr/>
            <p:nvPr/>
          </p:nvSpPr>
          <p:spPr>
            <a:xfrm>
              <a:off x="-1288474" y="-244005"/>
              <a:ext cx="9052093" cy="831917"/>
            </a:xfrm>
            <a:custGeom>
              <a:avLst/>
              <a:gdLst/>
              <a:ahLst/>
              <a:cxnLst/>
              <a:rect l="l" t="t" r="r" b="b"/>
              <a:pathLst>
                <a:path w="3122761" h="406400">
                  <a:moveTo>
                    <a:pt x="2919561" y="0"/>
                  </a:moveTo>
                  <a:cubicBezTo>
                    <a:pt x="3031785" y="0"/>
                    <a:pt x="3122761" y="90976"/>
                    <a:pt x="3122761" y="203200"/>
                  </a:cubicBezTo>
                  <a:cubicBezTo>
                    <a:pt x="3122761" y="315424"/>
                    <a:pt x="3031785" y="406400"/>
                    <a:pt x="291956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endParaRPr lang="en-GB" dirty="0"/>
            </a:p>
          </p:txBody>
        </p:sp>
        <p:sp>
          <p:nvSpPr>
            <p:cNvPr id="40" name="TextBox 52">
              <a:extLst>
                <a:ext uri="{FF2B5EF4-FFF2-40B4-BE49-F238E27FC236}">
                  <a16:creationId xmlns:a16="http://schemas.microsoft.com/office/drawing/2014/main" id="{AD5E1DC2-7DB6-4301-8748-63694AFC6264}"/>
                </a:ext>
              </a:extLst>
            </p:cNvPr>
            <p:cNvSpPr txBox="1"/>
            <p:nvPr/>
          </p:nvSpPr>
          <p:spPr>
            <a:xfrm>
              <a:off x="2494175" y="845763"/>
              <a:ext cx="1961330" cy="2058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11"/>
                </a:lnSpc>
              </a:pPr>
              <a:r>
                <a:rPr lang="en-US" sz="1464" spc="-43" dirty="0">
                  <a:solidFill>
                    <a:schemeClr val="bg1"/>
                  </a:solidFill>
                  <a:latin typeface="TT Fors"/>
                  <a:ea typeface="TT Fors"/>
                  <a:cs typeface="TT Fors"/>
                  <a:sym typeface="TT Fors"/>
                </a:rPr>
                <a:t>/</a:t>
              </a:r>
              <a:r>
                <a:rPr lang="en-US" sz="1464" spc="-43" dirty="0" err="1">
                  <a:solidFill>
                    <a:schemeClr val="bg1"/>
                  </a:solidFill>
                  <a:latin typeface="TT Fors"/>
                  <a:ea typeface="TT Fors"/>
                  <a:cs typeface="TT Fors"/>
                  <a:sym typeface="TT Fors"/>
                </a:rPr>
                <a:t>BerkswellChurch</a:t>
              </a:r>
              <a:endParaRPr lang="en-US" sz="1464" spc="-43" dirty="0">
                <a:solidFill>
                  <a:schemeClr val="bg1"/>
                </a:solidFill>
                <a:latin typeface="TT Fors"/>
                <a:ea typeface="TT Fors"/>
                <a:cs typeface="TT Fors"/>
                <a:sym typeface="TT Fors"/>
              </a:endParaRPr>
            </a:p>
          </p:txBody>
        </p:sp>
      </p:grpSp>
      <p:sp>
        <p:nvSpPr>
          <p:cNvPr id="42" name="TextBox 51">
            <a:extLst>
              <a:ext uri="{FF2B5EF4-FFF2-40B4-BE49-F238E27FC236}">
                <a16:creationId xmlns:a16="http://schemas.microsoft.com/office/drawing/2014/main" id="{AE4A2CFA-4C71-466A-8FB5-1B0A80AE57E3}"/>
              </a:ext>
            </a:extLst>
          </p:cNvPr>
          <p:cNvSpPr txBox="1"/>
          <p:nvPr/>
        </p:nvSpPr>
        <p:spPr>
          <a:xfrm>
            <a:off x="1121255" y="9389521"/>
            <a:ext cx="1802129" cy="21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1"/>
              </a:lnSpc>
            </a:pPr>
            <a:r>
              <a:rPr lang="en-US" sz="1464" spc="-43" dirty="0">
                <a:solidFill>
                  <a:srgbClr val="500054"/>
                </a:solidFill>
                <a:latin typeface="TT Fors"/>
                <a:ea typeface="TT Fors"/>
                <a:cs typeface="TT Fors"/>
                <a:sym typeface="TT Fors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AA43BC-7B2F-4B70-A59C-EB1BC55299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1" b="6624"/>
          <a:stretch/>
        </p:blipFill>
        <p:spPr>
          <a:xfrm>
            <a:off x="5477568" y="5813241"/>
            <a:ext cx="2686974" cy="2629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104C3BA-A47F-4F09-A0BF-CDB58652733E}"/>
              </a:ext>
            </a:extLst>
          </p:cNvPr>
          <p:cNvSpPr/>
          <p:nvPr/>
        </p:nvSpPr>
        <p:spPr>
          <a:xfrm>
            <a:off x="689282" y="9252202"/>
            <a:ext cx="6480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For tickets &amp; further details please contact </a:t>
            </a:r>
            <a:r>
              <a:rPr lang="en-US" altLang="en-US" dirty="0">
                <a:latin typeface="Arial" panose="020B0604020202020204" pitchFamily="34" charset="0"/>
                <a:hlinkClick r:id="rId9"/>
              </a:rPr>
              <a:t>musicfestival@berkswellchurch.org.uk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/>
              <a:t>St. John Baptist Church, Church Lane, </a:t>
            </a:r>
            <a:r>
              <a:rPr lang="en-GB" i="1" dirty="0" err="1"/>
              <a:t>Berkswell</a:t>
            </a:r>
            <a:r>
              <a:rPr lang="en-GB" i="1" dirty="0"/>
              <a:t>, CV7 7BJ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" name="Freeform 50">
            <a:extLst>
              <a:ext uri="{FF2B5EF4-FFF2-40B4-BE49-F238E27FC236}">
                <a16:creationId xmlns:a16="http://schemas.microsoft.com/office/drawing/2014/main" id="{9A1AD5C4-7D18-42C8-9446-DD0981AA5C63}"/>
              </a:ext>
            </a:extLst>
          </p:cNvPr>
          <p:cNvSpPr/>
          <p:nvPr/>
        </p:nvSpPr>
        <p:spPr>
          <a:xfrm>
            <a:off x="2813990" y="10146467"/>
            <a:ext cx="378766" cy="378765"/>
          </a:xfrm>
          <a:custGeom>
            <a:avLst/>
            <a:gdLst/>
            <a:ahLst/>
            <a:cxnLst/>
            <a:rect l="l" t="t" r="r" b="b"/>
            <a:pathLst>
              <a:path w="505021" h="505021">
                <a:moveTo>
                  <a:pt x="0" y="0"/>
                </a:moveTo>
                <a:lnTo>
                  <a:pt x="505021" y="0"/>
                </a:lnTo>
                <a:lnTo>
                  <a:pt x="505021" y="505021"/>
                </a:lnTo>
                <a:lnTo>
                  <a:pt x="0" y="5050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53C061-0A7D-4FA2-8BB3-501419C936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1" b="62875"/>
          <a:stretch/>
        </p:blipFill>
        <p:spPr>
          <a:xfrm>
            <a:off x="5019938" y="3237780"/>
            <a:ext cx="2608099" cy="2610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5" name="Group 18">
            <a:extLst>
              <a:ext uri="{FF2B5EF4-FFF2-40B4-BE49-F238E27FC236}">
                <a16:creationId xmlns:a16="http://schemas.microsoft.com/office/drawing/2014/main" id="{5E54B40B-9373-42E2-925E-EB61E63392D4}"/>
              </a:ext>
            </a:extLst>
          </p:cNvPr>
          <p:cNvGrpSpPr/>
          <p:nvPr/>
        </p:nvGrpSpPr>
        <p:grpSpPr>
          <a:xfrm>
            <a:off x="4211177" y="6111918"/>
            <a:ext cx="1756759" cy="1668458"/>
            <a:chOff x="0" y="0"/>
            <a:chExt cx="812800" cy="812800"/>
          </a:xfrm>
        </p:grpSpPr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BA23E071-1C58-484C-9E8D-D1B17680D6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F3060C21-95C9-4711-966B-6590CE9080F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6332" tIns="76332" rIns="76332" bIns="76332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62" name="TextBox 39">
            <a:extLst>
              <a:ext uri="{FF2B5EF4-FFF2-40B4-BE49-F238E27FC236}">
                <a16:creationId xmlns:a16="http://schemas.microsoft.com/office/drawing/2014/main" id="{BFCA47B7-02C4-45D0-BDFF-B3825DB76928}"/>
              </a:ext>
            </a:extLst>
          </p:cNvPr>
          <p:cNvSpPr txBox="1"/>
          <p:nvPr/>
        </p:nvSpPr>
        <p:spPr>
          <a:xfrm>
            <a:off x="4228179" y="6369958"/>
            <a:ext cx="166606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500" b="1" spc="-49" dirty="0">
                <a:solidFill>
                  <a:srgbClr val="500054"/>
                </a:solidFill>
                <a:latin typeface="TT Fors Bold"/>
                <a:ea typeface="TT Fors Bold"/>
                <a:cs typeface="TT Fors Bold"/>
                <a:sym typeface="TT Fors Bold"/>
              </a:rPr>
              <a:t>Friday </a:t>
            </a:r>
          </a:p>
          <a:p>
            <a:pPr algn="ctr"/>
            <a:r>
              <a:rPr lang="en-US" sz="2500" b="1" spc="-49" dirty="0">
                <a:solidFill>
                  <a:srgbClr val="500054"/>
                </a:solidFill>
                <a:latin typeface="TT Fors Bold"/>
                <a:ea typeface="TT Fors Bold"/>
                <a:cs typeface="TT Fors Bold"/>
                <a:sym typeface="TT Fors Bold"/>
              </a:rPr>
              <a:t>19 Sept</a:t>
            </a:r>
          </a:p>
        </p:txBody>
      </p:sp>
      <p:sp>
        <p:nvSpPr>
          <p:cNvPr id="63" name="TextBox 40">
            <a:extLst>
              <a:ext uri="{FF2B5EF4-FFF2-40B4-BE49-F238E27FC236}">
                <a16:creationId xmlns:a16="http://schemas.microsoft.com/office/drawing/2014/main" id="{1F2B04C0-B72D-4FA4-84AF-9CADC5F46F0F}"/>
              </a:ext>
            </a:extLst>
          </p:cNvPr>
          <p:cNvSpPr txBox="1"/>
          <p:nvPr/>
        </p:nvSpPr>
        <p:spPr>
          <a:xfrm>
            <a:off x="4228179" y="7269047"/>
            <a:ext cx="1648767" cy="22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7"/>
              </a:lnSpc>
            </a:pPr>
            <a:r>
              <a:rPr lang="en-US" sz="2500" b="1" spc="-36" dirty="0">
                <a:solidFill>
                  <a:srgbClr val="500054"/>
                </a:solidFill>
                <a:latin typeface="TT Fors Bold"/>
                <a:ea typeface="TT Fors Bold"/>
                <a:cs typeface="TT Fors Bold"/>
                <a:sym typeface="TT Fors Bold"/>
              </a:rPr>
              <a:t>7pm</a:t>
            </a:r>
          </a:p>
        </p:txBody>
      </p:sp>
    </p:spTree>
    <p:extLst>
      <p:ext uri="{BB962C8B-B14F-4D97-AF65-F5344CB8AC3E}">
        <p14:creationId xmlns:p14="http://schemas.microsoft.com/office/powerpoint/2010/main" val="383396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4DD1C9-512C-6B43-BEBC-00A45C3BD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84" y="4108335"/>
            <a:ext cx="4025900" cy="201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8CA2B-E7C7-9E4B-BCA8-AFFC72BBA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393700"/>
            <a:ext cx="2413000" cy="336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EA91E8-701A-ED42-9AA2-DAA7CDB04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" y="6476770"/>
            <a:ext cx="65532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4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2fa3fd3-029b-403d-91b4-1dc930cb0e60}" enabled="1" method="Privileged" siteId="{4ae48b41-0137-4599-8661-fc641fe77b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96</Words>
  <Application>Microsoft Office PowerPoint</Application>
  <PresentationFormat>Custom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Bebas Neue Bold</vt:lpstr>
      <vt:lpstr>TT Fors</vt:lpstr>
      <vt:lpstr>Arial</vt:lpstr>
      <vt:lpstr>Pacifico</vt:lpstr>
      <vt:lpstr>Calibri</vt:lpstr>
      <vt:lpstr>TT Fors Bold</vt:lpstr>
      <vt:lpstr>Poppins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Berkswell</dc:title>
  <dc:creator>Helen Crisp-Bradley</dc:creator>
  <cp:lastModifiedBy>rthompson1</cp:lastModifiedBy>
  <cp:revision>36</cp:revision>
  <dcterms:created xsi:type="dcterms:W3CDTF">2006-08-16T00:00:00Z</dcterms:created>
  <dcterms:modified xsi:type="dcterms:W3CDTF">2025-07-14T18:48:17Z</dcterms:modified>
  <dc:identifier>DAGpNlVQTMQ</dc:identifier>
</cp:coreProperties>
</file>